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215" r:id="rId2"/>
    <p:sldId id="323" r:id="rId3"/>
    <p:sldId id="296" r:id="rId4"/>
    <p:sldId id="29216" r:id="rId5"/>
    <p:sldId id="29217" r:id="rId6"/>
    <p:sldId id="29218" r:id="rId7"/>
    <p:sldId id="29219" r:id="rId8"/>
    <p:sldId id="29220" r:id="rId9"/>
    <p:sldId id="29221" r:id="rId10"/>
    <p:sldId id="306" r:id="rId11"/>
    <p:sldId id="29222" r:id="rId12"/>
    <p:sldId id="29223" r:id="rId13"/>
    <p:sldId id="321" r:id="rId14"/>
    <p:sldId id="29224" r:id="rId15"/>
    <p:sldId id="360" r:id="rId16"/>
    <p:sldId id="309" r:id="rId17"/>
    <p:sldId id="371" r:id="rId18"/>
    <p:sldId id="374" r:id="rId19"/>
    <p:sldId id="307" r:id="rId20"/>
    <p:sldId id="327" r:id="rId21"/>
    <p:sldId id="362" r:id="rId22"/>
    <p:sldId id="29225" r:id="rId23"/>
    <p:sldId id="308" r:id="rId24"/>
    <p:sldId id="361" r:id="rId25"/>
    <p:sldId id="328" r:id="rId26"/>
    <p:sldId id="365" r:id="rId27"/>
    <p:sldId id="382" r:id="rId28"/>
    <p:sldId id="370" r:id="rId29"/>
    <p:sldId id="366" r:id="rId30"/>
    <p:sldId id="369" r:id="rId31"/>
    <p:sldId id="349" r:id="rId32"/>
    <p:sldId id="312" r:id="rId33"/>
    <p:sldId id="376" r:id="rId34"/>
    <p:sldId id="358" r:id="rId35"/>
    <p:sldId id="372" r:id="rId36"/>
    <p:sldId id="377" r:id="rId37"/>
    <p:sldId id="324" r:id="rId38"/>
    <p:sldId id="373" r:id="rId39"/>
    <p:sldId id="367" r:id="rId40"/>
    <p:sldId id="379" r:id="rId41"/>
    <p:sldId id="29226" r:id="rId42"/>
    <p:sldId id="380" r:id="rId43"/>
    <p:sldId id="381" r:id="rId44"/>
    <p:sldId id="378"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3840"/>
    <a:srgbClr val="8486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92"/>
    <p:restoredTop sz="94694"/>
  </p:normalViewPr>
  <p:slideViewPr>
    <p:cSldViewPr snapToGrid="0" snapToObjects="1">
      <p:cViewPr varScale="1">
        <p:scale>
          <a:sx n="106" d="100"/>
          <a:sy n="106" d="100"/>
        </p:scale>
        <p:origin x="200"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FC9A9-1457-384D-ADFE-2F238820115B}" type="datetimeFigureOut">
              <a:rPr lang="en-US" smtClean="0"/>
              <a:t>4/25/24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62FC-D2F8-5048-9D72-016BFA99098D}" type="slidenum">
              <a:rPr lang="en-US" smtClean="0"/>
              <a:t>‹#›</a:t>
            </a:fld>
            <a:endParaRPr lang="en-US"/>
          </a:p>
        </p:txBody>
      </p:sp>
    </p:spTree>
    <p:extLst>
      <p:ext uri="{BB962C8B-B14F-4D97-AF65-F5344CB8AC3E}">
        <p14:creationId xmlns:p14="http://schemas.microsoft.com/office/powerpoint/2010/main" val="209616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C2A898-A4E7-4118-8E00-39086CC6A31C}" type="slidenum">
              <a:rPr lang="en-GB" smtClean="0"/>
              <a:t>5</a:t>
            </a:fld>
            <a:endParaRPr lang="en-GB"/>
          </a:p>
        </p:txBody>
      </p:sp>
    </p:spTree>
    <p:extLst>
      <p:ext uri="{BB962C8B-B14F-4D97-AF65-F5344CB8AC3E}">
        <p14:creationId xmlns:p14="http://schemas.microsoft.com/office/powerpoint/2010/main" val="2225995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5B0F282-0DC6-E65A-FF83-0E04D41AB2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7DD843-2300-4F5E-BF30-A7CE9798D391}" type="slidenum">
              <a:rPr lang="en-GB" altLang="en-US" smtClean="0"/>
              <a:pPr/>
              <a:t>24</a:t>
            </a:fld>
            <a:endParaRPr lang="en-GB" altLang="en-US"/>
          </a:p>
        </p:txBody>
      </p:sp>
      <p:sp>
        <p:nvSpPr>
          <p:cNvPr id="27651" name="Rectangle 7">
            <a:extLst>
              <a:ext uri="{FF2B5EF4-FFF2-40B4-BE49-F238E27FC236}">
                <a16:creationId xmlns:a16="http://schemas.microsoft.com/office/drawing/2014/main" id="{22F08AC3-0B3D-66C6-7DBA-4B160D1F25EC}"/>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18C3FCF-0DFF-4294-A2A0-AF7C53043FB9}" type="slidenum">
              <a:rPr lang="en-GB" altLang="en-US" sz="1200"/>
              <a:pPr algn="r" eaLnBrk="1" hangingPunct="1"/>
              <a:t>24</a:t>
            </a:fld>
            <a:endParaRPr lang="en-GB" altLang="en-US" sz="1200"/>
          </a:p>
        </p:txBody>
      </p:sp>
      <p:sp>
        <p:nvSpPr>
          <p:cNvPr id="27652" name="Rectangle 2">
            <a:extLst>
              <a:ext uri="{FF2B5EF4-FFF2-40B4-BE49-F238E27FC236}">
                <a16:creationId xmlns:a16="http://schemas.microsoft.com/office/drawing/2014/main" id="{8DBB9DF1-DD15-4AE3-1216-DD4EE829162F}"/>
              </a:ext>
            </a:extLst>
          </p:cNvPr>
          <p:cNvSpPr>
            <a:spLocks noGrp="1" noRot="1" noChangeAspect="1" noChangeArrowheads="1" noTextEdit="1"/>
          </p:cNvSpPr>
          <p:nvPr>
            <p:ph type="sldImg"/>
          </p:nvPr>
        </p:nvSpPr>
        <p:spPr>
          <a:ln/>
        </p:spPr>
      </p:sp>
      <p:sp>
        <p:nvSpPr>
          <p:cNvPr id="27653" name="Rectangle 3">
            <a:extLst>
              <a:ext uri="{FF2B5EF4-FFF2-40B4-BE49-F238E27FC236}">
                <a16:creationId xmlns:a16="http://schemas.microsoft.com/office/drawing/2014/main" id="{C2B5C769-800B-377D-E65D-14754528EA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8B3F7D8-C0C8-C86C-19B3-D270CACE26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4F9C56-F22B-4353-91C5-D08794014204}" type="slidenum">
              <a:rPr lang="en-GB" altLang="en-US" smtClean="0"/>
              <a:pPr/>
              <a:t>25</a:t>
            </a:fld>
            <a:endParaRPr lang="en-GB" altLang="en-US"/>
          </a:p>
        </p:txBody>
      </p:sp>
      <p:sp>
        <p:nvSpPr>
          <p:cNvPr id="29699" name="Rectangle 7">
            <a:extLst>
              <a:ext uri="{FF2B5EF4-FFF2-40B4-BE49-F238E27FC236}">
                <a16:creationId xmlns:a16="http://schemas.microsoft.com/office/drawing/2014/main" id="{65D12785-7CEF-0D77-555A-C3570ADF7374}"/>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0F34580-19AC-4619-B9A8-31964F1CAB66}" type="slidenum">
              <a:rPr lang="en-GB" altLang="en-US" sz="1200"/>
              <a:pPr algn="r" eaLnBrk="1" hangingPunct="1"/>
              <a:t>25</a:t>
            </a:fld>
            <a:endParaRPr lang="en-GB" altLang="en-US" sz="1200"/>
          </a:p>
        </p:txBody>
      </p:sp>
      <p:sp>
        <p:nvSpPr>
          <p:cNvPr id="29700" name="Rectangle 2">
            <a:extLst>
              <a:ext uri="{FF2B5EF4-FFF2-40B4-BE49-F238E27FC236}">
                <a16:creationId xmlns:a16="http://schemas.microsoft.com/office/drawing/2014/main" id="{64D8B68F-93E8-EF8A-F0E4-F9A2C56B13E3}"/>
              </a:ext>
            </a:extLst>
          </p:cNvPr>
          <p:cNvSpPr>
            <a:spLocks noGrp="1" noRot="1" noChangeAspect="1" noChangeArrowheads="1" noTextEdit="1"/>
          </p:cNvSpPr>
          <p:nvPr>
            <p:ph type="sldImg"/>
          </p:nvPr>
        </p:nvSpPr>
        <p:spPr>
          <a:ln/>
        </p:spPr>
      </p:sp>
      <p:sp>
        <p:nvSpPr>
          <p:cNvPr id="29701" name="Rectangle 3">
            <a:extLst>
              <a:ext uri="{FF2B5EF4-FFF2-40B4-BE49-F238E27FC236}">
                <a16:creationId xmlns:a16="http://schemas.microsoft.com/office/drawing/2014/main" id="{FE05C193-90A0-D575-2337-DA3F86F0940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F61B32E-A2B8-4ACC-C499-BF9D183D96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CCC2BE-8418-460A-A0DA-76C19CC5E692}" type="slidenum">
              <a:rPr lang="en-GB" altLang="en-US" smtClean="0"/>
              <a:pPr/>
              <a:t>31</a:t>
            </a:fld>
            <a:endParaRPr lang="en-GB" altLang="en-US"/>
          </a:p>
        </p:txBody>
      </p:sp>
      <p:sp>
        <p:nvSpPr>
          <p:cNvPr id="36867" name="Rectangle 7">
            <a:extLst>
              <a:ext uri="{FF2B5EF4-FFF2-40B4-BE49-F238E27FC236}">
                <a16:creationId xmlns:a16="http://schemas.microsoft.com/office/drawing/2014/main" id="{3DEF8642-B659-AA41-BE7E-AB415CE86291}"/>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4C4B1AF8-745A-4C39-8723-B61F884E1092}" type="slidenum">
              <a:rPr lang="en-GB" altLang="en-US" sz="1200"/>
              <a:pPr algn="r" eaLnBrk="1" hangingPunct="1"/>
              <a:t>31</a:t>
            </a:fld>
            <a:endParaRPr lang="en-GB" altLang="en-US" sz="1200"/>
          </a:p>
        </p:txBody>
      </p:sp>
      <p:sp>
        <p:nvSpPr>
          <p:cNvPr id="36868" name="Rectangle 2">
            <a:extLst>
              <a:ext uri="{FF2B5EF4-FFF2-40B4-BE49-F238E27FC236}">
                <a16:creationId xmlns:a16="http://schemas.microsoft.com/office/drawing/2014/main" id="{1D8C1B4F-9EC9-A0FE-7BDA-98888BEDB53F}"/>
              </a:ext>
            </a:extLst>
          </p:cNvPr>
          <p:cNvSpPr>
            <a:spLocks noGrp="1" noRot="1" noChangeAspect="1" noChangeArrowheads="1" noTextEdit="1"/>
          </p:cNvSpPr>
          <p:nvPr>
            <p:ph type="sldImg"/>
          </p:nvPr>
        </p:nvSpPr>
        <p:spPr>
          <a:ln/>
        </p:spPr>
      </p:sp>
      <p:sp>
        <p:nvSpPr>
          <p:cNvPr id="36869" name="Rectangle 3">
            <a:extLst>
              <a:ext uri="{FF2B5EF4-FFF2-40B4-BE49-F238E27FC236}">
                <a16:creationId xmlns:a16="http://schemas.microsoft.com/office/drawing/2014/main" id="{04E3C2F5-7EB2-F719-E859-51AD3153B9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8EDDAB2-607C-A8E6-1950-8580E96774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C6613D-D5AB-4D5D-8108-5CC3BACAEFAE}" type="slidenum">
              <a:rPr lang="en-GB" altLang="en-US" smtClean="0"/>
              <a:pPr/>
              <a:t>32</a:t>
            </a:fld>
            <a:endParaRPr lang="en-GB" altLang="en-US"/>
          </a:p>
        </p:txBody>
      </p:sp>
      <p:sp>
        <p:nvSpPr>
          <p:cNvPr id="38915" name="Rectangle 7">
            <a:extLst>
              <a:ext uri="{FF2B5EF4-FFF2-40B4-BE49-F238E27FC236}">
                <a16:creationId xmlns:a16="http://schemas.microsoft.com/office/drawing/2014/main" id="{32F1543E-EFCC-5639-798E-150060C46BD4}"/>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549473C-964F-4C57-9FFF-CBC3F956CBB5}" type="slidenum">
              <a:rPr lang="en-GB" altLang="en-US" sz="1200"/>
              <a:pPr algn="r" eaLnBrk="1" hangingPunct="1"/>
              <a:t>32</a:t>
            </a:fld>
            <a:endParaRPr lang="en-GB" altLang="en-US" sz="1200"/>
          </a:p>
        </p:txBody>
      </p:sp>
      <p:sp>
        <p:nvSpPr>
          <p:cNvPr id="38916" name="Rectangle 2">
            <a:extLst>
              <a:ext uri="{FF2B5EF4-FFF2-40B4-BE49-F238E27FC236}">
                <a16:creationId xmlns:a16="http://schemas.microsoft.com/office/drawing/2014/main" id="{29B15122-8533-E9A3-4687-EB1CA4F93B51}"/>
              </a:ext>
            </a:extLst>
          </p:cNvPr>
          <p:cNvSpPr>
            <a:spLocks noGrp="1" noRot="1" noChangeAspect="1" noChangeArrowheads="1" noTextEdit="1"/>
          </p:cNvSpPr>
          <p:nvPr>
            <p:ph type="sldImg"/>
          </p:nvPr>
        </p:nvSpPr>
        <p:spPr>
          <a:ln/>
        </p:spPr>
      </p:sp>
      <p:sp>
        <p:nvSpPr>
          <p:cNvPr id="38917" name="Rectangle 3">
            <a:extLst>
              <a:ext uri="{FF2B5EF4-FFF2-40B4-BE49-F238E27FC236}">
                <a16:creationId xmlns:a16="http://schemas.microsoft.com/office/drawing/2014/main" id="{EBC9303D-D1BD-DA84-58C3-8BC720E458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59D0646-B3F0-AA63-3FC5-770EF07EEB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B7F97F-44C9-4CDA-BCE2-B0F073F5512E}" type="slidenum">
              <a:rPr lang="en-GB" altLang="en-US" smtClean="0"/>
              <a:pPr/>
              <a:t>33</a:t>
            </a:fld>
            <a:endParaRPr lang="en-GB" altLang="en-US"/>
          </a:p>
        </p:txBody>
      </p:sp>
      <p:sp>
        <p:nvSpPr>
          <p:cNvPr id="40963" name="Rectangle 7">
            <a:extLst>
              <a:ext uri="{FF2B5EF4-FFF2-40B4-BE49-F238E27FC236}">
                <a16:creationId xmlns:a16="http://schemas.microsoft.com/office/drawing/2014/main" id="{347847C5-766D-4B20-A823-8F4FAC03138C}"/>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BD38B2-354A-412C-A2B5-3C910D311EBD}" type="slidenum">
              <a:rPr lang="en-GB" altLang="en-US" sz="1200"/>
              <a:pPr algn="r" eaLnBrk="1" hangingPunct="1"/>
              <a:t>33</a:t>
            </a:fld>
            <a:endParaRPr lang="en-GB" altLang="en-US" sz="1200"/>
          </a:p>
        </p:txBody>
      </p:sp>
      <p:sp>
        <p:nvSpPr>
          <p:cNvPr id="40964" name="Rectangle 2">
            <a:extLst>
              <a:ext uri="{FF2B5EF4-FFF2-40B4-BE49-F238E27FC236}">
                <a16:creationId xmlns:a16="http://schemas.microsoft.com/office/drawing/2014/main" id="{3A1234E1-7189-E6D8-DC66-658EE1805461}"/>
              </a:ext>
            </a:extLst>
          </p:cNvPr>
          <p:cNvSpPr>
            <a:spLocks noGrp="1" noRot="1" noChangeAspect="1" noChangeArrowheads="1" noTextEdit="1"/>
          </p:cNvSpPr>
          <p:nvPr>
            <p:ph type="sldImg"/>
          </p:nvPr>
        </p:nvSpPr>
        <p:spPr>
          <a:ln/>
        </p:spPr>
      </p:sp>
      <p:sp>
        <p:nvSpPr>
          <p:cNvPr id="40965" name="Rectangle 3">
            <a:extLst>
              <a:ext uri="{FF2B5EF4-FFF2-40B4-BE49-F238E27FC236}">
                <a16:creationId xmlns:a16="http://schemas.microsoft.com/office/drawing/2014/main" id="{C7511F46-A7D6-28F7-60A6-163E88C484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FB268B1-D99B-2E81-0AEC-DD0DDDBF262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E8F23C-25E7-420A-8395-DE8844954D79}" type="slidenum">
              <a:rPr lang="en-GB" altLang="en-US" smtClean="0"/>
              <a:pPr/>
              <a:t>34</a:t>
            </a:fld>
            <a:endParaRPr lang="en-GB" altLang="en-US"/>
          </a:p>
        </p:txBody>
      </p:sp>
      <p:sp>
        <p:nvSpPr>
          <p:cNvPr id="43011" name="Rectangle 7">
            <a:extLst>
              <a:ext uri="{FF2B5EF4-FFF2-40B4-BE49-F238E27FC236}">
                <a16:creationId xmlns:a16="http://schemas.microsoft.com/office/drawing/2014/main" id="{F9B03410-D2B3-5720-A4FD-DA8DD0102C28}"/>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C639B72-5FC0-4971-883E-3282352B0BAC}" type="slidenum">
              <a:rPr lang="en-GB" altLang="en-US" sz="1200"/>
              <a:pPr algn="r" eaLnBrk="1" hangingPunct="1"/>
              <a:t>34</a:t>
            </a:fld>
            <a:endParaRPr lang="en-GB" altLang="en-US" sz="1200"/>
          </a:p>
        </p:txBody>
      </p:sp>
      <p:sp>
        <p:nvSpPr>
          <p:cNvPr id="43012" name="Rectangle 2">
            <a:extLst>
              <a:ext uri="{FF2B5EF4-FFF2-40B4-BE49-F238E27FC236}">
                <a16:creationId xmlns:a16="http://schemas.microsoft.com/office/drawing/2014/main" id="{38E7C903-D7E7-A4F3-4076-B7967BC1E806}"/>
              </a:ext>
            </a:extLst>
          </p:cNvPr>
          <p:cNvSpPr>
            <a:spLocks noGrp="1" noRot="1" noChangeAspect="1" noChangeArrowheads="1" noTextEdit="1"/>
          </p:cNvSpPr>
          <p:nvPr>
            <p:ph type="sldImg"/>
          </p:nvPr>
        </p:nvSpPr>
        <p:spPr>
          <a:ln/>
        </p:spPr>
      </p:sp>
      <p:sp>
        <p:nvSpPr>
          <p:cNvPr id="43013" name="Rectangle 3">
            <a:extLst>
              <a:ext uri="{FF2B5EF4-FFF2-40B4-BE49-F238E27FC236}">
                <a16:creationId xmlns:a16="http://schemas.microsoft.com/office/drawing/2014/main" id="{9B2F9D9C-4379-B9DF-09C5-85547EF062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8ACC373-255E-0ECE-653E-61C90B36F0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E12FF7-644D-4C58-B10D-078FFB994C5D}" type="slidenum">
              <a:rPr lang="en-GB" altLang="en-US" smtClean="0"/>
              <a:pPr/>
              <a:t>37</a:t>
            </a:fld>
            <a:endParaRPr lang="en-GB" altLang="en-US"/>
          </a:p>
        </p:txBody>
      </p:sp>
      <p:sp>
        <p:nvSpPr>
          <p:cNvPr id="49155" name="Rectangle 7">
            <a:extLst>
              <a:ext uri="{FF2B5EF4-FFF2-40B4-BE49-F238E27FC236}">
                <a16:creationId xmlns:a16="http://schemas.microsoft.com/office/drawing/2014/main" id="{F816E6CA-7C36-19FB-7CC8-BE33E15AF285}"/>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5F90CF4-5D3D-43E6-9907-EBADA7D40DBB}" type="slidenum">
              <a:rPr lang="en-GB" altLang="en-US" sz="1200"/>
              <a:pPr algn="r" eaLnBrk="1" hangingPunct="1"/>
              <a:t>37</a:t>
            </a:fld>
            <a:endParaRPr lang="en-GB" altLang="en-US" sz="1200"/>
          </a:p>
        </p:txBody>
      </p:sp>
      <p:sp>
        <p:nvSpPr>
          <p:cNvPr id="49156" name="Rectangle 2">
            <a:extLst>
              <a:ext uri="{FF2B5EF4-FFF2-40B4-BE49-F238E27FC236}">
                <a16:creationId xmlns:a16="http://schemas.microsoft.com/office/drawing/2014/main" id="{EABCE6F3-0BFC-1071-1815-EC34ECDEFF71}"/>
              </a:ext>
            </a:extLst>
          </p:cNvPr>
          <p:cNvSpPr>
            <a:spLocks noGrp="1" noRot="1" noChangeAspect="1" noChangeArrowheads="1" noTextEdit="1"/>
          </p:cNvSpPr>
          <p:nvPr>
            <p:ph type="sldImg"/>
          </p:nvPr>
        </p:nvSpPr>
        <p:spPr>
          <a:ln/>
        </p:spPr>
      </p:sp>
      <p:sp>
        <p:nvSpPr>
          <p:cNvPr id="49157" name="Rectangle 3">
            <a:extLst>
              <a:ext uri="{FF2B5EF4-FFF2-40B4-BE49-F238E27FC236}">
                <a16:creationId xmlns:a16="http://schemas.microsoft.com/office/drawing/2014/main" id="{A700AACD-6DC1-43FD-CB54-7886B843DC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7092766-2046-4411-A61A-1DFBEC909A60}" type="slidenum">
              <a:rPr lang="en-GB" smtClean="0"/>
              <a:t>10</a:t>
            </a:fld>
            <a:endParaRPr lang="en-GB" dirty="0"/>
          </a:p>
        </p:txBody>
      </p:sp>
    </p:spTree>
    <p:extLst>
      <p:ext uri="{BB962C8B-B14F-4D97-AF65-F5344CB8AC3E}">
        <p14:creationId xmlns:p14="http://schemas.microsoft.com/office/powerpoint/2010/main" val="177145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03867482-265E-7F66-DAD0-2B774A2BA7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7A5F01-A620-4C1F-A06D-DA29BC9BDEC4}" type="slidenum">
              <a:rPr lang="en-GB" altLang="en-US" smtClean="0"/>
              <a:pPr/>
              <a:t>15</a:t>
            </a:fld>
            <a:endParaRPr lang="en-GB" altLang="en-US"/>
          </a:p>
        </p:txBody>
      </p:sp>
      <p:sp>
        <p:nvSpPr>
          <p:cNvPr id="11267" name="Rectangle 2">
            <a:extLst>
              <a:ext uri="{FF2B5EF4-FFF2-40B4-BE49-F238E27FC236}">
                <a16:creationId xmlns:a16="http://schemas.microsoft.com/office/drawing/2014/main" id="{0C22589B-F8CB-1955-360C-0D29E863C250}"/>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BA2A0E0-13A3-1D49-963A-F8D39365CF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D0671C0-2DA0-062E-EE65-A1C8A07A7D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E32071-0A65-42FB-953B-DEF15E13F0D6}" type="slidenum">
              <a:rPr lang="en-GB" altLang="en-US" smtClean="0"/>
              <a:pPr/>
              <a:t>16</a:t>
            </a:fld>
            <a:endParaRPr lang="en-GB" altLang="en-US"/>
          </a:p>
        </p:txBody>
      </p:sp>
      <p:sp>
        <p:nvSpPr>
          <p:cNvPr id="13315" name="Rectangle 7">
            <a:extLst>
              <a:ext uri="{FF2B5EF4-FFF2-40B4-BE49-F238E27FC236}">
                <a16:creationId xmlns:a16="http://schemas.microsoft.com/office/drawing/2014/main" id="{F6018652-22B9-8283-0696-A5F8B8F56F81}"/>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8082520-B42F-436A-ABD1-8346E398B3C4}" type="slidenum">
              <a:rPr lang="en-GB" altLang="en-US" sz="1200"/>
              <a:pPr algn="r" eaLnBrk="1" hangingPunct="1"/>
              <a:t>16</a:t>
            </a:fld>
            <a:endParaRPr lang="en-GB" altLang="en-US" sz="1200"/>
          </a:p>
        </p:txBody>
      </p:sp>
      <p:sp>
        <p:nvSpPr>
          <p:cNvPr id="13316" name="Rectangle 2">
            <a:extLst>
              <a:ext uri="{FF2B5EF4-FFF2-40B4-BE49-F238E27FC236}">
                <a16:creationId xmlns:a16="http://schemas.microsoft.com/office/drawing/2014/main" id="{99086499-0372-67A2-66DE-4B6C73C8A105}"/>
              </a:ext>
            </a:extLst>
          </p:cNvPr>
          <p:cNvSpPr>
            <a:spLocks noGrp="1" noRot="1" noChangeAspect="1" noChangeArrowheads="1" noTextEdit="1"/>
          </p:cNvSpPr>
          <p:nvPr>
            <p:ph type="sldImg"/>
          </p:nvPr>
        </p:nvSpPr>
        <p:spPr>
          <a:ln/>
        </p:spPr>
      </p:sp>
      <p:sp>
        <p:nvSpPr>
          <p:cNvPr id="13317" name="Rectangle 3">
            <a:extLst>
              <a:ext uri="{FF2B5EF4-FFF2-40B4-BE49-F238E27FC236}">
                <a16:creationId xmlns:a16="http://schemas.microsoft.com/office/drawing/2014/main" id="{8FA2E3F5-3465-4549-CF5A-09696E46B8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BF39078-5C47-F52E-FC04-32443370F4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E2C9AD-8AB7-4FFC-BF70-42D9D07A42AF}" type="slidenum">
              <a:rPr lang="en-GB" altLang="en-US" smtClean="0"/>
              <a:pPr/>
              <a:t>19</a:t>
            </a:fld>
            <a:endParaRPr lang="en-GB" altLang="en-US"/>
          </a:p>
        </p:txBody>
      </p:sp>
      <p:sp>
        <p:nvSpPr>
          <p:cNvPr id="17411" name="Rectangle 7">
            <a:extLst>
              <a:ext uri="{FF2B5EF4-FFF2-40B4-BE49-F238E27FC236}">
                <a16:creationId xmlns:a16="http://schemas.microsoft.com/office/drawing/2014/main" id="{CD6D5AC3-7A6C-A506-C143-41A8F2C14889}"/>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B7256A1-17C5-4E77-BBA1-A619B6C7EC32}" type="slidenum">
              <a:rPr lang="en-GB" altLang="en-US" sz="1200"/>
              <a:pPr algn="r" eaLnBrk="1" hangingPunct="1"/>
              <a:t>19</a:t>
            </a:fld>
            <a:endParaRPr lang="en-GB" altLang="en-US" sz="1200"/>
          </a:p>
        </p:txBody>
      </p:sp>
      <p:sp>
        <p:nvSpPr>
          <p:cNvPr id="17412" name="Rectangle 2">
            <a:extLst>
              <a:ext uri="{FF2B5EF4-FFF2-40B4-BE49-F238E27FC236}">
                <a16:creationId xmlns:a16="http://schemas.microsoft.com/office/drawing/2014/main" id="{268DD646-1963-DDBD-BA64-CEF1B9F44653}"/>
              </a:ext>
            </a:extLst>
          </p:cNvPr>
          <p:cNvSpPr>
            <a:spLocks noGrp="1" noRot="1" noChangeAspect="1" noChangeArrowheads="1" noTextEdit="1"/>
          </p:cNvSpPr>
          <p:nvPr>
            <p:ph type="sldImg"/>
          </p:nvPr>
        </p:nvSpPr>
        <p:spPr>
          <a:ln/>
        </p:spPr>
      </p:sp>
      <p:sp>
        <p:nvSpPr>
          <p:cNvPr id="17413" name="Rectangle 3">
            <a:extLst>
              <a:ext uri="{FF2B5EF4-FFF2-40B4-BE49-F238E27FC236}">
                <a16:creationId xmlns:a16="http://schemas.microsoft.com/office/drawing/2014/main" id="{F28791EA-83DD-6E6A-4E54-49136C045B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61B83BE-1DC3-D3FB-44C0-36B81C13F9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DB9784-207D-4FDA-869F-A3E9FB891225}" type="slidenum">
              <a:rPr lang="en-GB" altLang="en-US" smtClean="0"/>
              <a:pPr/>
              <a:t>20</a:t>
            </a:fld>
            <a:endParaRPr lang="en-GB" altLang="en-US"/>
          </a:p>
        </p:txBody>
      </p:sp>
      <p:sp>
        <p:nvSpPr>
          <p:cNvPr id="19459" name="Rectangle 7">
            <a:extLst>
              <a:ext uri="{FF2B5EF4-FFF2-40B4-BE49-F238E27FC236}">
                <a16:creationId xmlns:a16="http://schemas.microsoft.com/office/drawing/2014/main" id="{C9F0411D-C5C3-A873-ECA2-52EFA9E71474}"/>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247ACED-ADF7-4109-9011-08396889A1E9}" type="slidenum">
              <a:rPr lang="en-GB" altLang="en-US" sz="1200"/>
              <a:pPr algn="r" eaLnBrk="1" hangingPunct="1"/>
              <a:t>20</a:t>
            </a:fld>
            <a:endParaRPr lang="en-GB" altLang="en-US" sz="1200"/>
          </a:p>
        </p:txBody>
      </p:sp>
      <p:sp>
        <p:nvSpPr>
          <p:cNvPr id="19460" name="Rectangle 2">
            <a:extLst>
              <a:ext uri="{FF2B5EF4-FFF2-40B4-BE49-F238E27FC236}">
                <a16:creationId xmlns:a16="http://schemas.microsoft.com/office/drawing/2014/main" id="{FEE32374-E0EE-F1C6-8590-A8D929AB3194}"/>
              </a:ext>
            </a:extLst>
          </p:cNvPr>
          <p:cNvSpPr>
            <a:spLocks noGrp="1" noRot="1" noChangeAspect="1" noChangeArrowheads="1" noTextEdit="1"/>
          </p:cNvSpPr>
          <p:nvPr>
            <p:ph type="sldImg"/>
          </p:nvPr>
        </p:nvSpPr>
        <p:spPr>
          <a:ln/>
        </p:spPr>
      </p:sp>
      <p:sp>
        <p:nvSpPr>
          <p:cNvPr id="19461" name="Rectangle 3">
            <a:extLst>
              <a:ext uri="{FF2B5EF4-FFF2-40B4-BE49-F238E27FC236}">
                <a16:creationId xmlns:a16="http://schemas.microsoft.com/office/drawing/2014/main" id="{1914D8E5-347E-BE2F-3F4B-4D3CBC585F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A7C47C1-D46E-DCE2-FDE0-7C90D02EC3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FDAF60-854B-462E-BAAB-BE247CB9919F}" type="slidenum">
              <a:rPr lang="en-GB" altLang="en-US" smtClean="0"/>
              <a:pPr/>
              <a:t>21</a:t>
            </a:fld>
            <a:endParaRPr lang="en-GB" altLang="en-US"/>
          </a:p>
        </p:txBody>
      </p:sp>
      <p:sp>
        <p:nvSpPr>
          <p:cNvPr id="21507" name="Rectangle 7">
            <a:extLst>
              <a:ext uri="{FF2B5EF4-FFF2-40B4-BE49-F238E27FC236}">
                <a16:creationId xmlns:a16="http://schemas.microsoft.com/office/drawing/2014/main" id="{2E8DEF71-BE9E-F7A8-5320-CBE1CB5205E1}"/>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4538C63-90C4-47B7-923E-06034DE68141}" type="slidenum">
              <a:rPr lang="en-GB" altLang="en-US" sz="1200"/>
              <a:pPr algn="r" eaLnBrk="1" hangingPunct="1"/>
              <a:t>21</a:t>
            </a:fld>
            <a:endParaRPr lang="en-GB" altLang="en-US" sz="1200"/>
          </a:p>
        </p:txBody>
      </p:sp>
      <p:sp>
        <p:nvSpPr>
          <p:cNvPr id="21508" name="Rectangle 2">
            <a:extLst>
              <a:ext uri="{FF2B5EF4-FFF2-40B4-BE49-F238E27FC236}">
                <a16:creationId xmlns:a16="http://schemas.microsoft.com/office/drawing/2014/main" id="{54A9AD3F-D008-40A0-03F1-888196C1B9F3}"/>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830E65D1-7ABF-E598-1A99-DE6B6D6718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F33E899-108E-E0FA-54B9-134C76A267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CC11BF-DA70-4AB2-BF75-38F29688C397}" type="slidenum">
              <a:rPr lang="en-GB" altLang="en-US" smtClean="0"/>
              <a:pPr/>
              <a:t>22</a:t>
            </a:fld>
            <a:endParaRPr lang="en-GB" altLang="en-US"/>
          </a:p>
        </p:txBody>
      </p:sp>
      <p:sp>
        <p:nvSpPr>
          <p:cNvPr id="23555" name="Rectangle 7">
            <a:extLst>
              <a:ext uri="{FF2B5EF4-FFF2-40B4-BE49-F238E27FC236}">
                <a16:creationId xmlns:a16="http://schemas.microsoft.com/office/drawing/2014/main" id="{567BCB9B-089E-D360-343B-43CE48485D9F}"/>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9AAEFAF-EC82-448E-8C3F-53B000E41022}" type="slidenum">
              <a:rPr lang="en-GB" altLang="en-US" sz="1200"/>
              <a:pPr algn="r" eaLnBrk="1" hangingPunct="1"/>
              <a:t>22</a:t>
            </a:fld>
            <a:endParaRPr lang="en-GB" altLang="en-US" sz="1200"/>
          </a:p>
        </p:txBody>
      </p:sp>
      <p:sp>
        <p:nvSpPr>
          <p:cNvPr id="23556" name="Rectangle 2">
            <a:extLst>
              <a:ext uri="{FF2B5EF4-FFF2-40B4-BE49-F238E27FC236}">
                <a16:creationId xmlns:a16="http://schemas.microsoft.com/office/drawing/2014/main" id="{B7AC3028-1FF2-7806-65EB-00E53C81B339}"/>
              </a:ext>
            </a:extLst>
          </p:cNvPr>
          <p:cNvSpPr>
            <a:spLocks noGrp="1" noRot="1" noChangeAspect="1" noChangeArrowheads="1" noTextEdit="1"/>
          </p:cNvSpPr>
          <p:nvPr>
            <p:ph type="sldImg"/>
          </p:nvPr>
        </p:nvSpPr>
        <p:spPr>
          <a:ln/>
        </p:spPr>
      </p:sp>
      <p:sp>
        <p:nvSpPr>
          <p:cNvPr id="23557" name="Rectangle 3">
            <a:extLst>
              <a:ext uri="{FF2B5EF4-FFF2-40B4-BE49-F238E27FC236}">
                <a16:creationId xmlns:a16="http://schemas.microsoft.com/office/drawing/2014/main" id="{F70BE5A5-8C88-767D-0F45-E339CFCB1A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A434D72-11A8-5A7A-E511-C958F208FD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cs typeface="Arial" panose="020B0604020202020204" pitchFamily="34" charset="0"/>
              </a:defRPr>
            </a:lvl1pPr>
            <a:lvl2pPr marL="742950" indent="-285750" defTabSz="908050">
              <a:defRPr>
                <a:solidFill>
                  <a:schemeClr val="tx1"/>
                </a:solidFill>
                <a:latin typeface="Arial" panose="020B0604020202020204" pitchFamily="34" charset="0"/>
                <a:cs typeface="Arial" panose="020B0604020202020204" pitchFamily="34" charset="0"/>
              </a:defRPr>
            </a:lvl2pPr>
            <a:lvl3pPr marL="1143000" indent="-228600" defTabSz="908050">
              <a:defRPr>
                <a:solidFill>
                  <a:schemeClr val="tx1"/>
                </a:solidFill>
                <a:latin typeface="Arial" panose="020B0604020202020204" pitchFamily="34" charset="0"/>
                <a:cs typeface="Arial" panose="020B0604020202020204" pitchFamily="34" charset="0"/>
              </a:defRPr>
            </a:lvl3pPr>
            <a:lvl4pPr marL="1600200" indent="-228600" defTabSz="908050">
              <a:defRPr>
                <a:solidFill>
                  <a:schemeClr val="tx1"/>
                </a:solidFill>
                <a:latin typeface="Arial" panose="020B0604020202020204" pitchFamily="34" charset="0"/>
                <a:cs typeface="Arial" panose="020B0604020202020204" pitchFamily="34" charset="0"/>
              </a:defRPr>
            </a:lvl4pPr>
            <a:lvl5pPr marL="2057400" indent="-228600" defTabSz="908050">
              <a:defRPr>
                <a:solidFill>
                  <a:schemeClr val="tx1"/>
                </a:solidFill>
                <a:latin typeface="Arial" panose="020B0604020202020204" pitchFamily="34" charset="0"/>
                <a:cs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F37FBD-C85E-421E-A4E5-8A597667C1EE}" type="slidenum">
              <a:rPr lang="en-GB" altLang="en-US" smtClean="0"/>
              <a:pPr/>
              <a:t>23</a:t>
            </a:fld>
            <a:endParaRPr lang="en-GB" altLang="en-US"/>
          </a:p>
        </p:txBody>
      </p:sp>
      <p:sp>
        <p:nvSpPr>
          <p:cNvPr id="25603" name="Rectangle 7">
            <a:extLst>
              <a:ext uri="{FF2B5EF4-FFF2-40B4-BE49-F238E27FC236}">
                <a16:creationId xmlns:a16="http://schemas.microsoft.com/office/drawing/2014/main" id="{F51DD778-69D6-6154-77CA-F9C3B06EE5BF}"/>
              </a:ext>
            </a:extLst>
          </p:cNvPr>
          <p:cNvSpPr txBox="1">
            <a:spLocks noGrp="1" noChangeArrowheads="1"/>
          </p:cNvSpPr>
          <p:nvPr/>
        </p:nvSpPr>
        <p:spPr bwMode="auto">
          <a:xfrm>
            <a:off x="3849688" y="936307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40" tIns="45470" rIns="90940" bIns="45470" anchor="b"/>
          <a:lstStyle>
            <a:lvl1pPr defTabSz="946150">
              <a:defRPr>
                <a:solidFill>
                  <a:schemeClr val="tx1"/>
                </a:solidFill>
                <a:latin typeface="Arial" panose="020B0604020202020204" pitchFamily="34" charset="0"/>
                <a:cs typeface="Arial" panose="020B0604020202020204" pitchFamily="34" charset="0"/>
              </a:defRPr>
            </a:lvl1pPr>
            <a:lvl2pPr marL="742950" indent="-285750" defTabSz="946150">
              <a:defRPr>
                <a:solidFill>
                  <a:schemeClr val="tx1"/>
                </a:solidFill>
                <a:latin typeface="Arial" panose="020B0604020202020204" pitchFamily="34" charset="0"/>
                <a:cs typeface="Arial" panose="020B0604020202020204" pitchFamily="34" charset="0"/>
              </a:defRPr>
            </a:lvl2pPr>
            <a:lvl3pPr marL="1143000" indent="-228600" defTabSz="946150">
              <a:defRPr>
                <a:solidFill>
                  <a:schemeClr val="tx1"/>
                </a:solidFill>
                <a:latin typeface="Arial" panose="020B0604020202020204" pitchFamily="34" charset="0"/>
                <a:cs typeface="Arial" panose="020B0604020202020204" pitchFamily="34" charset="0"/>
              </a:defRPr>
            </a:lvl3pPr>
            <a:lvl4pPr marL="1600200" indent="-228600" defTabSz="946150">
              <a:defRPr>
                <a:solidFill>
                  <a:schemeClr val="tx1"/>
                </a:solidFill>
                <a:latin typeface="Arial" panose="020B0604020202020204" pitchFamily="34" charset="0"/>
                <a:cs typeface="Arial" panose="020B0604020202020204" pitchFamily="34" charset="0"/>
              </a:defRPr>
            </a:lvl4pPr>
            <a:lvl5pPr marL="2057400" indent="-228600" defTabSz="946150">
              <a:defRPr>
                <a:solidFill>
                  <a:schemeClr val="tx1"/>
                </a:solidFill>
                <a:latin typeface="Arial" panose="020B0604020202020204" pitchFamily="34" charset="0"/>
                <a:cs typeface="Arial" panose="020B0604020202020204" pitchFamily="34" charset="0"/>
              </a:defRPr>
            </a:lvl5pPr>
            <a:lvl6pPr marL="25146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61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1F6EE3B-9046-4F21-880E-23E952B74728}" type="slidenum">
              <a:rPr lang="en-GB" altLang="en-US" sz="1200"/>
              <a:pPr algn="r" eaLnBrk="1" hangingPunct="1"/>
              <a:t>23</a:t>
            </a:fld>
            <a:endParaRPr lang="en-GB" altLang="en-US" sz="1200"/>
          </a:p>
        </p:txBody>
      </p:sp>
      <p:sp>
        <p:nvSpPr>
          <p:cNvPr id="25604" name="Rectangle 2">
            <a:extLst>
              <a:ext uri="{FF2B5EF4-FFF2-40B4-BE49-F238E27FC236}">
                <a16:creationId xmlns:a16="http://schemas.microsoft.com/office/drawing/2014/main" id="{C75E3BBE-8CA2-FE20-6B69-CDDC600ABFEF}"/>
              </a:ext>
            </a:extLst>
          </p:cNvPr>
          <p:cNvSpPr>
            <a:spLocks noGrp="1" noRot="1" noChangeAspect="1" noChangeArrowheads="1" noTextEdit="1"/>
          </p:cNvSpPr>
          <p:nvPr>
            <p:ph type="sldImg"/>
          </p:nvPr>
        </p:nvSpPr>
        <p:spPr>
          <a:ln/>
        </p:spPr>
      </p:sp>
      <p:sp>
        <p:nvSpPr>
          <p:cNvPr id="25605" name="Rectangle 3">
            <a:extLst>
              <a:ext uri="{FF2B5EF4-FFF2-40B4-BE49-F238E27FC236}">
                <a16:creationId xmlns:a16="http://schemas.microsoft.com/office/drawing/2014/main" id="{FEB3DACB-262B-75D3-F07C-4E66CC936D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E2B3-2A8C-CD4F-9D46-5BE4721232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A1B1946-01AA-5744-B3E8-A96D4BAD2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73F3079-AA0B-1C4E-ABD9-2D50CE367642}"/>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5" name="Footer Placeholder 4">
            <a:extLst>
              <a:ext uri="{FF2B5EF4-FFF2-40B4-BE49-F238E27FC236}">
                <a16:creationId xmlns:a16="http://schemas.microsoft.com/office/drawing/2014/main" id="{7205C9E3-A10B-1B4E-894A-5C1C24FC7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804A6-DB0F-8D4B-8513-80D43DE10E83}"/>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421011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EE15-68AF-9A4A-9140-B3F8F2DFCE1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7F5E956-B81D-A94E-932F-F87218A12F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AE26B2-1B71-6346-AC6A-22D5C1D30810}"/>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5" name="Footer Placeholder 4">
            <a:extLst>
              <a:ext uri="{FF2B5EF4-FFF2-40B4-BE49-F238E27FC236}">
                <a16:creationId xmlns:a16="http://schemas.microsoft.com/office/drawing/2014/main" id="{C220DB70-947F-144D-8158-C344D58AB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111EA-1067-6C46-92E1-888273721B11}"/>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3451855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7F192-87B8-8344-9E1C-6D515E36CD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D5A0B2C-6FF5-AA44-B7FA-370C70AAF1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ACED50-898F-DA4A-90B4-30696059D26E}"/>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5" name="Footer Placeholder 4">
            <a:extLst>
              <a:ext uri="{FF2B5EF4-FFF2-40B4-BE49-F238E27FC236}">
                <a16:creationId xmlns:a16="http://schemas.microsoft.com/office/drawing/2014/main" id="{2F0E2988-A7C7-A041-849B-91F7911D9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DDC02-9282-814A-ACA6-746C058DA75E}"/>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394103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17492C-C3A7-4382-8561-C61F062A39CA}" type="datetimeFigureOut">
              <a:rPr lang="en-GB" smtClean="0"/>
              <a:t>25/04/2024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B67EACF-C53F-4F7A-B5D9-DB71C2EA8101}" type="slidenum">
              <a:rPr lang="en-GB" smtClean="0"/>
              <a:t>‹#›</a:t>
            </a:fld>
            <a:endParaRPr lang="en-GB"/>
          </a:p>
        </p:txBody>
      </p:sp>
      <p:pic>
        <p:nvPicPr>
          <p:cNvPr id="8" name="Picture 7">
            <a:extLst>
              <a:ext uri="{FF2B5EF4-FFF2-40B4-BE49-F238E27FC236}">
                <a16:creationId xmlns:a16="http://schemas.microsoft.com/office/drawing/2014/main" id="{6B05EEFB-7992-46CE-9482-FE6D5BCAB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5316" y="3140964"/>
            <a:ext cx="1801368" cy="576072"/>
          </a:xfrm>
          <a:prstGeom prst="rect">
            <a:avLst/>
          </a:prstGeom>
        </p:spPr>
      </p:pic>
    </p:spTree>
    <p:extLst>
      <p:ext uri="{BB962C8B-B14F-4D97-AF65-F5344CB8AC3E}">
        <p14:creationId xmlns:p14="http://schemas.microsoft.com/office/powerpoint/2010/main" val="4176320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17492C-C3A7-4382-8561-C61F062A39CA}" type="datetimeFigureOut">
              <a:rPr lang="en-GB" smtClean="0"/>
              <a:t>25/04/2024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B67EACF-C53F-4F7A-B5D9-DB71C2EA8101}" type="slidenum">
              <a:rPr lang="en-GB" smtClean="0"/>
              <a:t>‹#›</a:t>
            </a:fld>
            <a:endParaRPr lang="en-GB"/>
          </a:p>
        </p:txBody>
      </p:sp>
      <p:pic>
        <p:nvPicPr>
          <p:cNvPr id="8" name="Picture 7">
            <a:extLst>
              <a:ext uri="{FF2B5EF4-FFF2-40B4-BE49-F238E27FC236}">
                <a16:creationId xmlns:a16="http://schemas.microsoft.com/office/drawing/2014/main" id="{6B05EEFB-7992-46CE-9482-FE6D5BCAB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5316" y="3140964"/>
            <a:ext cx="1801368" cy="576072"/>
          </a:xfrm>
          <a:prstGeom prst="rect">
            <a:avLst/>
          </a:prstGeom>
        </p:spPr>
      </p:pic>
    </p:spTree>
    <p:extLst>
      <p:ext uri="{BB962C8B-B14F-4D97-AF65-F5344CB8AC3E}">
        <p14:creationId xmlns:p14="http://schemas.microsoft.com/office/powerpoint/2010/main" val="26414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17492C-C3A7-4382-8561-C61F062A39CA}" type="datetimeFigureOut">
              <a:rPr lang="en-GB" smtClean="0"/>
              <a:t>25/04/2024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B67EACF-C53F-4F7A-B5D9-DB71C2EA8101}" type="slidenum">
              <a:rPr lang="en-GB" smtClean="0"/>
              <a:t>‹#›</a:t>
            </a:fld>
            <a:endParaRPr lang="en-GB"/>
          </a:p>
        </p:txBody>
      </p:sp>
      <p:pic>
        <p:nvPicPr>
          <p:cNvPr id="8" name="Picture 7">
            <a:extLst>
              <a:ext uri="{FF2B5EF4-FFF2-40B4-BE49-F238E27FC236}">
                <a16:creationId xmlns:a16="http://schemas.microsoft.com/office/drawing/2014/main" id="{6B05EEFB-7992-46CE-9482-FE6D5BCAB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5316" y="3140964"/>
            <a:ext cx="1801368" cy="576072"/>
          </a:xfrm>
          <a:prstGeom prst="rect">
            <a:avLst/>
          </a:prstGeom>
        </p:spPr>
      </p:pic>
    </p:spTree>
    <p:extLst>
      <p:ext uri="{BB962C8B-B14F-4D97-AF65-F5344CB8AC3E}">
        <p14:creationId xmlns:p14="http://schemas.microsoft.com/office/powerpoint/2010/main" val="4076421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817492C-C3A7-4382-8561-C61F062A39CA}" type="datetimeFigureOut">
              <a:rPr lang="en-GB" smtClean="0"/>
              <a:t>25/04/2024</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B67EACF-C53F-4F7A-B5D9-DB71C2EA8101}" type="slidenum">
              <a:rPr lang="en-GB" smtClean="0"/>
              <a:t>‹#›</a:t>
            </a:fld>
            <a:endParaRPr lang="en-GB"/>
          </a:p>
        </p:txBody>
      </p:sp>
      <p:pic>
        <p:nvPicPr>
          <p:cNvPr id="8" name="Picture 7">
            <a:extLst>
              <a:ext uri="{FF2B5EF4-FFF2-40B4-BE49-F238E27FC236}">
                <a16:creationId xmlns:a16="http://schemas.microsoft.com/office/drawing/2014/main" id="{6B05EEFB-7992-46CE-9482-FE6D5BCAB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5316" y="3140964"/>
            <a:ext cx="1801368" cy="576072"/>
          </a:xfrm>
          <a:prstGeom prst="rect">
            <a:avLst/>
          </a:prstGeom>
        </p:spPr>
      </p:pic>
    </p:spTree>
    <p:extLst>
      <p:ext uri="{BB962C8B-B14F-4D97-AF65-F5344CB8AC3E}">
        <p14:creationId xmlns:p14="http://schemas.microsoft.com/office/powerpoint/2010/main" val="70302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EBE1-1F34-C84A-9D68-70A5212A4C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755525-50D4-AC46-A707-9DBD194488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4BD0F-4F35-4944-A64B-3C6C8C0663F6}"/>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5" name="Footer Placeholder 4">
            <a:extLst>
              <a:ext uri="{FF2B5EF4-FFF2-40B4-BE49-F238E27FC236}">
                <a16:creationId xmlns:a16="http://schemas.microsoft.com/office/drawing/2014/main" id="{EDF5517B-5DD2-2446-B5C7-AF77F7263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0863E-8098-0141-8137-65D5512605FF}"/>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212867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0CB0-0BDD-5340-A802-43300FDBCB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E6BB24-7008-5145-9F28-A8268BD732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8E524A-6987-3D4B-8A34-C4C13549F3AC}"/>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5" name="Footer Placeholder 4">
            <a:extLst>
              <a:ext uri="{FF2B5EF4-FFF2-40B4-BE49-F238E27FC236}">
                <a16:creationId xmlns:a16="http://schemas.microsoft.com/office/drawing/2014/main" id="{A428DE58-6F1A-9348-AE8F-AB0E3BDEE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BCF8C-1FEC-904D-99C5-655DCDAB5F00}"/>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4623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F6ED-08F4-8141-AD87-4BE8BCA2C7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595D7A-7852-1E46-88EC-D4602B1D54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961269F-C527-F745-88BC-674D88B0F9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174A47-9377-724E-9F55-A03AD7043016}"/>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6" name="Footer Placeholder 5">
            <a:extLst>
              <a:ext uri="{FF2B5EF4-FFF2-40B4-BE49-F238E27FC236}">
                <a16:creationId xmlns:a16="http://schemas.microsoft.com/office/drawing/2014/main" id="{04CBE4AE-8A71-DA4B-9A11-B7FF6D6C0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F8490-021D-0846-9E33-20AFEEDD76DD}"/>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150110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C107-BD5E-F04B-B336-11E6312BBF3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0BD01E-5563-EF40-A85C-83B0832AE0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8BAC5D-36A6-8B49-A888-B89C190A31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5459A0-8907-B743-A6A2-2ACF07810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D01770F-DA70-4347-8B91-B4611D5FD94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C9027A9-0BD1-354A-A62E-822C6938AFAE}"/>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8" name="Footer Placeholder 7">
            <a:extLst>
              <a:ext uri="{FF2B5EF4-FFF2-40B4-BE49-F238E27FC236}">
                <a16:creationId xmlns:a16="http://schemas.microsoft.com/office/drawing/2014/main" id="{8386FFA7-C2E7-B24C-9BFC-9C5D6B2B10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580FF-4357-0F44-BE26-6879634E5669}"/>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1497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4A8E-FCA4-4849-A3A4-B5EF750B56D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B65A8CE-20A3-0F43-885C-D3FD39D9DD4C}"/>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4" name="Footer Placeholder 3">
            <a:extLst>
              <a:ext uri="{FF2B5EF4-FFF2-40B4-BE49-F238E27FC236}">
                <a16:creationId xmlns:a16="http://schemas.microsoft.com/office/drawing/2014/main" id="{A781B082-EF2D-AB43-8B9F-DA4DAD662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684EFA-53A6-C841-B94D-AF55DDA93A33}"/>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75649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86A5BC-2F24-6D4F-B937-31C71545649E}"/>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3" name="Footer Placeholder 2">
            <a:extLst>
              <a:ext uri="{FF2B5EF4-FFF2-40B4-BE49-F238E27FC236}">
                <a16:creationId xmlns:a16="http://schemas.microsoft.com/office/drawing/2014/main" id="{70D64DF3-3F84-D546-9E13-F34A83B3C7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D3C32B-9FF8-CF4E-AFE2-D80384821092}"/>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376624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20D4-72C7-B24B-B020-B05085A5964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33D5922-8D83-A645-8B7F-ACBAD538C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7A62526-34AB-8D48-87C5-B9EBA11A7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9A9A46-1F5E-C844-AD66-5210A6CBD1AA}"/>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6" name="Footer Placeholder 5">
            <a:extLst>
              <a:ext uri="{FF2B5EF4-FFF2-40B4-BE49-F238E27FC236}">
                <a16:creationId xmlns:a16="http://schemas.microsoft.com/office/drawing/2014/main" id="{3B36A071-6FE7-B84A-A366-507B985F2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C5B9A-70B2-9E49-8C34-FF2B4B947BDD}"/>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352393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758D-4880-784B-AC62-D17B8107C3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3A1EE7-D017-FF4E-A84D-F0F0DA7E3F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171D59-75B3-1B4E-9D61-01FE3A9B7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877457-9DAF-9E4D-BEB7-56FAEFF93069}"/>
              </a:ext>
            </a:extLst>
          </p:cNvPr>
          <p:cNvSpPr>
            <a:spLocks noGrp="1"/>
          </p:cNvSpPr>
          <p:nvPr>
            <p:ph type="dt" sz="half" idx="10"/>
          </p:nvPr>
        </p:nvSpPr>
        <p:spPr/>
        <p:txBody>
          <a:bodyPr/>
          <a:lstStyle/>
          <a:p>
            <a:fld id="{E16EBAC3-31DF-F24A-A6A2-398C987528CF}" type="datetimeFigureOut">
              <a:rPr lang="en-US" smtClean="0"/>
              <a:t>4/25/24</a:t>
            </a:fld>
            <a:endParaRPr lang="en-US"/>
          </a:p>
        </p:txBody>
      </p:sp>
      <p:sp>
        <p:nvSpPr>
          <p:cNvPr id="6" name="Footer Placeholder 5">
            <a:extLst>
              <a:ext uri="{FF2B5EF4-FFF2-40B4-BE49-F238E27FC236}">
                <a16:creationId xmlns:a16="http://schemas.microsoft.com/office/drawing/2014/main" id="{49263AD4-341D-D044-916B-0C4C420283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B031A-7E1D-D044-BD9E-7463AB7236B8}"/>
              </a:ext>
            </a:extLst>
          </p:cNvPr>
          <p:cNvSpPr>
            <a:spLocks noGrp="1"/>
          </p:cNvSpPr>
          <p:nvPr>
            <p:ph type="sldNum" sz="quarter" idx="12"/>
          </p:nvPr>
        </p:nvSpPr>
        <p:spPr/>
        <p:txBody>
          <a:bodyPr/>
          <a:lstStyle/>
          <a:p>
            <a:fld id="{18BECD5B-5551-C44D-B835-A2AEA9F29B0F}" type="slidenum">
              <a:rPr lang="en-US" smtClean="0"/>
              <a:t>‹#›</a:t>
            </a:fld>
            <a:endParaRPr lang="en-US"/>
          </a:p>
        </p:txBody>
      </p:sp>
    </p:spTree>
    <p:extLst>
      <p:ext uri="{BB962C8B-B14F-4D97-AF65-F5344CB8AC3E}">
        <p14:creationId xmlns:p14="http://schemas.microsoft.com/office/powerpoint/2010/main" val="397806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4ADE76-B7D7-FE49-87EA-A97E805B4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E75A353-D420-4A41-BBA1-5F5D39E27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01C95C-7BB4-8843-8043-31D21C5C65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EBAC3-31DF-F24A-A6A2-398C987528CF}" type="datetimeFigureOut">
              <a:rPr lang="en-US" smtClean="0"/>
              <a:t>4/25/24</a:t>
            </a:fld>
            <a:endParaRPr lang="en-US"/>
          </a:p>
        </p:txBody>
      </p:sp>
      <p:sp>
        <p:nvSpPr>
          <p:cNvPr id="5" name="Footer Placeholder 4">
            <a:extLst>
              <a:ext uri="{FF2B5EF4-FFF2-40B4-BE49-F238E27FC236}">
                <a16:creationId xmlns:a16="http://schemas.microsoft.com/office/drawing/2014/main" id="{56506A37-84A8-9143-B7A9-81575CA1B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B87CBD-6ABB-9D43-9410-83009B852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ECD5B-5551-C44D-B835-A2AEA9F29B0F}" type="slidenum">
              <a:rPr lang="en-US" smtClean="0"/>
              <a:t>‹#›</a:t>
            </a:fld>
            <a:endParaRPr lang="en-US"/>
          </a:p>
        </p:txBody>
      </p:sp>
    </p:spTree>
    <p:extLst>
      <p:ext uri="{BB962C8B-B14F-4D97-AF65-F5344CB8AC3E}">
        <p14:creationId xmlns:p14="http://schemas.microsoft.com/office/powerpoint/2010/main" val="3584020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93" r:id="rId14"/>
    <p:sldLayoutId id="21474836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4.png"/><Relationship Id="rId4" Type="http://schemas.openxmlformats.org/officeDocument/2006/relationships/image" Target="../media/image20.jpe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png"/><Relationship Id="rId4" Type="http://schemas.openxmlformats.org/officeDocument/2006/relationships/image" Target="../media/image41.jpe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4.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4.pn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86.pn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3.pn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4.png"/><Relationship Id="rId4" Type="http://schemas.openxmlformats.org/officeDocument/2006/relationships/image" Target="../media/image105.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0.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4.pn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0.jpe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5.png"/><Relationship Id="rId7" Type="http://schemas.openxmlformats.org/officeDocument/2006/relationships/image" Target="../media/image3.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5.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4.png"/><Relationship Id="rId4" Type="http://schemas.openxmlformats.org/officeDocument/2006/relationships/image" Target="../media/image138.jpeg"/><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hyperlink" Target="mailto:plans@admsystems.co.uk" TargetMode="External"/><Relationship Id="rId2" Type="http://schemas.openxmlformats.org/officeDocument/2006/relationships/hyperlink" Target="mailto:info@admsystems.co.uk"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375920" y="2276872"/>
            <a:ext cx="4932040" cy="1656184"/>
          </a:xfrm>
        </p:spPr>
        <p:txBody>
          <a:bodyPr>
            <a:normAutofit/>
          </a:bodyPr>
          <a:lstStyle/>
          <a:p>
            <a:pPr algn="r"/>
            <a:r>
              <a:rPr lang="en-GB" sz="2800" dirty="0"/>
              <a:t>    Building Airtight? Ventilate Right</a:t>
            </a:r>
            <a:br>
              <a:rPr lang="en-GB" sz="2800" dirty="0"/>
            </a:br>
            <a:br>
              <a:rPr lang="en-GB" sz="2800" dirty="0"/>
            </a:br>
            <a:r>
              <a:rPr lang="en-GB" sz="2800" dirty="0"/>
              <a:t>The Importance of MVHR</a:t>
            </a:r>
          </a:p>
        </p:txBody>
      </p:sp>
      <p:pic>
        <p:nvPicPr>
          <p:cNvPr id="13" name="Content Placeholder 1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185988" y="76993"/>
            <a:ext cx="10006012" cy="6704013"/>
          </a:xfrm>
        </p:spPr>
      </p:pic>
      <p:sp>
        <p:nvSpPr>
          <p:cNvPr id="14" name="TextBox 13"/>
          <p:cNvSpPr txBox="1"/>
          <p:nvPr/>
        </p:nvSpPr>
        <p:spPr>
          <a:xfrm>
            <a:off x="2063552" y="4769858"/>
            <a:ext cx="3744416" cy="1323439"/>
          </a:xfrm>
          <a:prstGeom prst="rect">
            <a:avLst/>
          </a:prstGeom>
          <a:noFill/>
        </p:spPr>
        <p:txBody>
          <a:bodyPr wrap="square" rtlCol="0">
            <a:spAutoFit/>
          </a:bodyPr>
          <a:lstStyle/>
          <a:p>
            <a:r>
              <a:rPr lang="en-GB" sz="4000" b="1" i="1" dirty="0">
                <a:solidFill>
                  <a:schemeClr val="accent4">
                    <a:lumMod val="75000"/>
                  </a:schemeClr>
                </a:solidFill>
                <a:latin typeface="Candy Round BTN" panose="020F0604020102040306" pitchFamily="34" charset="0"/>
              </a:rPr>
              <a:t>Relax!</a:t>
            </a:r>
          </a:p>
          <a:p>
            <a:r>
              <a:rPr lang="en-GB" sz="2000" dirty="0">
                <a:solidFill>
                  <a:schemeClr val="accent4">
                    <a:lumMod val="75000"/>
                  </a:schemeClr>
                </a:solidFill>
                <a:latin typeface="Frutiger LT Std 45 Light" pitchFamily="34" charset="0"/>
              </a:rPr>
              <a:t>ADM have all your heat recovery ventilation needs covered!</a:t>
            </a:r>
          </a:p>
        </p:txBody>
      </p:sp>
      <p:sp>
        <p:nvSpPr>
          <p:cNvPr id="15" name="Title 10"/>
          <p:cNvSpPr txBox="1">
            <a:spLocks/>
          </p:cNvSpPr>
          <p:nvPr/>
        </p:nvSpPr>
        <p:spPr>
          <a:xfrm>
            <a:off x="6176392" y="3775392"/>
            <a:ext cx="4024064" cy="1656184"/>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tx1"/>
                </a:solidFill>
                <a:latin typeface="Frutiger LT Std 55 Roman" pitchFamily="34" charset="0"/>
                <a:ea typeface="+mj-ea"/>
                <a:cs typeface="+mj-cs"/>
              </a:defRPr>
            </a:lvl1pPr>
          </a:lstStyle>
          <a:p>
            <a:pPr algn="r"/>
            <a:r>
              <a:rPr lang="en-GB" sz="2100" b="1" dirty="0">
                <a:latin typeface="Frutiger LT Std 45 Light" pitchFamily="34" charset="0"/>
              </a:rPr>
              <a:t>Craig Brooke </a:t>
            </a:r>
          </a:p>
          <a:p>
            <a:pPr algn="r"/>
            <a:r>
              <a:rPr lang="en-GB" sz="2000" dirty="0"/>
              <a:t>ADM Systems</a:t>
            </a:r>
          </a:p>
        </p:txBody>
      </p:sp>
      <p:pic>
        <p:nvPicPr>
          <p:cNvPr id="3" name="Picture 2" descr="A blueprint of a building&#10;&#10;Description automatically generated">
            <a:extLst>
              <a:ext uri="{FF2B5EF4-FFF2-40B4-BE49-F238E27FC236}">
                <a16:creationId xmlns:a16="http://schemas.microsoft.com/office/drawing/2014/main" id="{85FCACCA-2F3F-F071-3DBE-159D55C11438}"/>
              </a:ext>
            </a:extLst>
          </p:cNvPr>
          <p:cNvPicPr>
            <a:picLocks/>
          </p:cNvPicPr>
          <p:nvPr/>
        </p:nvPicPr>
        <p:blipFill>
          <a:blip r:embed="rId3"/>
          <a:stretch>
            <a:fillRect/>
          </a:stretch>
        </p:blipFill>
        <p:spPr>
          <a:xfrm>
            <a:off x="-28074" y="0"/>
            <a:ext cx="1723202" cy="6858000"/>
          </a:xfrm>
          <a:prstGeom prst="rect">
            <a:avLst/>
          </a:prstGeom>
        </p:spPr>
      </p:pic>
    </p:spTree>
    <p:extLst>
      <p:ext uri="{BB962C8B-B14F-4D97-AF65-F5344CB8AC3E}">
        <p14:creationId xmlns:p14="http://schemas.microsoft.com/office/powerpoint/2010/main" val="970188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192509"/>
            <a:ext cx="8570167" cy="1047651"/>
          </a:xfrm>
        </p:spPr>
        <p:txBody>
          <a:bodyPr>
            <a:normAutofit/>
          </a:bodyPr>
          <a:lstStyle/>
          <a:p>
            <a:r>
              <a:rPr lang="en-GB" sz="2400" dirty="0">
                <a:latin typeface="+mj-lt"/>
              </a:rPr>
              <a:t>What is MVHR?</a:t>
            </a:r>
          </a:p>
        </p:txBody>
      </p:sp>
      <p:sp>
        <p:nvSpPr>
          <p:cNvPr id="3" name="Content Placeholder 2"/>
          <p:cNvSpPr>
            <a:spLocks noGrp="1"/>
          </p:cNvSpPr>
          <p:nvPr>
            <p:ph idx="1"/>
          </p:nvPr>
        </p:nvSpPr>
        <p:spPr>
          <a:xfrm>
            <a:off x="2783632" y="1412776"/>
            <a:ext cx="7427168" cy="4205064"/>
          </a:xfrm>
        </p:spPr>
        <p:txBody>
          <a:bodyPr>
            <a:normAutofit lnSpcReduction="10000"/>
          </a:bodyPr>
          <a:lstStyle/>
          <a:p>
            <a:r>
              <a:rPr lang="en-GB" sz="2400" dirty="0">
                <a:latin typeface="Frutiger LT Std 55 Roman" pitchFamily="34" charset="0"/>
              </a:rPr>
              <a:t>NOT a heating system, but compliments heating system by considerably reducing heat losses.</a:t>
            </a:r>
          </a:p>
          <a:p>
            <a:r>
              <a:rPr lang="en-GB" sz="2400" dirty="0">
                <a:latin typeface="Frutiger LT Std 55 Roman" pitchFamily="34" charset="0"/>
              </a:rPr>
              <a:t>NOT an air conditioning system! Some cooling products are available to offer tempering of air.</a:t>
            </a:r>
          </a:p>
          <a:p>
            <a:r>
              <a:rPr lang="en-GB" sz="2400" dirty="0">
                <a:latin typeface="Frutiger LT Std 55 Roman" pitchFamily="34" charset="0"/>
              </a:rPr>
              <a:t>It is a balanced and controlled whole house forced air ventilation system</a:t>
            </a:r>
          </a:p>
          <a:p>
            <a:r>
              <a:rPr lang="en-GB" sz="2400" dirty="0">
                <a:latin typeface="Frutiger LT Std 55 Roman" pitchFamily="34" charset="0"/>
              </a:rPr>
              <a:t>Supplies a constant supply of filtered fresh air and extracts the stale air within your property</a:t>
            </a:r>
          </a:p>
          <a:p>
            <a:r>
              <a:rPr lang="en-GB" sz="2400" dirty="0">
                <a:latin typeface="Frutiger LT Std 55 Roman" pitchFamily="34" charset="0"/>
              </a:rPr>
              <a:t>Recovers most of the heat you generate within your home which lowers energy costs</a:t>
            </a:r>
          </a:p>
          <a:p>
            <a:r>
              <a:rPr lang="en-GB" sz="2400" b="1" dirty="0">
                <a:solidFill>
                  <a:srgbClr val="FF0000"/>
                </a:solidFill>
                <a:latin typeface="Frutiger LT Std 55 Roman" pitchFamily="34" charset="0"/>
              </a:rPr>
              <a:t>No Requirement for Trickle Ventilators</a:t>
            </a:r>
          </a:p>
        </p:txBody>
      </p:sp>
      <p:pic>
        <p:nvPicPr>
          <p:cNvPr id="4" name="Picture 3" descr="A blueprint of a building&#10;&#10;Description automatically generated">
            <a:extLst>
              <a:ext uri="{FF2B5EF4-FFF2-40B4-BE49-F238E27FC236}">
                <a16:creationId xmlns:a16="http://schemas.microsoft.com/office/drawing/2014/main" id="{F967F9B2-CE48-C50B-2EFA-23266318EAB7}"/>
              </a:ext>
            </a:extLst>
          </p:cNvPr>
          <p:cNvPicPr>
            <a:picLocks/>
          </p:cNvPicPr>
          <p:nvPr/>
        </p:nvPicPr>
        <p:blipFill>
          <a:blip r:embed="rId3"/>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05552FB0-9D36-C22D-368F-99F063B45C38}"/>
              </a:ext>
            </a:extLst>
          </p:cNvPr>
          <p:cNvPicPr>
            <a:picLocks noChangeAspect="1"/>
          </p:cNvPicPr>
          <p:nvPr/>
        </p:nvPicPr>
        <p:blipFill>
          <a:blip r:embed="rId4"/>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1131056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44624"/>
            <a:ext cx="7427168" cy="1143000"/>
          </a:xfrm>
        </p:spPr>
        <p:txBody>
          <a:bodyPr/>
          <a:lstStyle/>
          <a:p>
            <a:r>
              <a:rPr lang="en-GB" dirty="0"/>
              <a:t>How does MVHR Work?</a:t>
            </a:r>
          </a:p>
        </p:txBody>
      </p:sp>
      <p:pic>
        <p:nvPicPr>
          <p:cNvPr id="5" name="Picture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812103" y="1484784"/>
            <a:ext cx="5222475"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RV-Illustration"/>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859612" y="1340771"/>
            <a:ext cx="2530475" cy="121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040217" y="2780928"/>
            <a:ext cx="2376264"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400" dirty="0">
                <a:latin typeface="Frutiger LT Std 45 Light" pitchFamily="34" charset="0"/>
              </a:rPr>
              <a:t>Uses heat from “warm areas” of the building, and transfers this to other areas. Warm areas can be “wet rooms”, but also South facing rooms, double height areas, wood burning stove</a:t>
            </a:r>
          </a:p>
          <a:p>
            <a:pPr eaLnBrk="1" hangingPunct="1">
              <a:spcBef>
                <a:spcPct val="50000"/>
              </a:spcBef>
              <a:buFontTx/>
              <a:buNone/>
            </a:pPr>
            <a:r>
              <a:rPr lang="en-GB" altLang="en-US" sz="1400" dirty="0">
                <a:latin typeface="Frutiger LT Std 45 Light" pitchFamily="34" charset="0"/>
              </a:rPr>
              <a:t>In the summer months a bypass system allows fresh, filtered air to be introduced without being heated by the heat exchanger. </a:t>
            </a:r>
            <a:endParaRPr lang="en-US" altLang="en-US" sz="1400" dirty="0">
              <a:latin typeface="Frutiger LT Std 45 Light" pitchFamily="34" charset="0"/>
            </a:endParaRPr>
          </a:p>
        </p:txBody>
      </p:sp>
      <p:pic>
        <p:nvPicPr>
          <p:cNvPr id="3" name="Picture 2" descr="A blueprint of a building&#10;&#10;Description automatically generated">
            <a:extLst>
              <a:ext uri="{FF2B5EF4-FFF2-40B4-BE49-F238E27FC236}">
                <a16:creationId xmlns:a16="http://schemas.microsoft.com/office/drawing/2014/main" id="{35534AD5-8B3A-0C15-001A-87821436C248}"/>
              </a:ext>
            </a:extLst>
          </p:cNvPr>
          <p:cNvPicPr>
            <a:picLocks/>
          </p:cNvPicPr>
          <p:nvPr/>
        </p:nvPicPr>
        <p:blipFill>
          <a:blip r:embed="rId4"/>
          <a:stretch>
            <a:fillRect/>
          </a:stretch>
        </p:blipFill>
        <p:spPr>
          <a:xfrm>
            <a:off x="-28074" y="0"/>
            <a:ext cx="1723202" cy="6858000"/>
          </a:xfrm>
          <a:prstGeom prst="rect">
            <a:avLst/>
          </a:prstGeom>
        </p:spPr>
      </p:pic>
      <p:pic>
        <p:nvPicPr>
          <p:cNvPr id="4" name="Picture 3">
            <a:extLst>
              <a:ext uri="{FF2B5EF4-FFF2-40B4-BE49-F238E27FC236}">
                <a16:creationId xmlns:a16="http://schemas.microsoft.com/office/drawing/2014/main" id="{D6C858ED-4CF4-F388-372F-3D4FB5B44F42}"/>
              </a:ext>
            </a:extLst>
          </p:cNvPr>
          <p:cNvPicPr>
            <a:picLocks noChangeAspect="1"/>
          </p:cNvPicPr>
          <p:nvPr/>
        </p:nvPicPr>
        <p:blipFill>
          <a:blip r:embed="rId5"/>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237714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3632" y="44624"/>
            <a:ext cx="7427168" cy="1143000"/>
          </a:xfrm>
        </p:spPr>
        <p:txBody>
          <a:bodyPr>
            <a:normAutofit fontScale="90000"/>
          </a:bodyPr>
          <a:lstStyle/>
          <a:p>
            <a:r>
              <a:rPr lang="en-GB" dirty="0"/>
              <a:t>MVHR – Comfort and Good Air Quality</a:t>
            </a:r>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415" y="4358012"/>
            <a:ext cx="3383632" cy="1159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1296987"/>
            <a:ext cx="2999656" cy="1027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1586" y="4358012"/>
            <a:ext cx="3377569" cy="1159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2724150"/>
            <a:ext cx="2999658" cy="1027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2852" y="2733398"/>
            <a:ext cx="2945636" cy="10086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0004" y="1216642"/>
            <a:ext cx="3304429" cy="11322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6096000" y="2930849"/>
            <a:ext cx="1271767" cy="976224"/>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BE284C8B-460C-DF23-FC95-4C82CD572989}"/>
              </a:ext>
            </a:extLst>
          </p:cNvPr>
          <p:cNvPicPr>
            <a:picLocks/>
          </p:cNvPicPr>
          <p:nvPr/>
        </p:nvPicPr>
        <p:blipFill>
          <a:blip r:embed="rId9"/>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C0AC786B-95EE-82DA-055B-90D71A1A4977}"/>
              </a:ext>
            </a:extLst>
          </p:cNvPr>
          <p:cNvPicPr>
            <a:picLocks noChangeAspect="1"/>
          </p:cNvPicPr>
          <p:nvPr/>
        </p:nvPicPr>
        <p:blipFill>
          <a:blip r:embed="rId10"/>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220396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D696-12D6-4A5E-92CA-3AC17DFBFC7D}"/>
              </a:ext>
            </a:extLst>
          </p:cNvPr>
          <p:cNvSpPr>
            <a:spLocks noGrp="1"/>
          </p:cNvSpPr>
          <p:nvPr>
            <p:ph type="title"/>
          </p:nvPr>
        </p:nvSpPr>
        <p:spPr>
          <a:xfrm>
            <a:off x="2783632" y="274638"/>
            <a:ext cx="7056784" cy="562074"/>
          </a:xfrm>
        </p:spPr>
        <p:txBody>
          <a:bodyPr>
            <a:normAutofit/>
          </a:bodyPr>
          <a:lstStyle/>
          <a:p>
            <a:r>
              <a:rPr lang="en-GB" sz="2400" dirty="0"/>
              <a:t>MVHR effect v Extract Only effect</a:t>
            </a:r>
          </a:p>
        </p:txBody>
      </p:sp>
      <p:pic>
        <p:nvPicPr>
          <p:cNvPr id="4" name="Picture 3">
            <a:extLst>
              <a:ext uri="{FF2B5EF4-FFF2-40B4-BE49-F238E27FC236}">
                <a16:creationId xmlns:a16="http://schemas.microsoft.com/office/drawing/2014/main" id="{84FD9252-1A39-42BE-A03A-D9D9A07D6B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15680" y="1670278"/>
            <a:ext cx="2150420" cy="3966650"/>
          </a:xfrm>
          <a:prstGeom prst="rect">
            <a:avLst/>
          </a:prstGeom>
        </p:spPr>
      </p:pic>
      <p:pic>
        <p:nvPicPr>
          <p:cNvPr id="6" name="Picture 5">
            <a:extLst>
              <a:ext uri="{FF2B5EF4-FFF2-40B4-BE49-F238E27FC236}">
                <a16:creationId xmlns:a16="http://schemas.microsoft.com/office/drawing/2014/main" id="{82962A19-4725-42F4-BAFC-9DB331A982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60096" y="1598266"/>
            <a:ext cx="2304257" cy="4110674"/>
          </a:xfrm>
          <a:prstGeom prst="rect">
            <a:avLst/>
          </a:prstGeom>
        </p:spPr>
      </p:pic>
      <p:sp>
        <p:nvSpPr>
          <p:cNvPr id="7" name="TextBox 6">
            <a:extLst>
              <a:ext uri="{FF2B5EF4-FFF2-40B4-BE49-F238E27FC236}">
                <a16:creationId xmlns:a16="http://schemas.microsoft.com/office/drawing/2014/main" id="{9FCD6423-1D43-4816-94D1-3A4F1D62D4D6}"/>
              </a:ext>
            </a:extLst>
          </p:cNvPr>
          <p:cNvSpPr txBox="1"/>
          <p:nvPr/>
        </p:nvSpPr>
        <p:spPr>
          <a:xfrm>
            <a:off x="3503712" y="980730"/>
            <a:ext cx="1800200" cy="646331"/>
          </a:xfrm>
          <a:prstGeom prst="rect">
            <a:avLst/>
          </a:prstGeom>
          <a:noFill/>
        </p:spPr>
        <p:txBody>
          <a:bodyPr wrap="square" rtlCol="0">
            <a:spAutoFit/>
          </a:bodyPr>
          <a:lstStyle/>
          <a:p>
            <a:r>
              <a:rPr lang="en-GB" b="1" dirty="0">
                <a:solidFill>
                  <a:srgbClr val="FF0000"/>
                </a:solidFill>
              </a:rPr>
              <a:t>MVHR House in</a:t>
            </a:r>
          </a:p>
          <a:p>
            <a:r>
              <a:rPr lang="en-GB" b="1" dirty="0">
                <a:solidFill>
                  <a:srgbClr val="FF0000"/>
                </a:solidFill>
              </a:rPr>
              <a:t>Northumberland</a:t>
            </a:r>
          </a:p>
        </p:txBody>
      </p:sp>
      <p:sp>
        <p:nvSpPr>
          <p:cNvPr id="9" name="TextBox 8">
            <a:extLst>
              <a:ext uri="{FF2B5EF4-FFF2-40B4-BE49-F238E27FC236}">
                <a16:creationId xmlns:a16="http://schemas.microsoft.com/office/drawing/2014/main" id="{3B523133-B72B-4538-A56B-C2A8118E612D}"/>
              </a:ext>
            </a:extLst>
          </p:cNvPr>
          <p:cNvSpPr txBox="1"/>
          <p:nvPr/>
        </p:nvSpPr>
        <p:spPr>
          <a:xfrm>
            <a:off x="7137868" y="836713"/>
            <a:ext cx="2270501" cy="646331"/>
          </a:xfrm>
          <a:prstGeom prst="rect">
            <a:avLst/>
          </a:prstGeom>
          <a:noFill/>
        </p:spPr>
        <p:txBody>
          <a:bodyPr wrap="square" rtlCol="0">
            <a:spAutoFit/>
          </a:bodyPr>
          <a:lstStyle/>
          <a:p>
            <a:r>
              <a:rPr lang="en-GB" b="1" dirty="0">
                <a:solidFill>
                  <a:srgbClr val="FF0000"/>
                </a:solidFill>
              </a:rPr>
              <a:t>Non MVHR House Northumberland</a:t>
            </a:r>
          </a:p>
        </p:txBody>
      </p:sp>
      <p:pic>
        <p:nvPicPr>
          <p:cNvPr id="3" name="Picture 2" descr="A blueprint of a building&#10;&#10;Description automatically generated">
            <a:extLst>
              <a:ext uri="{FF2B5EF4-FFF2-40B4-BE49-F238E27FC236}">
                <a16:creationId xmlns:a16="http://schemas.microsoft.com/office/drawing/2014/main" id="{9B19C9F1-D2C8-6791-FD00-440AC5C98023}"/>
              </a:ext>
            </a:extLst>
          </p:cNvPr>
          <p:cNvPicPr>
            <a:picLocks/>
          </p:cNvPicPr>
          <p:nvPr/>
        </p:nvPicPr>
        <p:blipFill>
          <a:blip r:embed="rId4"/>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15FFA58B-0626-D40F-749F-C220C62BC603}"/>
              </a:ext>
            </a:extLst>
          </p:cNvPr>
          <p:cNvPicPr>
            <a:picLocks noChangeAspect="1"/>
          </p:cNvPicPr>
          <p:nvPr/>
        </p:nvPicPr>
        <p:blipFill>
          <a:blip r:embed="rId5"/>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4156374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83632" y="1988841"/>
            <a:ext cx="7198568" cy="1470025"/>
          </a:xfrm>
        </p:spPr>
        <p:txBody>
          <a:bodyPr>
            <a:normAutofit fontScale="90000"/>
          </a:bodyPr>
          <a:lstStyle/>
          <a:p>
            <a:r>
              <a:rPr lang="en-GB" dirty="0"/>
              <a:t>Mechanical Ventilation with Heat Recovery (MVHR)</a:t>
            </a:r>
          </a:p>
        </p:txBody>
      </p:sp>
      <p:sp>
        <p:nvSpPr>
          <p:cNvPr id="3" name="Title 10"/>
          <p:cNvSpPr txBox="1">
            <a:spLocks/>
          </p:cNvSpPr>
          <p:nvPr/>
        </p:nvSpPr>
        <p:spPr>
          <a:xfrm>
            <a:off x="2783632" y="3573016"/>
            <a:ext cx="7200800" cy="127239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tx1"/>
                </a:solidFill>
                <a:latin typeface="Frutiger LT Std 55 Roman" pitchFamily="34" charset="0"/>
                <a:ea typeface="+mj-ea"/>
                <a:cs typeface="+mj-cs"/>
              </a:defRPr>
            </a:lvl1pPr>
          </a:lstStyle>
          <a:p>
            <a:pPr algn="ctr"/>
            <a:r>
              <a:rPr lang="en-GB" sz="2800" b="1" dirty="0">
                <a:solidFill>
                  <a:schemeClr val="accent4">
                    <a:lumMod val="60000"/>
                    <a:lumOff val="40000"/>
                  </a:schemeClr>
                </a:solidFill>
                <a:latin typeface="Frutiger LT Std 45 Light" pitchFamily="34" charset="0"/>
              </a:rPr>
              <a:t>The Ventilation Design Process </a:t>
            </a:r>
          </a:p>
          <a:p>
            <a:pPr algn="ctr"/>
            <a:r>
              <a:rPr lang="en-GB" sz="2800" b="1" dirty="0">
                <a:solidFill>
                  <a:schemeClr val="accent4">
                    <a:lumMod val="60000"/>
                    <a:lumOff val="40000"/>
                  </a:schemeClr>
                </a:solidFill>
                <a:latin typeface="Frutiger LT Std 45 Light" pitchFamily="34" charset="0"/>
              </a:rPr>
              <a:t>(What’s involved)</a:t>
            </a:r>
            <a:endParaRPr lang="en-GB" sz="2800" b="1" dirty="0">
              <a:solidFill>
                <a:schemeClr val="accent4">
                  <a:lumMod val="60000"/>
                  <a:lumOff val="40000"/>
                </a:schemeClr>
              </a:solidFill>
            </a:endParaRPr>
          </a:p>
        </p:txBody>
      </p:sp>
      <p:pic>
        <p:nvPicPr>
          <p:cNvPr id="2" name="Picture 1" descr="A blueprint of a building&#10;&#10;Description automatically generated">
            <a:extLst>
              <a:ext uri="{FF2B5EF4-FFF2-40B4-BE49-F238E27FC236}">
                <a16:creationId xmlns:a16="http://schemas.microsoft.com/office/drawing/2014/main" id="{BC5D449C-9519-8895-A703-56D184D132D5}"/>
              </a:ext>
            </a:extLst>
          </p:cNvPr>
          <p:cNvPicPr>
            <a:picLocks/>
          </p:cNvPicPr>
          <p:nvPr/>
        </p:nvPicPr>
        <p:blipFill>
          <a:blip r:embed="rId2"/>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4A6785D5-35B6-8959-ACC3-1841F440A55A}"/>
              </a:ext>
            </a:extLst>
          </p:cNvPr>
          <p:cNvPicPr>
            <a:picLocks noChangeAspect="1"/>
          </p:cNvPicPr>
          <p:nvPr/>
        </p:nvPicPr>
        <p:blipFill>
          <a:blip r:embed="rId3"/>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2195344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BCE94E-3F8F-5B57-F2C4-8A66E1D5BCEB}"/>
              </a:ext>
            </a:extLst>
          </p:cNvPr>
          <p:cNvSpPr txBox="1">
            <a:spLocks/>
          </p:cNvSpPr>
          <p:nvPr/>
        </p:nvSpPr>
        <p:spPr bwMode="auto">
          <a:xfrm>
            <a:off x="3071813" y="-100013"/>
            <a:ext cx="7345362" cy="1201738"/>
          </a:xfrm>
          <a:prstGeom prst="rect">
            <a:avLst/>
          </a:prstGeom>
          <a:noFill/>
          <a:ln>
            <a:noFill/>
          </a:ln>
        </p:spPr>
        <p:txBody>
          <a:bodyPr anchor="ct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a:lstStyle>
          <a:p>
            <a:pPr>
              <a:defRPr/>
            </a:pPr>
            <a:r>
              <a:rPr lang="en-US" sz="3200" b="1" kern="0" dirty="0">
                <a:latin typeface="Frutiger LT Std 55 Roman" pitchFamily="34" charset="0"/>
              </a:rPr>
              <a:t>MVHR: Design Considerations</a:t>
            </a:r>
            <a:endParaRPr lang="en-GB" sz="3200" b="1" kern="0" dirty="0">
              <a:latin typeface="Frutiger LT Std 55 Roman" pitchFamily="34" charset="0"/>
            </a:endParaRPr>
          </a:p>
        </p:txBody>
      </p:sp>
      <p:sp>
        <p:nvSpPr>
          <p:cNvPr id="9" name="Content Placeholder 2">
            <a:extLst>
              <a:ext uri="{FF2B5EF4-FFF2-40B4-BE49-F238E27FC236}">
                <a16:creationId xmlns:a16="http://schemas.microsoft.com/office/drawing/2014/main" id="{571612B2-F533-D267-D364-1296F092384D}"/>
              </a:ext>
            </a:extLst>
          </p:cNvPr>
          <p:cNvSpPr>
            <a:spLocks noGrp="1"/>
          </p:cNvSpPr>
          <p:nvPr>
            <p:ph idx="1"/>
          </p:nvPr>
        </p:nvSpPr>
        <p:spPr>
          <a:xfrm>
            <a:off x="3071813" y="836613"/>
            <a:ext cx="7345362" cy="4968875"/>
          </a:xfrm>
        </p:spPr>
        <p:txBody>
          <a:bodyPr>
            <a:normAutofit fontScale="92500" lnSpcReduction="20000"/>
          </a:bodyPr>
          <a:lstStyle/>
          <a:p>
            <a:pPr>
              <a:defRPr/>
            </a:pPr>
            <a:r>
              <a:rPr lang="en-US" sz="2000" dirty="0">
                <a:latin typeface="Frutiger LT Std 45 Light" pitchFamily="34" charset="0"/>
              </a:rPr>
              <a:t>Summary of Design </a:t>
            </a:r>
            <a:r>
              <a:rPr lang="en-US" sz="2000" b="1" dirty="0">
                <a:latin typeface="Frutiger LT Std 45 Light" pitchFamily="34" charset="0"/>
              </a:rPr>
              <a:t>INPUTS</a:t>
            </a:r>
          </a:p>
          <a:p>
            <a:pPr lvl="1">
              <a:defRPr/>
            </a:pPr>
            <a:r>
              <a:rPr lang="en-GB" altLang="en-US" sz="1400" dirty="0">
                <a:latin typeface="Frutiger LT Std 45 Light" pitchFamily="34" charset="0"/>
              </a:rPr>
              <a:t>Geographic location i.e. Building Regulations that are to apply</a:t>
            </a:r>
          </a:p>
          <a:p>
            <a:pPr lvl="1">
              <a:defRPr/>
            </a:pPr>
            <a:r>
              <a:rPr lang="en-GB" altLang="en-US" sz="1400" dirty="0">
                <a:latin typeface="Frutiger LT Std 45 Light" pitchFamily="34" charset="0"/>
              </a:rPr>
              <a:t>Floor area and building volume</a:t>
            </a:r>
          </a:p>
          <a:p>
            <a:pPr lvl="1">
              <a:defRPr/>
            </a:pPr>
            <a:r>
              <a:rPr lang="en-GB" altLang="en-US" sz="1400" dirty="0">
                <a:latin typeface="Frutiger LT Std 45 Light" pitchFamily="34" charset="0"/>
              </a:rPr>
              <a:t>Air permeability (air tightness of building – normally on SAP calculation)</a:t>
            </a:r>
          </a:p>
          <a:p>
            <a:pPr lvl="1">
              <a:defRPr/>
            </a:pPr>
            <a:r>
              <a:rPr lang="en-GB" altLang="en-US" sz="1400" dirty="0">
                <a:latin typeface="Frutiger LT Std 45 Light" pitchFamily="34" charset="0"/>
              </a:rPr>
              <a:t>Construction type (traditional block/brick, SIPS, ICF, timber frame etc.)</a:t>
            </a:r>
          </a:p>
          <a:p>
            <a:pPr lvl="1">
              <a:defRPr/>
            </a:pPr>
            <a:r>
              <a:rPr lang="en-GB" altLang="en-US" sz="1400" dirty="0">
                <a:latin typeface="Frutiger LT Std 45 Light" pitchFamily="34" charset="0"/>
              </a:rPr>
              <a:t>Building layout (vaulted areas, joist type, glazing/solar gain)</a:t>
            </a:r>
          </a:p>
          <a:p>
            <a:pPr lvl="1">
              <a:defRPr/>
            </a:pPr>
            <a:r>
              <a:rPr lang="en-GB" altLang="en-US" sz="1400" dirty="0">
                <a:latin typeface="Frutiger LT Std 45 Light" pitchFamily="34" charset="0"/>
              </a:rPr>
              <a:t>Unit location (maintenance/access)</a:t>
            </a:r>
          </a:p>
          <a:p>
            <a:pPr lvl="1">
              <a:defRPr/>
            </a:pPr>
            <a:r>
              <a:rPr lang="en-GB" altLang="en-US" sz="1400" dirty="0">
                <a:latin typeface="Frutiger LT Std 45 Light" pitchFamily="34" charset="0"/>
              </a:rPr>
              <a:t>Control strategy (integral humidity sensors, remote/wired manual controls)</a:t>
            </a:r>
          </a:p>
          <a:p>
            <a:pPr lvl="1">
              <a:defRPr/>
            </a:pPr>
            <a:r>
              <a:rPr lang="en-GB" altLang="en-US" sz="1400" dirty="0">
                <a:latin typeface="Frutiger LT Std 45 Light" pitchFamily="34" charset="0"/>
              </a:rPr>
              <a:t>System integration (app control, Building Management Systems, wood burning stoves, cooker hood type, internal door undercut)</a:t>
            </a:r>
          </a:p>
          <a:p>
            <a:pPr lvl="1">
              <a:defRPr/>
            </a:pPr>
            <a:r>
              <a:rPr lang="en-GB" altLang="en-US" sz="1400" dirty="0">
                <a:latin typeface="Frutiger LT Std 45 Light" pitchFamily="34" charset="0"/>
              </a:rPr>
              <a:t>External terminal considerations i.e. north-facing air intake, planning restrictions etc</a:t>
            </a:r>
          </a:p>
          <a:p>
            <a:pPr>
              <a:defRPr/>
            </a:pPr>
            <a:r>
              <a:rPr lang="en-US" sz="2000" dirty="0">
                <a:latin typeface="Frutiger LT Std 45 Light" pitchFamily="34" charset="0"/>
              </a:rPr>
              <a:t>Summary of Design </a:t>
            </a:r>
            <a:r>
              <a:rPr lang="en-US" sz="2000" b="1" dirty="0">
                <a:latin typeface="Frutiger LT Std 45 Light" pitchFamily="34" charset="0"/>
              </a:rPr>
              <a:t>OUTPUTS</a:t>
            </a:r>
          </a:p>
          <a:p>
            <a:pPr lvl="1">
              <a:defRPr/>
            </a:pPr>
            <a:r>
              <a:rPr lang="en-GB" altLang="en-US" sz="1400" dirty="0">
                <a:latin typeface="Frutiger LT Std 45 Light" pitchFamily="34" charset="0"/>
              </a:rPr>
              <a:t>Unit(s) specification</a:t>
            </a:r>
          </a:p>
          <a:p>
            <a:pPr lvl="1">
              <a:defRPr/>
            </a:pPr>
            <a:r>
              <a:rPr lang="en-GB" altLang="en-US" sz="1400" dirty="0">
                <a:latin typeface="Frutiger LT Std 45 Light" pitchFamily="34" charset="0"/>
              </a:rPr>
              <a:t>Ducting routes and types including any sound attenuation requirements</a:t>
            </a:r>
          </a:p>
          <a:p>
            <a:pPr lvl="1">
              <a:defRPr/>
            </a:pPr>
            <a:r>
              <a:rPr lang="en-GB" altLang="en-US" sz="1400" dirty="0">
                <a:latin typeface="Frutiger LT Std 45 Light" pitchFamily="34" charset="0"/>
              </a:rPr>
              <a:t>Building air changes per hour </a:t>
            </a:r>
          </a:p>
          <a:p>
            <a:pPr lvl="1">
              <a:defRPr/>
            </a:pPr>
            <a:r>
              <a:rPr lang="en-GB" altLang="en-US" sz="1400" dirty="0">
                <a:latin typeface="Frutiger LT Std 45 Light" pitchFamily="34" charset="0"/>
              </a:rPr>
              <a:t>Individual room airflow rates highlighting air changes per hour</a:t>
            </a:r>
          </a:p>
          <a:p>
            <a:pPr lvl="1">
              <a:defRPr/>
            </a:pPr>
            <a:r>
              <a:rPr lang="en-GB" altLang="en-US" sz="1400" dirty="0">
                <a:latin typeface="Frutiger LT Std 45 Light" pitchFamily="34" charset="0"/>
              </a:rPr>
              <a:t>Power consumption (dictates running costs)</a:t>
            </a:r>
          </a:p>
          <a:p>
            <a:pPr lvl="1">
              <a:defRPr/>
            </a:pPr>
            <a:r>
              <a:rPr lang="en-GB" altLang="en-US" sz="1400" dirty="0">
                <a:latin typeface="Frutiger LT Std 45 Light" pitchFamily="34" charset="0"/>
              </a:rPr>
              <a:t>Filter replacement cost and future maintenance costs</a:t>
            </a:r>
          </a:p>
          <a:p>
            <a:pPr marL="0" indent="0">
              <a:buFontTx/>
              <a:buNone/>
              <a:defRPr/>
            </a:pPr>
            <a:endParaRPr lang="en-GB" altLang="en-US" sz="2000" dirty="0">
              <a:latin typeface="Frutiger LT Std 45 Light" pitchFamily="34" charset="0"/>
            </a:endParaRPr>
          </a:p>
          <a:p>
            <a:pPr lvl="1">
              <a:defRPr/>
            </a:pPr>
            <a:endParaRPr lang="en-US" sz="1200" b="1" dirty="0">
              <a:latin typeface="Frutiger LT Std 45 Light" pitchFamily="34" charset="0"/>
            </a:endParaRPr>
          </a:p>
          <a:p>
            <a:pPr marL="0" indent="0">
              <a:buFontTx/>
              <a:buNone/>
              <a:defRPr/>
            </a:pPr>
            <a:r>
              <a:rPr lang="en-US" sz="1600" b="1" dirty="0">
                <a:latin typeface="Frutiger LT Std 45 Light" pitchFamily="34" charset="0"/>
              </a:rPr>
              <a:t>       </a:t>
            </a:r>
            <a:endParaRPr lang="en-GB" sz="1600" b="1" dirty="0">
              <a:latin typeface="Frutiger LT Std 45 Light" pitchFamily="34" charset="0"/>
            </a:endParaRPr>
          </a:p>
        </p:txBody>
      </p:sp>
      <p:pic>
        <p:nvPicPr>
          <p:cNvPr id="2" name="Picture 1" descr="A blueprint of a building&#10;&#10;Description automatically generated">
            <a:extLst>
              <a:ext uri="{FF2B5EF4-FFF2-40B4-BE49-F238E27FC236}">
                <a16:creationId xmlns:a16="http://schemas.microsoft.com/office/drawing/2014/main" id="{189B4FFD-A538-DF55-8FF7-1F271CEC4C68}"/>
              </a:ext>
            </a:extLst>
          </p:cNvPr>
          <p:cNvPicPr>
            <a:picLocks/>
          </p:cNvPicPr>
          <p:nvPr/>
        </p:nvPicPr>
        <p:blipFill>
          <a:blip r:embed="rId3"/>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AB4FA7B0-9412-71C5-5FD3-A60FED409917}"/>
              </a:ext>
            </a:extLst>
          </p:cNvPr>
          <p:cNvPicPr>
            <a:picLocks noChangeAspect="1"/>
          </p:cNvPicPr>
          <p:nvPr/>
        </p:nvPicPr>
        <p:blipFill>
          <a:blip r:embed="rId4"/>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Sentinel Kinetic Cookerhood - Brushed Aluminium.jpg">
            <a:extLst>
              <a:ext uri="{FF2B5EF4-FFF2-40B4-BE49-F238E27FC236}">
                <a16:creationId xmlns:a16="http://schemas.microsoft.com/office/drawing/2014/main" id="{B4408159-0D60-D109-9A19-DE25F0D690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3246438"/>
            <a:ext cx="159861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C6883F1F-906E-1F1B-E31D-EDAE7F84DA7D}"/>
              </a:ext>
            </a:extLst>
          </p:cNvPr>
          <p:cNvSpPr>
            <a:spLocks noGrp="1" noChangeArrowheads="1"/>
          </p:cNvSpPr>
          <p:nvPr>
            <p:ph type="title" idx="4294967295"/>
          </p:nvPr>
        </p:nvSpPr>
        <p:spPr>
          <a:xfrm>
            <a:off x="4908550" y="0"/>
            <a:ext cx="7283450" cy="1143000"/>
          </a:xfrm>
        </p:spPr>
        <p:txBody>
          <a:bodyPr/>
          <a:lstStyle/>
          <a:p>
            <a:pPr eaLnBrk="1" hangingPunct="1"/>
            <a:r>
              <a:rPr lang="en-GB" altLang="en-US" b="1">
                <a:latin typeface="Frutiger LT Std 45 Light" pitchFamily="34" charset="0"/>
              </a:rPr>
              <a:t>MVHR: Selecting the unit(s)</a:t>
            </a:r>
            <a:endParaRPr lang="en-US" altLang="en-US" b="1">
              <a:latin typeface="Frutiger LT Std 45 Light" pitchFamily="34" charset="0"/>
            </a:endParaRPr>
          </a:p>
        </p:txBody>
      </p:sp>
      <p:sp>
        <p:nvSpPr>
          <p:cNvPr id="12292" name="Text Box 5">
            <a:extLst>
              <a:ext uri="{FF2B5EF4-FFF2-40B4-BE49-F238E27FC236}">
                <a16:creationId xmlns:a16="http://schemas.microsoft.com/office/drawing/2014/main" id="{FC4925FF-89D0-3C05-8352-48FEAA20C154}"/>
              </a:ext>
            </a:extLst>
          </p:cNvPr>
          <p:cNvSpPr txBox="1">
            <a:spLocks noChangeArrowheads="1"/>
          </p:cNvSpPr>
          <p:nvPr/>
        </p:nvSpPr>
        <p:spPr bwMode="auto">
          <a:xfrm>
            <a:off x="3003550" y="812800"/>
            <a:ext cx="734536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latin typeface="Frutiger LT Std 45 Light" pitchFamily="34" charset="0"/>
              </a:rPr>
              <a:t>Units </a:t>
            </a:r>
            <a:r>
              <a:rPr lang="en-GB" altLang="en-US" sz="1800">
                <a:latin typeface="Frutiger LT Std 45 Light" pitchFamily="34" charset="0"/>
              </a:rPr>
              <a:t>– </a:t>
            </a:r>
            <a:r>
              <a:rPr lang="en-GB" altLang="en-US" sz="1600">
                <a:latin typeface="Frutiger LT Std 45 Light" pitchFamily="34" charset="0"/>
              </a:rPr>
              <a:t>suitability, air flow performance, cost, thermal efficiency, power consumption, control options, user friendliness, durability, consumables</a:t>
            </a:r>
          </a:p>
        </p:txBody>
      </p:sp>
      <p:pic>
        <p:nvPicPr>
          <p:cNvPr id="12293" name="Picture 4" descr="kinetic plus">
            <a:extLst>
              <a:ext uri="{FF2B5EF4-FFF2-40B4-BE49-F238E27FC236}">
                <a16:creationId xmlns:a16="http://schemas.microsoft.com/office/drawing/2014/main" id="{FBD79B01-5FA6-F6F0-C939-9C5E317EA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77" t="5925" r="17990"/>
          <a:stretch>
            <a:fillRect/>
          </a:stretch>
        </p:blipFill>
        <p:spPr bwMode="auto">
          <a:xfrm>
            <a:off x="4651375" y="3716338"/>
            <a:ext cx="18002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a:extLst>
              <a:ext uri="{FF2B5EF4-FFF2-40B4-BE49-F238E27FC236}">
                <a16:creationId xmlns:a16="http://schemas.microsoft.com/office/drawing/2014/main" id="{F357767D-CF03-1816-4C4B-87AC26AF6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038" y="1847850"/>
            <a:ext cx="187166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
            <a:extLst>
              <a:ext uri="{FF2B5EF4-FFF2-40B4-BE49-F238E27FC236}">
                <a16:creationId xmlns:a16="http://schemas.microsoft.com/office/drawing/2014/main" id="{94F0B763-49E9-339A-68D9-CB0DBCEF47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30525" y="3573463"/>
            <a:ext cx="172085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3">
            <a:extLst>
              <a:ext uri="{FF2B5EF4-FFF2-40B4-BE49-F238E27FC236}">
                <a16:creationId xmlns:a16="http://schemas.microsoft.com/office/drawing/2014/main" id="{B813FDA0-D9B8-002E-EBCE-65104F4E04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62925" y="3357563"/>
            <a:ext cx="1808163"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a:extLst>
              <a:ext uri="{FF2B5EF4-FFF2-40B4-BE49-F238E27FC236}">
                <a16:creationId xmlns:a16="http://schemas.microsoft.com/office/drawing/2014/main" id="{D5727561-36DD-182B-D9D9-332A376788B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2400" y="1550988"/>
            <a:ext cx="180498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descr="Icon&#10;&#10;Description automatically generated">
            <a:extLst>
              <a:ext uri="{FF2B5EF4-FFF2-40B4-BE49-F238E27FC236}">
                <a16:creationId xmlns:a16="http://schemas.microsoft.com/office/drawing/2014/main" id="{A454ECEE-89B5-F04A-B0D2-1B1C3612BDA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3925" y="136525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
            <a:extLst>
              <a:ext uri="{FF2B5EF4-FFF2-40B4-BE49-F238E27FC236}">
                <a16:creationId xmlns:a16="http://schemas.microsoft.com/office/drawing/2014/main" id="{4BCBAEE2-1257-E3DC-3C24-EA525E6A6E6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7838" y="1690688"/>
            <a:ext cx="15906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47791166-C66E-5700-7DF8-002E6A626997}"/>
              </a:ext>
            </a:extLst>
          </p:cNvPr>
          <p:cNvPicPr>
            <a:picLocks/>
          </p:cNvPicPr>
          <p:nvPr/>
        </p:nvPicPr>
        <p:blipFill>
          <a:blip r:embed="rId11"/>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B76AD91A-A8B8-F943-8B47-D10B35EA7AE5}"/>
              </a:ext>
            </a:extLst>
          </p:cNvPr>
          <p:cNvPicPr>
            <a:picLocks noChangeAspect="1"/>
          </p:cNvPicPr>
          <p:nvPr/>
        </p:nvPicPr>
        <p:blipFill>
          <a:blip r:embed="rId12"/>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6A6037C8-AB4D-056E-EC43-486629E98A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238" y="1081088"/>
            <a:ext cx="2928937"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a:extLst>
              <a:ext uri="{FF2B5EF4-FFF2-40B4-BE49-F238E27FC236}">
                <a16:creationId xmlns:a16="http://schemas.microsoft.com/office/drawing/2014/main" id="{A6605A09-3525-DEC7-6114-AFE736C0216D}"/>
              </a:ext>
            </a:extLst>
          </p:cNvPr>
          <p:cNvSpPr txBox="1">
            <a:spLocks noChangeArrowheads="1"/>
          </p:cNvSpPr>
          <p:nvPr/>
        </p:nvSpPr>
        <p:spPr bwMode="auto">
          <a:xfrm>
            <a:off x="3071813" y="404813"/>
            <a:ext cx="469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a:latin typeface="Frutiger LT Std 45 Light" pitchFamily="34" charset="0"/>
              </a:rPr>
              <a:t>Location of MVHR units</a:t>
            </a:r>
            <a:endParaRPr lang="en-GB" altLang="en-US" sz="1800"/>
          </a:p>
        </p:txBody>
      </p:sp>
      <p:pic>
        <p:nvPicPr>
          <p:cNvPr id="14340" name="Picture 5">
            <a:extLst>
              <a:ext uri="{FF2B5EF4-FFF2-40B4-BE49-F238E27FC236}">
                <a16:creationId xmlns:a16="http://schemas.microsoft.com/office/drawing/2014/main" id="{0A390797-DB5F-5AA3-CD1E-2C07E2F80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038" y="1052513"/>
            <a:ext cx="2682875"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39759DA0-8B50-CF8A-1128-395CA73EE746}"/>
              </a:ext>
            </a:extLst>
          </p:cNvPr>
          <p:cNvPicPr>
            <a:picLocks/>
          </p:cNvPicPr>
          <p:nvPr/>
        </p:nvPicPr>
        <p:blipFill>
          <a:blip r:embed="rId4"/>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CDFBF8F7-DB4E-0FCD-7EFB-56088883B8B1}"/>
              </a:ext>
            </a:extLst>
          </p:cNvPr>
          <p:cNvPicPr>
            <a:picLocks noChangeAspect="1"/>
          </p:cNvPicPr>
          <p:nvPr/>
        </p:nvPicPr>
        <p:blipFill>
          <a:blip r:embed="rId5"/>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99A98FAC-58B5-1B4A-D2CD-D66F944B6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2028825"/>
            <a:ext cx="199231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16ECCC0A-5230-079D-F12B-E54A6A388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7575" y="646113"/>
            <a:ext cx="24939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4">
            <a:extLst>
              <a:ext uri="{FF2B5EF4-FFF2-40B4-BE49-F238E27FC236}">
                <a16:creationId xmlns:a16="http://schemas.microsoft.com/office/drawing/2014/main" id="{66B73E3A-9A45-D71F-DF07-DD00373C07F9}"/>
              </a:ext>
            </a:extLst>
          </p:cNvPr>
          <p:cNvSpPr txBox="1">
            <a:spLocks noChangeArrowheads="1"/>
          </p:cNvSpPr>
          <p:nvPr/>
        </p:nvSpPr>
        <p:spPr bwMode="auto">
          <a:xfrm>
            <a:off x="3000375" y="115888"/>
            <a:ext cx="469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a:latin typeface="Frutiger LT Std 45 Light" pitchFamily="34" charset="0"/>
              </a:rPr>
              <a:t>Location of MVHR units (continued)</a:t>
            </a:r>
            <a:endParaRPr lang="en-GB" altLang="en-US" sz="1800"/>
          </a:p>
        </p:txBody>
      </p:sp>
      <p:pic>
        <p:nvPicPr>
          <p:cNvPr id="15365" name="Picture 6">
            <a:extLst>
              <a:ext uri="{FF2B5EF4-FFF2-40B4-BE49-F238E27FC236}">
                <a16:creationId xmlns:a16="http://schemas.microsoft.com/office/drawing/2014/main" id="{529B9314-B21C-B2C4-2364-3FD0C5F724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3700" y="646113"/>
            <a:ext cx="3690938"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01AD9E73-AEFF-F795-BD83-0F35D19C99F2}"/>
              </a:ext>
            </a:extLst>
          </p:cNvPr>
          <p:cNvPicPr>
            <a:picLocks/>
          </p:cNvPicPr>
          <p:nvPr/>
        </p:nvPicPr>
        <p:blipFill>
          <a:blip r:embed="rId5"/>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89C90F13-4776-58A2-E035-66EF1A46E005}"/>
              </a:ext>
            </a:extLst>
          </p:cNvPr>
          <p:cNvPicPr>
            <a:picLocks noChangeAspect="1"/>
          </p:cNvPicPr>
          <p:nvPr/>
        </p:nvPicPr>
        <p:blipFill>
          <a:blip r:embed="rId6"/>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descr="Safe connector">
            <a:extLst>
              <a:ext uri="{FF2B5EF4-FFF2-40B4-BE49-F238E27FC236}">
                <a16:creationId xmlns:a16="http://schemas.microsoft.com/office/drawing/2014/main" id="{7322F433-A836-129E-73D1-17F3E8C453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3388" y="4049713"/>
            <a:ext cx="1490662"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3C286A84-5A51-208C-56FB-BD228BBC5B97}"/>
              </a:ext>
            </a:extLst>
          </p:cNvPr>
          <p:cNvSpPr>
            <a:spLocks noGrp="1" noChangeArrowheads="1"/>
          </p:cNvSpPr>
          <p:nvPr>
            <p:ph type="title" idx="4294967295"/>
          </p:nvPr>
        </p:nvSpPr>
        <p:spPr>
          <a:xfrm>
            <a:off x="2973388" y="33253"/>
            <a:ext cx="7221537" cy="1143000"/>
          </a:xfrm>
        </p:spPr>
        <p:txBody>
          <a:bodyPr>
            <a:normAutofit fontScale="90000"/>
          </a:bodyPr>
          <a:lstStyle/>
          <a:p>
            <a:pPr eaLnBrk="1" hangingPunct="1"/>
            <a:r>
              <a:rPr lang="en-GB" altLang="en-US" b="1" dirty="0">
                <a:latin typeface="Frutiger LT Std 45 Light" pitchFamily="34" charset="0"/>
              </a:rPr>
              <a:t>MVHR: Selecting the ducting</a:t>
            </a:r>
            <a:br>
              <a:rPr lang="en-GB" altLang="en-US" b="1" dirty="0">
                <a:latin typeface="Frutiger LT Std 45 Light" pitchFamily="34" charset="0"/>
              </a:rPr>
            </a:br>
            <a:r>
              <a:rPr lang="en-GB" altLang="en-US" b="1" dirty="0">
                <a:latin typeface="Frutiger LT Std 45 Light" pitchFamily="34" charset="0"/>
              </a:rPr>
              <a:t>Branched system arrangement</a:t>
            </a:r>
            <a:endParaRPr lang="en-US" altLang="en-US" b="1" dirty="0">
              <a:latin typeface="Frutiger LT Std 45 Light" pitchFamily="34" charset="0"/>
            </a:endParaRPr>
          </a:p>
        </p:txBody>
      </p:sp>
      <p:sp>
        <p:nvSpPr>
          <p:cNvPr id="16388" name="Text Box 5">
            <a:extLst>
              <a:ext uri="{FF2B5EF4-FFF2-40B4-BE49-F238E27FC236}">
                <a16:creationId xmlns:a16="http://schemas.microsoft.com/office/drawing/2014/main" id="{FF7AABD5-0AE8-3C45-AD51-4C5319A77411}"/>
              </a:ext>
            </a:extLst>
          </p:cNvPr>
          <p:cNvSpPr txBox="1">
            <a:spLocks noChangeArrowheads="1"/>
          </p:cNvSpPr>
          <p:nvPr/>
        </p:nvSpPr>
        <p:spPr bwMode="auto">
          <a:xfrm>
            <a:off x="2927350" y="1052513"/>
            <a:ext cx="7488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600">
                <a:latin typeface="Frutiger LT Std 45 Light" pitchFamily="34" charset="0"/>
              </a:rPr>
              <a:t>Smooth-bore improves air flows, most have push-fit connections, available in 200mm, 180mm, 150mm, and 125mm diameter, also in rectangular 220mm x 90mm or 204mm x 60mm (for limited void spaces).</a:t>
            </a:r>
            <a:endParaRPr lang="en-US" altLang="en-US" sz="1600">
              <a:latin typeface="Frutiger LT Std 45 Light" pitchFamily="34" charset="0"/>
            </a:endParaRPr>
          </a:p>
        </p:txBody>
      </p:sp>
      <p:pic>
        <p:nvPicPr>
          <p:cNvPr id="16389" name="Picture 12" descr="galv duct">
            <a:extLst>
              <a:ext uri="{FF2B5EF4-FFF2-40B4-BE49-F238E27FC236}">
                <a16:creationId xmlns:a16="http://schemas.microsoft.com/office/drawing/2014/main" id="{2DB2D296-E91A-B5C1-D61D-DFA9ECF98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043" r="7375" b="14917"/>
          <a:stretch>
            <a:fillRect/>
          </a:stretch>
        </p:blipFill>
        <p:spPr bwMode="auto">
          <a:xfrm rot="1138368">
            <a:off x="3041650" y="2246313"/>
            <a:ext cx="20161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5" descr="EASIPIPE">
            <a:extLst>
              <a:ext uri="{FF2B5EF4-FFF2-40B4-BE49-F238E27FC236}">
                <a16:creationId xmlns:a16="http://schemas.microsoft.com/office/drawing/2014/main" id="{895AA20B-D3FA-1442-30F7-74A067C393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695" r="21245" b="24005"/>
          <a:stretch>
            <a:fillRect/>
          </a:stretch>
        </p:blipFill>
        <p:spPr bwMode="auto">
          <a:xfrm>
            <a:off x="7826375" y="1966913"/>
            <a:ext cx="27368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a:extLst>
              <a:ext uri="{FF2B5EF4-FFF2-40B4-BE49-F238E27FC236}">
                <a16:creationId xmlns:a16="http://schemas.microsoft.com/office/drawing/2014/main" id="{CE950471-6F93-1716-CA8F-F0F064B1E6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23250" y="3789363"/>
            <a:ext cx="23399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a:extLst>
              <a:ext uri="{FF2B5EF4-FFF2-40B4-BE49-F238E27FC236}">
                <a16:creationId xmlns:a16="http://schemas.microsoft.com/office/drawing/2014/main" id="{82B6B4B3-F548-093B-532F-7EE5DC0ACF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213" y="1966913"/>
            <a:ext cx="235267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
            <a:extLst>
              <a:ext uri="{FF2B5EF4-FFF2-40B4-BE49-F238E27FC236}">
                <a16:creationId xmlns:a16="http://schemas.microsoft.com/office/drawing/2014/main" id="{EAB5E650-F965-A253-CFBC-FFBAD37FEE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9425" y="4437063"/>
            <a:ext cx="3819525"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6B0458C8-1750-118F-3C9F-0532F388211C}"/>
              </a:ext>
            </a:extLst>
          </p:cNvPr>
          <p:cNvPicPr>
            <a:picLocks/>
          </p:cNvPicPr>
          <p:nvPr/>
        </p:nvPicPr>
        <p:blipFill>
          <a:blip r:embed="rId9"/>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BAD92204-99D3-D2FC-2C60-CCB58A3B1895}"/>
              </a:ext>
            </a:extLst>
          </p:cNvPr>
          <p:cNvPicPr>
            <a:picLocks noChangeAspect="1"/>
          </p:cNvPicPr>
          <p:nvPr/>
        </p:nvPicPr>
        <p:blipFill>
          <a:blip r:embed="rId10"/>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127698" y="692697"/>
            <a:ext cx="6692478" cy="1110481"/>
          </a:xfrm>
          <a:prstGeom prst="rect">
            <a:avLst/>
          </a:prstGeom>
        </p:spPr>
        <p:txBody>
          <a:bodyPr/>
          <a:lstStyle>
            <a:lvl1pPr algn="l" defTabSz="914400" rtl="0" eaLnBrk="1" latinLnBrk="0" hangingPunct="1">
              <a:spcBef>
                <a:spcPct val="0"/>
              </a:spcBef>
              <a:buNone/>
              <a:defRPr sz="3600" kern="1200">
                <a:solidFill>
                  <a:schemeClr val="tx1"/>
                </a:solidFill>
                <a:latin typeface="Frutiger LT Std 55 Roman" pitchFamily="34" charset="0"/>
                <a:ea typeface="+mj-ea"/>
                <a:cs typeface="+mj-cs"/>
              </a:defRPr>
            </a:lvl1pPr>
          </a:lstStyle>
          <a:p>
            <a:pPr algn="ctr"/>
            <a:r>
              <a:rPr lang="en-US" altLang="en-US" dirty="0"/>
              <a:t>Who are ADM Systems?</a:t>
            </a:r>
          </a:p>
          <a:p>
            <a:pPr algn="ctr"/>
            <a:endParaRPr lang="en-US" altLang="en-US" dirty="0"/>
          </a:p>
          <a:p>
            <a:pPr algn="ctr"/>
            <a:endParaRPr lang="en-US" altLang="en-US" dirty="0"/>
          </a:p>
          <a:p>
            <a:pPr algn="ctr"/>
            <a:endParaRPr lang="en-US" altLang="en-US" dirty="0"/>
          </a:p>
          <a:p>
            <a:pPr algn="ctr"/>
            <a:endParaRPr lang="en-US" altLang="en-US" dirty="0"/>
          </a:p>
        </p:txBody>
      </p:sp>
      <p:sp>
        <p:nvSpPr>
          <p:cNvPr id="3" name="Rectangle 5"/>
          <p:cNvSpPr txBox="1">
            <a:spLocks noChangeArrowheads="1"/>
          </p:cNvSpPr>
          <p:nvPr/>
        </p:nvSpPr>
        <p:spPr>
          <a:xfrm>
            <a:off x="3071664" y="1412876"/>
            <a:ext cx="7150249" cy="3672309"/>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sz="1800" dirty="0">
                <a:latin typeface="Frutiger LT Std 45 Light" pitchFamily="34" charset="0"/>
              </a:rPr>
              <a:t>One of the pioneers in heat recovery ventilation - core competence since the early 1990s</a:t>
            </a:r>
          </a:p>
          <a:p>
            <a:r>
              <a:rPr lang="en-GB" altLang="en-US" sz="1800" dirty="0">
                <a:latin typeface="Frutiger LT Std 45 Light" pitchFamily="34" charset="0"/>
              </a:rPr>
              <a:t>Completely independent not limited to any one manufacturers product range</a:t>
            </a:r>
          </a:p>
          <a:p>
            <a:r>
              <a:rPr lang="en-GB" altLang="en-US" sz="1800" dirty="0">
                <a:latin typeface="Frutiger LT Std 45 Light" pitchFamily="34" charset="0"/>
              </a:rPr>
              <a:t>Select from a range of SAP Appendix Q products including </a:t>
            </a:r>
            <a:r>
              <a:rPr lang="en-GB" altLang="en-US" sz="1800" i="1" dirty="0">
                <a:latin typeface="Frutiger LT Std 45 Light" pitchFamily="34" charset="0"/>
              </a:rPr>
              <a:t>Passive House</a:t>
            </a:r>
            <a:r>
              <a:rPr lang="en-GB" altLang="en-US" sz="1800" dirty="0">
                <a:latin typeface="Frutiger LT Std 45 Light" pitchFamily="34" charset="0"/>
              </a:rPr>
              <a:t> certified</a:t>
            </a:r>
          </a:p>
          <a:p>
            <a:r>
              <a:rPr lang="en-GB" altLang="en-US" sz="1800" dirty="0">
                <a:latin typeface="Frutiger LT Std 45 Light" pitchFamily="34" charset="0"/>
              </a:rPr>
              <a:t>Services include full CAD design, supply, installation, technical support commissioning and balancing and maintenance</a:t>
            </a:r>
          </a:p>
          <a:p>
            <a:r>
              <a:rPr lang="en-GB" altLang="en-US" sz="1800" dirty="0">
                <a:latin typeface="Frutiger LT Std 45 Light" pitchFamily="34" charset="0"/>
              </a:rPr>
              <a:t>Network of UK based NICEIC accredited ventilation installers</a:t>
            </a:r>
          </a:p>
        </p:txBody>
      </p:sp>
      <p:pic>
        <p:nvPicPr>
          <p:cNvPr id="4" name="Picture 3" descr="A blueprint of a building&#10;&#10;Description automatically generated">
            <a:extLst>
              <a:ext uri="{FF2B5EF4-FFF2-40B4-BE49-F238E27FC236}">
                <a16:creationId xmlns:a16="http://schemas.microsoft.com/office/drawing/2014/main" id="{D8DFD56A-9C95-E66A-544F-282842E673E4}"/>
              </a:ext>
            </a:extLst>
          </p:cNvPr>
          <p:cNvPicPr>
            <a:picLocks/>
          </p:cNvPicPr>
          <p:nvPr/>
        </p:nvPicPr>
        <p:blipFill>
          <a:blip r:embed="rId2"/>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4354CD0D-BC84-6EED-D84E-30749482F2EC}"/>
              </a:ext>
            </a:extLst>
          </p:cNvPr>
          <p:cNvPicPr>
            <a:picLocks noChangeAspect="1"/>
          </p:cNvPicPr>
          <p:nvPr/>
        </p:nvPicPr>
        <p:blipFill>
          <a:blip r:embed="rId3"/>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2911899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526E345E-AF9E-E410-F6A8-9552F14186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0413" y="3240088"/>
            <a:ext cx="276225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a:extLst>
              <a:ext uri="{FF2B5EF4-FFF2-40B4-BE49-F238E27FC236}">
                <a16:creationId xmlns:a16="http://schemas.microsoft.com/office/drawing/2014/main" id="{46D684C1-44F2-BF86-C5A0-76CF1A9DE3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836613"/>
            <a:ext cx="36909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a:extLst>
              <a:ext uri="{FF2B5EF4-FFF2-40B4-BE49-F238E27FC236}">
                <a16:creationId xmlns:a16="http://schemas.microsoft.com/office/drawing/2014/main" id="{A71A767C-F388-E3BB-474D-A238898AF3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8475" y="841375"/>
            <a:ext cx="3024188"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a:extLst>
              <a:ext uri="{FF2B5EF4-FFF2-40B4-BE49-F238E27FC236}">
                <a16:creationId xmlns:a16="http://schemas.microsoft.com/office/drawing/2014/main" id="{47E5CA51-D2C4-7B66-5EDA-E2FA036355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2175" y="3713163"/>
            <a:ext cx="2668588"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DB43176B-F01D-C565-1960-57B4B36D8B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64200" y="3952875"/>
            <a:ext cx="16192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FB172C46-D9F6-4402-9091-C46A5B5502E1}"/>
              </a:ext>
            </a:extLst>
          </p:cNvPr>
          <p:cNvPicPr>
            <a:picLocks/>
          </p:cNvPicPr>
          <p:nvPr/>
        </p:nvPicPr>
        <p:blipFill>
          <a:blip r:embed="rId8"/>
          <a:stretch>
            <a:fillRect/>
          </a:stretch>
        </p:blipFill>
        <p:spPr>
          <a:xfrm>
            <a:off x="-28074" y="0"/>
            <a:ext cx="1723202" cy="6858000"/>
          </a:xfrm>
          <a:prstGeom prst="rect">
            <a:avLst/>
          </a:prstGeom>
        </p:spPr>
      </p:pic>
      <p:sp>
        <p:nvSpPr>
          <p:cNvPr id="3" name="Rectangle 2">
            <a:extLst>
              <a:ext uri="{FF2B5EF4-FFF2-40B4-BE49-F238E27FC236}">
                <a16:creationId xmlns:a16="http://schemas.microsoft.com/office/drawing/2014/main" id="{38F888D2-642C-AD68-088D-0BDB7AA51EE8}"/>
              </a:ext>
            </a:extLst>
          </p:cNvPr>
          <p:cNvSpPr txBox="1">
            <a:spLocks noChangeArrowheads="1"/>
          </p:cNvSpPr>
          <p:nvPr/>
        </p:nvSpPr>
        <p:spPr bwMode="auto">
          <a:xfrm>
            <a:off x="2424113" y="0"/>
            <a:ext cx="7786687" cy="1143000"/>
          </a:xfrm>
          <a:prstGeom prst="rect">
            <a:avLst/>
          </a:prstGeom>
          <a:noFill/>
          <a:ln w="9525">
            <a:noFill/>
            <a:miter lim="800000"/>
            <a:headEnd/>
            <a:tailEnd/>
          </a:ln>
        </p:spPr>
        <p:txBody>
          <a:bodyPr anchor="ctr"/>
          <a:lstStyle/>
          <a:p>
            <a:pPr eaLnBrk="1" hangingPunct="1">
              <a:defRPr/>
            </a:pPr>
            <a:r>
              <a:rPr lang="en-GB" altLang="en-US" sz="2800" b="1" kern="0" dirty="0">
                <a:solidFill>
                  <a:schemeClr val="tx2"/>
                </a:solidFill>
                <a:latin typeface="Frutiger LT Std 45 Light" panose="020B0402020204020204" pitchFamily="34" charset="0"/>
                <a:ea typeface="+mj-ea"/>
                <a:cs typeface="+mj-cs"/>
              </a:rPr>
              <a:t>     MVHR: Design layout branch ducting</a:t>
            </a:r>
            <a:endParaRPr lang="en-US" altLang="en-US" sz="2800" b="1" kern="0" dirty="0">
              <a:solidFill>
                <a:schemeClr val="tx2"/>
              </a:solidFill>
              <a:latin typeface="Frutiger LT Std 45 Light" panose="020B0402020204020204" pitchFamily="34" charset="0"/>
              <a:ea typeface="+mj-ea"/>
              <a:cs typeface="+mj-cs"/>
            </a:endParaRPr>
          </a:p>
        </p:txBody>
      </p:sp>
      <p:pic>
        <p:nvPicPr>
          <p:cNvPr id="4" name="Picture 3">
            <a:extLst>
              <a:ext uri="{FF2B5EF4-FFF2-40B4-BE49-F238E27FC236}">
                <a16:creationId xmlns:a16="http://schemas.microsoft.com/office/drawing/2014/main" id="{D7860090-4698-780E-088D-5E9A1CFD002B}"/>
              </a:ext>
            </a:extLst>
          </p:cNvPr>
          <p:cNvPicPr>
            <a:picLocks noChangeAspect="1"/>
          </p:cNvPicPr>
          <p:nvPr/>
        </p:nvPicPr>
        <p:blipFill>
          <a:blip r:embed="rId9"/>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CA7593E-83B9-782D-12C5-413F96663030}"/>
              </a:ext>
            </a:extLst>
          </p:cNvPr>
          <p:cNvSpPr txBox="1">
            <a:spLocks noChangeArrowheads="1"/>
          </p:cNvSpPr>
          <p:nvPr/>
        </p:nvSpPr>
        <p:spPr bwMode="auto">
          <a:xfrm>
            <a:off x="2424113" y="0"/>
            <a:ext cx="7786687" cy="1143000"/>
          </a:xfrm>
          <a:prstGeom prst="rect">
            <a:avLst/>
          </a:prstGeom>
          <a:noFill/>
          <a:ln w="9525">
            <a:noFill/>
            <a:miter lim="800000"/>
            <a:headEnd/>
            <a:tailEnd/>
          </a:ln>
        </p:spPr>
        <p:txBody>
          <a:bodyPr anchor="ctr"/>
          <a:lstStyle/>
          <a:p>
            <a:pPr eaLnBrk="1" hangingPunct="1">
              <a:defRPr/>
            </a:pPr>
            <a:r>
              <a:rPr lang="en-GB" altLang="en-US" sz="2800" b="1" kern="0" dirty="0">
                <a:solidFill>
                  <a:schemeClr val="tx2"/>
                </a:solidFill>
                <a:latin typeface="Frutiger LT Std 45 Light" panose="020B0402020204020204" pitchFamily="34" charset="0"/>
                <a:ea typeface="+mj-ea"/>
                <a:cs typeface="+mj-cs"/>
              </a:rPr>
              <a:t>     MVHR: Design layout branch ducting</a:t>
            </a:r>
            <a:endParaRPr lang="en-US" altLang="en-US" sz="2800" b="1" kern="0" dirty="0">
              <a:solidFill>
                <a:schemeClr val="tx2"/>
              </a:solidFill>
              <a:latin typeface="Frutiger LT Std 45 Light" panose="020B0402020204020204" pitchFamily="34" charset="0"/>
              <a:ea typeface="+mj-ea"/>
              <a:cs typeface="+mj-cs"/>
            </a:endParaRPr>
          </a:p>
        </p:txBody>
      </p:sp>
      <p:pic>
        <p:nvPicPr>
          <p:cNvPr id="20483" name="Picture 2">
            <a:extLst>
              <a:ext uri="{FF2B5EF4-FFF2-40B4-BE49-F238E27FC236}">
                <a16:creationId xmlns:a16="http://schemas.microsoft.com/office/drawing/2014/main" id="{9E24EDE6-CC54-4F8A-3E63-E14699F03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149350"/>
            <a:ext cx="42164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a:extLst>
              <a:ext uri="{FF2B5EF4-FFF2-40B4-BE49-F238E27FC236}">
                <a16:creationId xmlns:a16="http://schemas.microsoft.com/office/drawing/2014/main" id="{47111310-5C30-6A1F-41C8-52DC91AA51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3933825"/>
            <a:ext cx="381635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a:extLst>
              <a:ext uri="{FF2B5EF4-FFF2-40B4-BE49-F238E27FC236}">
                <a16:creationId xmlns:a16="http://schemas.microsoft.com/office/drawing/2014/main" id="{CF57319C-CE51-3CD5-E659-5D50C62913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143000"/>
            <a:ext cx="286226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a:extLst>
              <a:ext uri="{FF2B5EF4-FFF2-40B4-BE49-F238E27FC236}">
                <a16:creationId xmlns:a16="http://schemas.microsoft.com/office/drawing/2014/main" id="{CD89B4BC-5277-7727-977A-29D1C18222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455988"/>
            <a:ext cx="29352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a:extLst>
              <a:ext uri="{FF2B5EF4-FFF2-40B4-BE49-F238E27FC236}">
                <a16:creationId xmlns:a16="http://schemas.microsoft.com/office/drawing/2014/main" id="{19401983-B837-2BCA-FEBE-D277875D8E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5313" y="2814638"/>
            <a:ext cx="1592262"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77F1B499-3B60-A133-3F41-E47B67B2C543}"/>
              </a:ext>
            </a:extLst>
          </p:cNvPr>
          <p:cNvPicPr>
            <a:picLocks/>
          </p:cNvPicPr>
          <p:nvPr/>
        </p:nvPicPr>
        <p:blipFill>
          <a:blip r:embed="rId8"/>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C4B7F5D0-F48D-5EC4-251A-D1C61309B3C9}"/>
              </a:ext>
            </a:extLst>
          </p:cNvPr>
          <p:cNvPicPr>
            <a:picLocks noChangeAspect="1"/>
          </p:cNvPicPr>
          <p:nvPr/>
        </p:nvPicPr>
        <p:blipFill>
          <a:blip r:embed="rId9"/>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0PjN1-31.jpg">
            <a:extLst>
              <a:ext uri="{FF2B5EF4-FFF2-40B4-BE49-F238E27FC236}">
                <a16:creationId xmlns:a16="http://schemas.microsoft.com/office/drawing/2014/main" id="{27A719C6-FDAD-BAF7-98D0-A88F7D2062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981075"/>
            <a:ext cx="370681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Hole through Glulam.JPG">
            <a:extLst>
              <a:ext uri="{FF2B5EF4-FFF2-40B4-BE49-F238E27FC236}">
                <a16:creationId xmlns:a16="http://schemas.microsoft.com/office/drawing/2014/main" id="{9D504C44-EADE-F0F8-C5FC-B7416BC513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3213100"/>
            <a:ext cx="37084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DSC_0052.JPG">
            <a:extLst>
              <a:ext uri="{FF2B5EF4-FFF2-40B4-BE49-F238E27FC236}">
                <a16:creationId xmlns:a16="http://schemas.microsoft.com/office/drawing/2014/main" id="{9BFA1F7C-0EB5-B4C0-99CB-5AEC0E71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9513" y="1052513"/>
            <a:ext cx="24479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E3FC6F8E-B2D0-D877-703E-75DDE1B23E93}"/>
              </a:ext>
            </a:extLst>
          </p:cNvPr>
          <p:cNvSpPr txBox="1">
            <a:spLocks noChangeArrowheads="1"/>
          </p:cNvSpPr>
          <p:nvPr/>
        </p:nvSpPr>
        <p:spPr bwMode="auto">
          <a:xfrm>
            <a:off x="2424113" y="0"/>
            <a:ext cx="7786687" cy="1143000"/>
          </a:xfrm>
          <a:prstGeom prst="rect">
            <a:avLst/>
          </a:prstGeom>
          <a:noFill/>
          <a:ln w="9525">
            <a:noFill/>
            <a:miter lim="800000"/>
            <a:headEnd/>
            <a:tailEnd/>
          </a:ln>
        </p:spPr>
        <p:txBody>
          <a:bodyPr anchor="ctr"/>
          <a:lstStyle/>
          <a:p>
            <a:pPr eaLnBrk="1" hangingPunct="1">
              <a:defRPr/>
            </a:pPr>
            <a:r>
              <a:rPr lang="en-GB" altLang="en-US" sz="2800" b="1" kern="0" dirty="0">
                <a:solidFill>
                  <a:schemeClr val="tx2"/>
                </a:solidFill>
                <a:latin typeface="Frutiger LT Std 45 Light" panose="020B0402020204020204" pitchFamily="34" charset="0"/>
                <a:ea typeface="+mj-ea"/>
                <a:cs typeface="+mj-cs"/>
              </a:rPr>
              <a:t>     MVHR: Examples of ducting - uninsulated</a:t>
            </a:r>
            <a:endParaRPr lang="en-US" altLang="en-US" sz="2800" b="1" kern="0" dirty="0">
              <a:solidFill>
                <a:schemeClr val="tx2"/>
              </a:solidFill>
              <a:latin typeface="Frutiger LT Std 45 Light" panose="020B0402020204020204" pitchFamily="34" charset="0"/>
              <a:ea typeface="+mj-ea"/>
              <a:cs typeface="+mj-cs"/>
            </a:endParaRPr>
          </a:p>
        </p:txBody>
      </p:sp>
      <p:pic>
        <p:nvPicPr>
          <p:cNvPr id="2" name="Picture 1" descr="A blueprint of a building&#10;&#10;Description automatically generated">
            <a:extLst>
              <a:ext uri="{FF2B5EF4-FFF2-40B4-BE49-F238E27FC236}">
                <a16:creationId xmlns:a16="http://schemas.microsoft.com/office/drawing/2014/main" id="{A4F0EE06-0006-A1F6-CF27-72AB9B989910}"/>
              </a:ext>
            </a:extLst>
          </p:cNvPr>
          <p:cNvPicPr>
            <a:picLocks/>
          </p:cNvPicPr>
          <p:nvPr/>
        </p:nvPicPr>
        <p:blipFill>
          <a:blip r:embed="rId6"/>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53B824FF-1A20-E56F-FBA5-DE276A9DA354}"/>
              </a:ext>
            </a:extLst>
          </p:cNvPr>
          <p:cNvPicPr>
            <a:picLocks noChangeAspect="1"/>
          </p:cNvPicPr>
          <p:nvPr/>
        </p:nvPicPr>
        <p:blipFill>
          <a:blip r:embed="rId7"/>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D40102D-E61E-E76C-A208-D8A12B0BB83D}"/>
              </a:ext>
            </a:extLst>
          </p:cNvPr>
          <p:cNvSpPr>
            <a:spLocks noGrp="1" noChangeArrowheads="1"/>
          </p:cNvSpPr>
          <p:nvPr>
            <p:ph type="title" idx="4294967295"/>
          </p:nvPr>
        </p:nvSpPr>
        <p:spPr>
          <a:xfrm>
            <a:off x="2971800" y="0"/>
            <a:ext cx="9220200" cy="1143000"/>
          </a:xfrm>
        </p:spPr>
        <p:txBody>
          <a:bodyPr/>
          <a:lstStyle/>
          <a:p>
            <a:pPr eaLnBrk="1" hangingPunct="1"/>
            <a:r>
              <a:rPr lang="en-GB" altLang="en-US" b="1" dirty="0">
                <a:latin typeface="Frutiger LT Std 45 Light" pitchFamily="34" charset="0"/>
              </a:rPr>
              <a:t>MVHR: Radial Semi-Rigid Ducting</a:t>
            </a:r>
            <a:br>
              <a:rPr lang="en-GB" altLang="en-US" sz="2000" b="1" dirty="0">
                <a:latin typeface="Frutiger LT Std 45 Light" pitchFamily="34" charset="0"/>
              </a:rPr>
            </a:br>
            <a:r>
              <a:rPr lang="en-GB" altLang="en-US" sz="2000" b="1" dirty="0">
                <a:latin typeface="Frutiger LT Std 45 Light" pitchFamily="34" charset="0"/>
              </a:rPr>
              <a:t>(75mm and 90mm diameter)</a:t>
            </a:r>
            <a:endParaRPr lang="en-US" altLang="en-US" sz="2000" b="1" dirty="0">
              <a:latin typeface="Frutiger LT Std 45 Light" pitchFamily="34" charset="0"/>
            </a:endParaRPr>
          </a:p>
        </p:txBody>
      </p:sp>
      <p:sp>
        <p:nvSpPr>
          <p:cNvPr id="24579" name="Text Box 5">
            <a:extLst>
              <a:ext uri="{FF2B5EF4-FFF2-40B4-BE49-F238E27FC236}">
                <a16:creationId xmlns:a16="http://schemas.microsoft.com/office/drawing/2014/main" id="{DBAF17E3-EF91-D7F3-8DA3-84A5DE0C2B31}"/>
              </a:ext>
            </a:extLst>
          </p:cNvPr>
          <p:cNvSpPr txBox="1">
            <a:spLocks noChangeArrowheads="1"/>
          </p:cNvSpPr>
          <p:nvPr/>
        </p:nvSpPr>
        <p:spPr bwMode="auto">
          <a:xfrm>
            <a:off x="2855913" y="981075"/>
            <a:ext cx="763428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400">
                <a:latin typeface="Frutiger LT Std 45 Light" pitchFamily="34" charset="0"/>
              </a:rPr>
              <a:t>Smooth-bore improves air flow, anti-static lining, ideal for Pozi Joists, Eco-Joists and engineered timber, perfect for limited void spaces and renovation projects. Can be quicker to install than branch with multiple people, reduces “</a:t>
            </a:r>
            <a:r>
              <a:rPr lang="en-GB" altLang="en-US" sz="1400" i="1">
                <a:latin typeface="Frutiger LT Std 45 Light" pitchFamily="34" charset="0"/>
              </a:rPr>
              <a:t>cross-talk</a:t>
            </a:r>
            <a:r>
              <a:rPr lang="en-GB" altLang="en-US" sz="1400">
                <a:latin typeface="Frutiger LT Std 45 Light" pitchFamily="34" charset="0"/>
              </a:rPr>
              <a:t>” between rooms, rubber seal on joints ensures airtightness. Use in conjunction with multiple port distribution manifolds for air distribution – can use two manifolds to increase number of ports.</a:t>
            </a:r>
            <a:endParaRPr lang="en-US" altLang="en-US" sz="1400">
              <a:latin typeface="Frutiger LT Std 45 Light" pitchFamily="34" charset="0"/>
            </a:endParaRPr>
          </a:p>
        </p:txBody>
      </p:sp>
      <p:pic>
        <p:nvPicPr>
          <p:cNvPr id="24580" name="Picture 4">
            <a:extLst>
              <a:ext uri="{FF2B5EF4-FFF2-40B4-BE49-F238E27FC236}">
                <a16:creationId xmlns:a16="http://schemas.microsoft.com/office/drawing/2014/main" id="{F02F88FA-6C5F-B526-7610-D1BEC4542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45"/>
          <a:stretch>
            <a:fillRect/>
          </a:stretch>
        </p:blipFill>
        <p:spPr bwMode="auto">
          <a:xfrm>
            <a:off x="3098800" y="2133600"/>
            <a:ext cx="2349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New Image 3">
            <a:extLst>
              <a:ext uri="{FF2B5EF4-FFF2-40B4-BE49-F238E27FC236}">
                <a16:creationId xmlns:a16="http://schemas.microsoft.com/office/drawing/2014/main" id="{4332E65F-BC11-1A45-D192-F8376A72F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4292600"/>
            <a:ext cx="2233613"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a:extLst>
              <a:ext uri="{FF2B5EF4-FFF2-40B4-BE49-F238E27FC236}">
                <a16:creationId xmlns:a16="http://schemas.microsoft.com/office/drawing/2014/main" id="{872824A2-AAA0-5D9B-0FA6-D7ABBBEFE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2133600"/>
            <a:ext cx="2201863"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received_10154056314763115.jpeg">
            <a:extLst>
              <a:ext uri="{FF2B5EF4-FFF2-40B4-BE49-F238E27FC236}">
                <a16:creationId xmlns:a16="http://schemas.microsoft.com/office/drawing/2014/main" id="{3BC81A5F-DF8A-DE12-15B9-189D64EBB8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1488" y="2171700"/>
            <a:ext cx="2016125"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
            <a:extLst>
              <a:ext uri="{FF2B5EF4-FFF2-40B4-BE49-F238E27FC236}">
                <a16:creationId xmlns:a16="http://schemas.microsoft.com/office/drawing/2014/main" id="{306CD8D4-3724-F9FD-E4A0-900158CBDC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98800" y="4048125"/>
            <a:ext cx="22066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28DE819E-EDC8-85A1-BFE7-EA6CBFFE4437}"/>
              </a:ext>
            </a:extLst>
          </p:cNvPr>
          <p:cNvPicPr>
            <a:picLocks/>
          </p:cNvPicPr>
          <p:nvPr/>
        </p:nvPicPr>
        <p:blipFill>
          <a:blip r:embed="rId8"/>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7F1EEFC5-0B32-9F92-88D5-8FDF2EB13996}"/>
              </a:ext>
            </a:extLst>
          </p:cNvPr>
          <p:cNvPicPr>
            <a:picLocks noChangeAspect="1"/>
          </p:cNvPicPr>
          <p:nvPr/>
        </p:nvPicPr>
        <p:blipFill>
          <a:blip r:embed="rId9"/>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
            <a:extLst>
              <a:ext uri="{FF2B5EF4-FFF2-40B4-BE49-F238E27FC236}">
                <a16:creationId xmlns:a16="http://schemas.microsoft.com/office/drawing/2014/main" id="{12E43493-7BAA-9D21-A942-965179AE29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375" y="1139825"/>
            <a:ext cx="30480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8626C4EF-E30E-DCA4-B178-FFD51C51FC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1284288"/>
            <a:ext cx="3743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a:extLst>
              <a:ext uri="{FF2B5EF4-FFF2-40B4-BE49-F238E27FC236}">
                <a16:creationId xmlns:a16="http://schemas.microsoft.com/office/drawing/2014/main" id="{DF031F03-E284-3A17-E082-CD0A15B147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325" y="3756025"/>
            <a:ext cx="2303463"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a:extLst>
              <a:ext uri="{FF2B5EF4-FFF2-40B4-BE49-F238E27FC236}">
                <a16:creationId xmlns:a16="http://schemas.microsoft.com/office/drawing/2014/main" id="{F3412883-FE7B-D8D3-1E64-BCE9418C08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075" y="3844925"/>
            <a:ext cx="30813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0D1BBF70-2F29-5A52-9391-3D87110DEA09}"/>
              </a:ext>
            </a:extLst>
          </p:cNvPr>
          <p:cNvPicPr>
            <a:picLocks/>
          </p:cNvPicPr>
          <p:nvPr/>
        </p:nvPicPr>
        <p:blipFill>
          <a:blip r:embed="rId7"/>
          <a:stretch>
            <a:fillRect/>
          </a:stretch>
        </p:blipFill>
        <p:spPr>
          <a:xfrm>
            <a:off x="-28074" y="0"/>
            <a:ext cx="1723202" cy="6858000"/>
          </a:xfrm>
          <a:prstGeom prst="rect">
            <a:avLst/>
          </a:prstGeom>
        </p:spPr>
      </p:pic>
      <p:sp>
        <p:nvSpPr>
          <p:cNvPr id="3" name="Rectangle 2">
            <a:extLst>
              <a:ext uri="{FF2B5EF4-FFF2-40B4-BE49-F238E27FC236}">
                <a16:creationId xmlns:a16="http://schemas.microsoft.com/office/drawing/2014/main" id="{97D595C5-50A0-4E15-C96D-0AB5963E29E6}"/>
              </a:ext>
            </a:extLst>
          </p:cNvPr>
          <p:cNvSpPr txBox="1">
            <a:spLocks noChangeArrowheads="1"/>
          </p:cNvSpPr>
          <p:nvPr/>
        </p:nvSpPr>
        <p:spPr bwMode="auto">
          <a:xfrm>
            <a:off x="2424113" y="0"/>
            <a:ext cx="7786687" cy="1143000"/>
          </a:xfrm>
          <a:prstGeom prst="rect">
            <a:avLst/>
          </a:prstGeom>
          <a:noFill/>
          <a:ln w="9525">
            <a:noFill/>
            <a:miter lim="800000"/>
            <a:headEnd/>
            <a:tailEnd/>
          </a:ln>
        </p:spPr>
        <p:txBody>
          <a:bodyPr anchor="ctr"/>
          <a:lstStyle/>
          <a:p>
            <a:pPr eaLnBrk="1" hangingPunct="1">
              <a:defRPr/>
            </a:pPr>
            <a:r>
              <a:rPr lang="en-GB" altLang="en-US" sz="2800" b="1" kern="0" dirty="0">
                <a:solidFill>
                  <a:schemeClr val="tx2"/>
                </a:solidFill>
                <a:latin typeface="Frutiger LT Std 45 Light" panose="020B0402020204020204" pitchFamily="34" charset="0"/>
                <a:ea typeface="+mj-ea"/>
                <a:cs typeface="+mj-cs"/>
              </a:rPr>
              <a:t>     MVHR: Design layout branch ducting</a:t>
            </a:r>
            <a:endParaRPr lang="en-US" altLang="en-US" sz="2800" b="1" kern="0" dirty="0">
              <a:solidFill>
                <a:schemeClr val="tx2"/>
              </a:solidFill>
              <a:latin typeface="Frutiger LT Std 45 Light" panose="020B0402020204020204" pitchFamily="34" charset="0"/>
              <a:ea typeface="+mj-ea"/>
              <a:cs typeface="+mj-cs"/>
            </a:endParaRPr>
          </a:p>
        </p:txBody>
      </p:sp>
      <p:pic>
        <p:nvPicPr>
          <p:cNvPr id="4" name="Picture 3">
            <a:extLst>
              <a:ext uri="{FF2B5EF4-FFF2-40B4-BE49-F238E27FC236}">
                <a16:creationId xmlns:a16="http://schemas.microsoft.com/office/drawing/2014/main" id="{A22F18B2-CA89-32A7-7920-CBD448B40215}"/>
              </a:ext>
            </a:extLst>
          </p:cNvPr>
          <p:cNvPicPr>
            <a:picLocks noChangeAspect="1"/>
          </p:cNvPicPr>
          <p:nvPr/>
        </p:nvPicPr>
        <p:blipFill>
          <a:blip r:embed="rId8"/>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a:extLst>
              <a:ext uri="{FF2B5EF4-FFF2-40B4-BE49-F238E27FC236}">
                <a16:creationId xmlns:a16="http://schemas.microsoft.com/office/drawing/2014/main" id="{CE181853-9C48-16D4-75B0-725C1DBD3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5" y="836613"/>
            <a:ext cx="2603500"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a:extLst>
              <a:ext uri="{FF2B5EF4-FFF2-40B4-BE49-F238E27FC236}">
                <a16:creationId xmlns:a16="http://schemas.microsoft.com/office/drawing/2014/main" id="{0DEC9433-8C31-5C34-2EAC-72ABA943AA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0800" y="3743325"/>
            <a:ext cx="16192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a:extLst>
              <a:ext uri="{FF2B5EF4-FFF2-40B4-BE49-F238E27FC236}">
                <a16:creationId xmlns:a16="http://schemas.microsoft.com/office/drawing/2014/main" id="{A08E7D9D-11FA-5040-B59F-B981FD208E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1900" y="2565400"/>
            <a:ext cx="41179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a:extLst>
              <a:ext uri="{FF2B5EF4-FFF2-40B4-BE49-F238E27FC236}">
                <a16:creationId xmlns:a16="http://schemas.microsoft.com/office/drawing/2014/main" id="{7AD78DEC-5A9E-F174-C89D-5AE3B404E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692150"/>
            <a:ext cx="37433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E5F55AF3-4806-83C8-CA92-5032580A455D}"/>
              </a:ext>
            </a:extLst>
          </p:cNvPr>
          <p:cNvPicPr>
            <a:picLocks/>
          </p:cNvPicPr>
          <p:nvPr/>
        </p:nvPicPr>
        <p:blipFill>
          <a:blip r:embed="rId7"/>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829B5DAF-A57D-4594-503D-8093DCC63D14}"/>
              </a:ext>
            </a:extLst>
          </p:cNvPr>
          <p:cNvPicPr>
            <a:picLocks noChangeAspect="1"/>
          </p:cNvPicPr>
          <p:nvPr/>
        </p:nvPicPr>
        <p:blipFill>
          <a:blip r:embed="rId8"/>
          <a:stretch>
            <a:fillRect/>
          </a:stretch>
        </p:blipFill>
        <p:spPr>
          <a:xfrm>
            <a:off x="1959832" y="5799221"/>
            <a:ext cx="10300086" cy="1058779"/>
          </a:xfrm>
          <a:prstGeom prst="rect">
            <a:avLst/>
          </a:prstGeom>
        </p:spPr>
      </p:pic>
      <p:sp>
        <p:nvSpPr>
          <p:cNvPr id="5" name="Rectangle 2">
            <a:extLst>
              <a:ext uri="{FF2B5EF4-FFF2-40B4-BE49-F238E27FC236}">
                <a16:creationId xmlns:a16="http://schemas.microsoft.com/office/drawing/2014/main" id="{EF6DF458-0CDB-03B6-D971-5B789EBF8E01}"/>
              </a:ext>
            </a:extLst>
          </p:cNvPr>
          <p:cNvSpPr txBox="1">
            <a:spLocks noChangeArrowheads="1"/>
          </p:cNvSpPr>
          <p:nvPr/>
        </p:nvSpPr>
        <p:spPr bwMode="auto">
          <a:xfrm>
            <a:off x="2279650" y="0"/>
            <a:ext cx="8229600" cy="1143000"/>
          </a:xfrm>
          <a:prstGeom prst="rect">
            <a:avLst/>
          </a:prstGeom>
          <a:noFill/>
          <a:ln w="9525">
            <a:noFill/>
            <a:miter lim="800000"/>
            <a:headEnd/>
            <a:tailEnd/>
          </a:ln>
        </p:spPr>
        <p:txBody>
          <a:bodyPr anchor="ctr"/>
          <a:lstStyle/>
          <a:p>
            <a:pPr algn="ctr" eaLnBrk="1" hangingPunct="1">
              <a:defRPr/>
            </a:pPr>
            <a:r>
              <a:rPr lang="en-GB" altLang="en-US" sz="2800" b="1" kern="0" dirty="0">
                <a:solidFill>
                  <a:schemeClr val="tx2"/>
                </a:solidFill>
                <a:latin typeface="Frutiger LT Std 45 Light" panose="020B0402020204020204" pitchFamily="34" charset="0"/>
                <a:ea typeface="+mj-ea"/>
                <a:cs typeface="+mj-cs"/>
              </a:rPr>
              <a:t>MVHR: Design layout radial ducting</a:t>
            </a:r>
            <a:endParaRPr lang="en-US" altLang="en-US" sz="2800" b="1" kern="0" dirty="0">
              <a:solidFill>
                <a:schemeClr val="tx2"/>
              </a:solidFill>
              <a:latin typeface="Frutiger LT Std 45 Light" panose="020B0402020204020204" pitchFamily="34" charset="0"/>
              <a:ea typeface="+mj-ea"/>
              <a:cs typeface="+mj-cs"/>
            </a:endParaRPr>
          </a:p>
        </p:txBody>
      </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FF9A337-8080-31EA-2C1C-D22372FBF5A0}"/>
              </a:ext>
            </a:extLst>
          </p:cNvPr>
          <p:cNvSpPr>
            <a:spLocks noGrp="1" noChangeArrowheads="1"/>
          </p:cNvSpPr>
          <p:nvPr>
            <p:ph type="title"/>
          </p:nvPr>
        </p:nvSpPr>
        <p:spPr>
          <a:xfrm>
            <a:off x="2782887" y="-26988"/>
            <a:ext cx="9188533" cy="1143001"/>
          </a:xfrm>
        </p:spPr>
        <p:txBody>
          <a:bodyPr>
            <a:normAutofit fontScale="90000"/>
          </a:bodyPr>
          <a:lstStyle/>
          <a:p>
            <a:r>
              <a:rPr lang="en-GB" altLang="en-US" b="1" dirty="0">
                <a:latin typeface="Frutiger LT Std 45 Light" pitchFamily="34" charset="0"/>
              </a:rPr>
              <a:t>MVHR: Further examples of radial ducting installed</a:t>
            </a:r>
          </a:p>
        </p:txBody>
      </p:sp>
      <p:pic>
        <p:nvPicPr>
          <p:cNvPr id="30723" name="Picture 2" descr="A picture containing indoor, wall, white, kitchen appliance&#10;&#10;Description automatically generated">
            <a:extLst>
              <a:ext uri="{FF2B5EF4-FFF2-40B4-BE49-F238E27FC236}">
                <a16:creationId xmlns:a16="http://schemas.microsoft.com/office/drawing/2014/main" id="{476C2413-357B-03B3-DDAB-3F1D7A5506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3400" y="1700213"/>
            <a:ext cx="205263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A picture containing indoor&#10;&#10;Description automatically generated">
            <a:extLst>
              <a:ext uri="{FF2B5EF4-FFF2-40B4-BE49-F238E27FC236}">
                <a16:creationId xmlns:a16="http://schemas.microsoft.com/office/drawing/2014/main" id="{366BF502-6AEF-B7CF-AA38-BD4C96F259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0350" y="90805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descr="A picture containing wall, indoor, bathroom&#10;&#10;Description automatically generated">
            <a:extLst>
              <a:ext uri="{FF2B5EF4-FFF2-40B4-BE49-F238E27FC236}">
                <a16:creationId xmlns:a16="http://schemas.microsoft.com/office/drawing/2014/main" id="{770E4E78-AE6E-56BA-FA46-B50AD48624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1700213"/>
            <a:ext cx="22685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a:extLst>
              <a:ext uri="{FF2B5EF4-FFF2-40B4-BE49-F238E27FC236}">
                <a16:creationId xmlns:a16="http://schemas.microsoft.com/office/drawing/2014/main" id="{3883F256-DB0F-5F62-73F4-7B8AFA2BFD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725" y="3213100"/>
            <a:ext cx="29400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703F8A64-3C92-E15D-BD67-BC63A7BC50CB}"/>
              </a:ext>
            </a:extLst>
          </p:cNvPr>
          <p:cNvPicPr>
            <a:picLocks/>
          </p:cNvPicPr>
          <p:nvPr/>
        </p:nvPicPr>
        <p:blipFill>
          <a:blip r:embed="rId6"/>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F3244625-FEE6-ED90-05AB-136905BAABBE}"/>
              </a:ext>
            </a:extLst>
          </p:cNvPr>
          <p:cNvPicPr>
            <a:picLocks noChangeAspect="1"/>
          </p:cNvPicPr>
          <p:nvPr/>
        </p:nvPicPr>
        <p:blipFill>
          <a:blip r:embed="rId7"/>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a:extLst>
              <a:ext uri="{FF2B5EF4-FFF2-40B4-BE49-F238E27FC236}">
                <a16:creationId xmlns:a16="http://schemas.microsoft.com/office/drawing/2014/main" id="{511C9AF2-E29B-6506-2F62-414A186A6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692150"/>
            <a:ext cx="7235825"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a:extLst>
              <a:ext uri="{FF2B5EF4-FFF2-40B4-BE49-F238E27FC236}">
                <a16:creationId xmlns:a16="http://schemas.microsoft.com/office/drawing/2014/main" id="{B45D21D1-D769-57ED-DC83-207EEBA76202}"/>
              </a:ext>
            </a:extLst>
          </p:cNvPr>
          <p:cNvSpPr>
            <a:spLocks noGrp="1" noChangeArrowheads="1"/>
          </p:cNvSpPr>
          <p:nvPr>
            <p:ph type="title"/>
          </p:nvPr>
        </p:nvSpPr>
        <p:spPr>
          <a:xfrm>
            <a:off x="2782888" y="-26988"/>
            <a:ext cx="9290050" cy="1143001"/>
          </a:xfrm>
        </p:spPr>
        <p:txBody>
          <a:bodyPr>
            <a:normAutofit fontScale="90000"/>
          </a:bodyPr>
          <a:lstStyle/>
          <a:p>
            <a:r>
              <a:rPr lang="en-GB" altLang="en-US" b="1">
                <a:latin typeface="Frutiger LT Std 45 Light" pitchFamily="34" charset="0"/>
              </a:rPr>
              <a:t>MVHR: Hybrid system, uses both branched and radial ducting</a:t>
            </a:r>
          </a:p>
        </p:txBody>
      </p:sp>
      <p:pic>
        <p:nvPicPr>
          <p:cNvPr id="2" name="Picture 1" descr="A blueprint of a building&#10;&#10;Description automatically generated">
            <a:extLst>
              <a:ext uri="{FF2B5EF4-FFF2-40B4-BE49-F238E27FC236}">
                <a16:creationId xmlns:a16="http://schemas.microsoft.com/office/drawing/2014/main" id="{E8217B7A-27B2-44CF-755C-2DD18647096F}"/>
              </a:ext>
            </a:extLst>
          </p:cNvPr>
          <p:cNvPicPr>
            <a:picLocks/>
          </p:cNvPicPr>
          <p:nvPr/>
        </p:nvPicPr>
        <p:blipFill>
          <a:blip r:embed="rId3"/>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D81C004E-96C5-B631-A4CB-E23EBBE7FBBE}"/>
              </a:ext>
            </a:extLst>
          </p:cNvPr>
          <p:cNvPicPr>
            <a:picLocks noChangeAspect="1"/>
          </p:cNvPicPr>
          <p:nvPr/>
        </p:nvPicPr>
        <p:blipFill>
          <a:blip r:embed="rId4"/>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Aluminium flexible duct">
            <a:extLst>
              <a:ext uri="{FF2B5EF4-FFF2-40B4-BE49-F238E27FC236}">
                <a16:creationId xmlns:a16="http://schemas.microsoft.com/office/drawing/2014/main" id="{C14EB9C5-7108-ADDE-59F1-6BABFCFE1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17" t="14084" r="22925" b="25417"/>
          <a:stretch>
            <a:fillRect/>
          </a:stretch>
        </p:blipFill>
        <p:spPr bwMode="auto">
          <a:xfrm>
            <a:off x="2941638" y="1800225"/>
            <a:ext cx="13303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a:extLst>
              <a:ext uri="{FF2B5EF4-FFF2-40B4-BE49-F238E27FC236}">
                <a16:creationId xmlns:a16="http://schemas.microsoft.com/office/drawing/2014/main" id="{C6C5796C-6172-F3F8-A0EC-6037D01BFCC1}"/>
              </a:ext>
            </a:extLst>
          </p:cNvPr>
          <p:cNvSpPr>
            <a:spLocks noGrp="1" noChangeArrowheads="1"/>
          </p:cNvSpPr>
          <p:nvPr>
            <p:ph type="title"/>
          </p:nvPr>
        </p:nvSpPr>
        <p:spPr>
          <a:xfrm>
            <a:off x="2782888" y="-26988"/>
            <a:ext cx="7427912" cy="1143001"/>
          </a:xfrm>
        </p:spPr>
        <p:txBody>
          <a:bodyPr/>
          <a:lstStyle/>
          <a:p>
            <a:r>
              <a:rPr lang="en-GB" altLang="en-US" b="1">
                <a:latin typeface="Frutiger LT Std 45 Light" pitchFamily="34" charset="0"/>
              </a:rPr>
              <a:t>MVHR: Ducting to be avoided!</a:t>
            </a:r>
          </a:p>
        </p:txBody>
      </p:sp>
      <p:sp>
        <p:nvSpPr>
          <p:cNvPr id="32772" name="Text Box 5">
            <a:extLst>
              <a:ext uri="{FF2B5EF4-FFF2-40B4-BE49-F238E27FC236}">
                <a16:creationId xmlns:a16="http://schemas.microsoft.com/office/drawing/2014/main" id="{BF857362-8662-B4E1-E982-082921E3F8F5}"/>
              </a:ext>
            </a:extLst>
          </p:cNvPr>
          <p:cNvSpPr txBox="1">
            <a:spLocks noChangeArrowheads="1"/>
          </p:cNvSpPr>
          <p:nvPr/>
        </p:nvSpPr>
        <p:spPr bwMode="auto">
          <a:xfrm>
            <a:off x="2855913" y="869950"/>
            <a:ext cx="72723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400">
                <a:latin typeface="Frutiger LT Std 45 Light" pitchFamily="34" charset="0"/>
              </a:rPr>
              <a:t>We </a:t>
            </a:r>
            <a:r>
              <a:rPr lang="en-GB" altLang="en-US" sz="1400" b="1">
                <a:latin typeface="Frutiger LT Std 45 Light" pitchFamily="34" charset="0"/>
              </a:rPr>
              <a:t>strongly advise against </a:t>
            </a:r>
            <a:r>
              <a:rPr lang="en-GB" altLang="en-US" sz="1400">
                <a:latin typeface="Frutiger LT Std 45 Light" pitchFamily="34" charset="0"/>
              </a:rPr>
              <a:t>flexible ducting of ALL types because of its high air resistance (especially when kinked or restricted).  Not only is it easily punctured or crushed but it will also lower the efficiency of any heat recovery unit. Very short sections may be unavoidable, guidance must always be followed. Flexible acoustic attenuation may be utilised where appropriate.</a:t>
            </a:r>
            <a:endParaRPr lang="en-US" altLang="en-US" sz="1600" b="1">
              <a:latin typeface="Frutiger LT Std 45 Light" pitchFamily="34" charset="0"/>
            </a:endParaRPr>
          </a:p>
        </p:txBody>
      </p:sp>
      <p:pic>
        <p:nvPicPr>
          <p:cNvPr id="32773" name="Picture 11" descr="uPVC flex">
            <a:extLst>
              <a:ext uri="{FF2B5EF4-FFF2-40B4-BE49-F238E27FC236}">
                <a16:creationId xmlns:a16="http://schemas.microsoft.com/office/drawing/2014/main" id="{57284567-B3D6-EC37-DEE6-B1AFD5B8C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125" r="27333" b="4625"/>
          <a:stretch>
            <a:fillRect/>
          </a:stretch>
        </p:blipFill>
        <p:spPr bwMode="auto">
          <a:xfrm>
            <a:off x="8037513" y="4457700"/>
            <a:ext cx="20145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a:extLst>
              <a:ext uri="{FF2B5EF4-FFF2-40B4-BE49-F238E27FC236}">
                <a16:creationId xmlns:a16="http://schemas.microsoft.com/office/drawing/2014/main" id="{DECB84DB-35F1-B45A-2A65-C8F838322F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820863"/>
            <a:ext cx="3668712"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
            <a:extLst>
              <a:ext uri="{FF2B5EF4-FFF2-40B4-BE49-F238E27FC236}">
                <a16:creationId xmlns:a16="http://schemas.microsoft.com/office/drawing/2014/main" id="{E4D7C9B5-4782-7EBA-9062-D5736D4B80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4013" y="3449638"/>
            <a:ext cx="209232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
            <a:extLst>
              <a:ext uri="{FF2B5EF4-FFF2-40B4-BE49-F238E27FC236}">
                <a16:creationId xmlns:a16="http://schemas.microsoft.com/office/drawing/2014/main" id="{72EE6403-A0B5-DD07-8A84-BFEBEEDBB5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1841500"/>
            <a:ext cx="16367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
            <a:extLst>
              <a:ext uri="{FF2B5EF4-FFF2-40B4-BE49-F238E27FC236}">
                <a16:creationId xmlns:a16="http://schemas.microsoft.com/office/drawing/2014/main" id="{CE02B043-A7EE-03EC-CFC1-10AFD029D1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5588" y="4343400"/>
            <a:ext cx="23129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43403720-6B17-CC85-D1FA-1D9AC44F61E7}"/>
              </a:ext>
            </a:extLst>
          </p:cNvPr>
          <p:cNvPicPr>
            <a:picLocks/>
          </p:cNvPicPr>
          <p:nvPr/>
        </p:nvPicPr>
        <p:blipFill>
          <a:blip r:embed="rId8"/>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D63A8638-D524-3604-82D9-215859E2D193}"/>
              </a:ext>
            </a:extLst>
          </p:cNvPr>
          <p:cNvPicPr>
            <a:picLocks noChangeAspect="1"/>
          </p:cNvPicPr>
          <p:nvPr/>
        </p:nvPicPr>
        <p:blipFill>
          <a:blip r:embed="rId9"/>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
            <a:extLst>
              <a:ext uri="{FF2B5EF4-FFF2-40B4-BE49-F238E27FC236}">
                <a16:creationId xmlns:a16="http://schemas.microsoft.com/office/drawing/2014/main" id="{06376E48-0F4C-5224-FECD-A70D2C369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275" y="4156075"/>
            <a:ext cx="26924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8" descr="Isover duct wrap">
            <a:extLst>
              <a:ext uri="{FF2B5EF4-FFF2-40B4-BE49-F238E27FC236}">
                <a16:creationId xmlns:a16="http://schemas.microsoft.com/office/drawing/2014/main" id="{396EC692-0872-6D82-9979-7E655F56B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21"/>
          <a:stretch>
            <a:fillRect/>
          </a:stretch>
        </p:blipFill>
        <p:spPr bwMode="auto">
          <a:xfrm>
            <a:off x="2981325" y="2628900"/>
            <a:ext cx="284321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itle 1">
            <a:extLst>
              <a:ext uri="{FF2B5EF4-FFF2-40B4-BE49-F238E27FC236}">
                <a16:creationId xmlns:a16="http://schemas.microsoft.com/office/drawing/2014/main" id="{CC900743-57F1-7FEF-1DAD-7F44DF760900}"/>
              </a:ext>
            </a:extLst>
          </p:cNvPr>
          <p:cNvSpPr>
            <a:spLocks noGrp="1" noChangeArrowheads="1"/>
          </p:cNvSpPr>
          <p:nvPr>
            <p:ph type="title"/>
          </p:nvPr>
        </p:nvSpPr>
        <p:spPr>
          <a:xfrm>
            <a:off x="2641277" y="125413"/>
            <a:ext cx="9029355" cy="1143000"/>
          </a:xfrm>
        </p:spPr>
        <p:txBody>
          <a:bodyPr>
            <a:normAutofit fontScale="90000"/>
          </a:bodyPr>
          <a:lstStyle/>
          <a:p>
            <a:r>
              <a:rPr lang="en-GB" altLang="en-US" b="1" dirty="0">
                <a:latin typeface="Frutiger LT Std 45 Light" pitchFamily="34" charset="0"/>
              </a:rPr>
              <a:t>MVHR: Selecting the correct components</a:t>
            </a:r>
            <a:br>
              <a:rPr lang="en-GB" altLang="en-US" b="1" dirty="0">
                <a:latin typeface="Frutiger LT Std 45 Light" pitchFamily="34" charset="0"/>
              </a:rPr>
            </a:br>
            <a:r>
              <a:rPr lang="en-GB" altLang="en-US" sz="2400" b="1" dirty="0">
                <a:latin typeface="Frutiger LT Std 45 Light" pitchFamily="34" charset="0"/>
              </a:rPr>
              <a:t>Thermal ducting options</a:t>
            </a:r>
          </a:p>
        </p:txBody>
      </p:sp>
      <p:sp>
        <p:nvSpPr>
          <p:cNvPr id="33797" name="Text Box 4">
            <a:extLst>
              <a:ext uri="{FF2B5EF4-FFF2-40B4-BE49-F238E27FC236}">
                <a16:creationId xmlns:a16="http://schemas.microsoft.com/office/drawing/2014/main" id="{2B7FB1F0-E279-F1F4-C2C3-F856DF2ABC19}"/>
              </a:ext>
            </a:extLst>
          </p:cNvPr>
          <p:cNvSpPr txBox="1">
            <a:spLocks noChangeArrowheads="1"/>
          </p:cNvSpPr>
          <p:nvPr/>
        </p:nvSpPr>
        <p:spPr bwMode="auto">
          <a:xfrm>
            <a:off x="7464425" y="908050"/>
            <a:ext cx="291623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1600">
                <a:latin typeface="Frutiger LT Std 45 Light" pitchFamily="34" charset="0"/>
              </a:rPr>
              <a:t>Any ductwork running in ‘cold  unheated areas’ must be insulated.</a:t>
            </a:r>
          </a:p>
          <a:p>
            <a:pPr eaLnBrk="1" hangingPunct="1"/>
            <a:r>
              <a:rPr lang="en-US" altLang="en-US" sz="1600">
                <a:latin typeface="Frutiger LT Std 45 Light" pitchFamily="34" charset="0"/>
              </a:rPr>
              <a:t>Supply air ducting should also be insulated to take maximum advantage of summer bypass mode or postheaters when appropriate</a:t>
            </a:r>
          </a:p>
          <a:p>
            <a:pPr eaLnBrk="1" hangingPunct="1"/>
            <a:r>
              <a:rPr lang="en-US" altLang="en-US" sz="1600">
                <a:latin typeface="Frutiger LT Std 45 Light" pitchFamily="34" charset="0"/>
              </a:rPr>
              <a:t>Applies to both branch and radial systems</a:t>
            </a:r>
          </a:p>
          <a:p>
            <a:pPr eaLnBrk="1" hangingPunct="1"/>
            <a:r>
              <a:rPr lang="en-US" altLang="en-US" sz="1600">
                <a:latin typeface="Frutiger LT Std 45 Light" pitchFamily="34" charset="0"/>
              </a:rPr>
              <a:t>Pay attention to external ducts</a:t>
            </a:r>
          </a:p>
        </p:txBody>
      </p:sp>
      <p:pic>
        <p:nvPicPr>
          <p:cNvPr id="33798" name="Picture 6">
            <a:extLst>
              <a:ext uri="{FF2B5EF4-FFF2-40B4-BE49-F238E27FC236}">
                <a16:creationId xmlns:a16="http://schemas.microsoft.com/office/drawing/2014/main" id="{6C3B99A2-D13C-C868-5C3D-9062C3475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66" t="38931" r="55656" b="25912"/>
          <a:stretch>
            <a:fillRect/>
          </a:stretch>
        </p:blipFill>
        <p:spPr bwMode="auto">
          <a:xfrm>
            <a:off x="5824538" y="1268413"/>
            <a:ext cx="132715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a:extLst>
              <a:ext uri="{FF2B5EF4-FFF2-40B4-BE49-F238E27FC236}">
                <a16:creationId xmlns:a16="http://schemas.microsoft.com/office/drawing/2014/main" id="{978C6B3C-5F44-B5E3-2FC1-CC36F1F0A6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100" y="1173163"/>
            <a:ext cx="260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9CB38BC3-E826-03AC-3F47-F7591B004DED}"/>
              </a:ext>
            </a:extLst>
          </p:cNvPr>
          <p:cNvPicPr>
            <a:picLocks/>
          </p:cNvPicPr>
          <p:nvPr/>
        </p:nvPicPr>
        <p:blipFill>
          <a:blip r:embed="rId6"/>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D21F985B-21BF-0BAA-E4A9-9340A5231543}"/>
              </a:ext>
            </a:extLst>
          </p:cNvPr>
          <p:cNvPicPr>
            <a:picLocks noChangeAspect="1"/>
          </p:cNvPicPr>
          <p:nvPr/>
        </p:nvPicPr>
        <p:blipFill>
          <a:blip r:embed="rId7"/>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125760"/>
            <a:ext cx="7427168" cy="1143000"/>
          </a:xfrm>
        </p:spPr>
        <p:txBody>
          <a:bodyPr>
            <a:normAutofit/>
          </a:bodyPr>
          <a:lstStyle/>
          <a:p>
            <a:r>
              <a:rPr lang="en-GB" dirty="0"/>
              <a:t> </a:t>
            </a:r>
            <a:r>
              <a:rPr lang="en-GB" sz="2700" dirty="0"/>
              <a:t>Key components when considering the thermal strategy for your build</a:t>
            </a:r>
          </a:p>
        </p:txBody>
      </p:sp>
      <p:sp>
        <p:nvSpPr>
          <p:cNvPr id="3" name="Content Placeholder 2"/>
          <p:cNvSpPr>
            <a:spLocks noGrp="1"/>
          </p:cNvSpPr>
          <p:nvPr>
            <p:ph idx="1"/>
          </p:nvPr>
        </p:nvSpPr>
        <p:spPr>
          <a:xfrm>
            <a:off x="2783632" y="1412776"/>
            <a:ext cx="7427168" cy="4680521"/>
          </a:xfrm>
        </p:spPr>
        <p:txBody>
          <a:bodyPr/>
          <a:lstStyle/>
          <a:p>
            <a:pPr marL="0" indent="0">
              <a:buNone/>
            </a:pPr>
            <a:r>
              <a:rPr lang="en-GB" dirty="0"/>
              <a:t>Fabric First, Insulation, Air Tightness 10 v 0.6 </a:t>
            </a:r>
          </a:p>
          <a:p>
            <a:pPr marL="0" indent="0">
              <a:buNone/>
            </a:pPr>
            <a:endParaRPr lang="en-GB" dirty="0"/>
          </a:p>
          <a:p>
            <a:pPr marL="0" indent="0">
              <a:buNone/>
            </a:pPr>
            <a:r>
              <a:rPr lang="en-GB" dirty="0"/>
              <a:t>                </a:t>
            </a:r>
          </a:p>
          <a:p>
            <a:pPr marL="0" indent="0">
              <a:buNone/>
            </a:pPr>
            <a:r>
              <a:rPr lang="en-GB" dirty="0"/>
              <a:t>                       Heating</a:t>
            </a:r>
          </a:p>
          <a:p>
            <a:pPr marL="0" indent="0">
              <a:buNone/>
            </a:pPr>
            <a:endParaRPr lang="en-GB" dirty="0"/>
          </a:p>
          <a:p>
            <a:pPr marL="0" indent="0">
              <a:buNone/>
            </a:pPr>
            <a:r>
              <a:rPr lang="en-GB" dirty="0"/>
              <a:t>                      Ventilation</a:t>
            </a:r>
          </a:p>
        </p:txBody>
      </p:sp>
      <p:sp>
        <p:nvSpPr>
          <p:cNvPr id="6" name="Down Arrow 5"/>
          <p:cNvSpPr/>
          <p:nvPr/>
        </p:nvSpPr>
        <p:spPr>
          <a:xfrm flipH="1">
            <a:off x="5239990" y="2124484"/>
            <a:ext cx="111297" cy="79208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Left-Up Arrow 16"/>
          <p:cNvSpPr/>
          <p:nvPr/>
        </p:nvSpPr>
        <p:spPr>
          <a:xfrm>
            <a:off x="6317196" y="1988840"/>
            <a:ext cx="180020" cy="2304256"/>
          </a:xfrm>
          <a:prstGeom prst="lef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8" name="Down Arrow 17"/>
          <p:cNvSpPr/>
          <p:nvPr/>
        </p:nvSpPr>
        <p:spPr>
          <a:xfrm>
            <a:off x="5232246" y="3573017"/>
            <a:ext cx="111298" cy="5040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4" name="Picture 3" descr="A blueprint of a building&#10;&#10;Description automatically generated">
            <a:extLst>
              <a:ext uri="{FF2B5EF4-FFF2-40B4-BE49-F238E27FC236}">
                <a16:creationId xmlns:a16="http://schemas.microsoft.com/office/drawing/2014/main" id="{0958DA0F-52DD-74F2-FA46-1484A5620908}"/>
              </a:ext>
            </a:extLst>
          </p:cNvPr>
          <p:cNvPicPr>
            <a:picLocks/>
          </p:cNvPicPr>
          <p:nvPr/>
        </p:nvPicPr>
        <p:blipFill>
          <a:blip r:embed="rId2"/>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E935F784-0027-E171-FABE-CB88E0995678}"/>
              </a:ext>
            </a:extLst>
          </p:cNvPr>
          <p:cNvPicPr>
            <a:picLocks noChangeAspect="1"/>
          </p:cNvPicPr>
          <p:nvPr/>
        </p:nvPicPr>
        <p:blipFill>
          <a:blip r:embed="rId3"/>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1394662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1">
            <a:extLst>
              <a:ext uri="{FF2B5EF4-FFF2-40B4-BE49-F238E27FC236}">
                <a16:creationId xmlns:a16="http://schemas.microsoft.com/office/drawing/2014/main" id="{4698EE14-D6A7-318F-6F4F-478E9A71A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8775" y="1268413"/>
            <a:ext cx="603408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145A2AEF-DF25-C0E9-73F5-E2DA94A53007}"/>
              </a:ext>
            </a:extLst>
          </p:cNvPr>
          <p:cNvSpPr txBox="1">
            <a:spLocks noChangeArrowheads="1"/>
          </p:cNvSpPr>
          <p:nvPr/>
        </p:nvSpPr>
        <p:spPr bwMode="auto">
          <a:xfrm>
            <a:off x="2814638" y="4724400"/>
            <a:ext cx="6118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1600">
                <a:latin typeface="Frutiger LT Std 45 Light" pitchFamily="34" charset="0"/>
              </a:rPr>
              <a:t>Fully insulated radial duct system with manifolds remaining to be lagged so that all duct connections can be inspected to ensure all clips and seals fitted</a:t>
            </a:r>
          </a:p>
        </p:txBody>
      </p:sp>
      <p:pic>
        <p:nvPicPr>
          <p:cNvPr id="34821" name="Picture 2">
            <a:extLst>
              <a:ext uri="{FF2B5EF4-FFF2-40B4-BE49-F238E27FC236}">
                <a16:creationId xmlns:a16="http://schemas.microsoft.com/office/drawing/2014/main" id="{4B021A41-F465-D9B0-4739-A50046ADF1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9700" y="1268413"/>
            <a:ext cx="162083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E566B2BE-A4D9-A1F6-FDF9-10CF5D2DE5B9}"/>
              </a:ext>
            </a:extLst>
          </p:cNvPr>
          <p:cNvPicPr>
            <a:picLocks/>
          </p:cNvPicPr>
          <p:nvPr/>
        </p:nvPicPr>
        <p:blipFill>
          <a:blip r:embed="rId4"/>
          <a:stretch>
            <a:fillRect/>
          </a:stretch>
        </p:blipFill>
        <p:spPr>
          <a:xfrm>
            <a:off x="-28074" y="0"/>
            <a:ext cx="1723202" cy="6858000"/>
          </a:xfrm>
          <a:prstGeom prst="rect">
            <a:avLst/>
          </a:prstGeom>
        </p:spPr>
      </p:pic>
      <p:sp>
        <p:nvSpPr>
          <p:cNvPr id="5" name="Title 1">
            <a:extLst>
              <a:ext uri="{FF2B5EF4-FFF2-40B4-BE49-F238E27FC236}">
                <a16:creationId xmlns:a16="http://schemas.microsoft.com/office/drawing/2014/main" id="{7010973E-6C07-1402-70D1-4F55408F9F4C}"/>
              </a:ext>
            </a:extLst>
          </p:cNvPr>
          <p:cNvSpPr txBox="1">
            <a:spLocks noChangeArrowheads="1"/>
          </p:cNvSpPr>
          <p:nvPr/>
        </p:nvSpPr>
        <p:spPr>
          <a:xfrm>
            <a:off x="2641277" y="125413"/>
            <a:ext cx="9029355" cy="11430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a:latin typeface="Frutiger LT Std 45 Light" pitchFamily="34" charset="0"/>
              </a:rPr>
              <a:t>MVHR: Selecting the correct components</a:t>
            </a:r>
            <a:br>
              <a:rPr lang="en-GB" altLang="en-US" b="1">
                <a:latin typeface="Frutiger LT Std 45 Light" pitchFamily="34" charset="0"/>
              </a:rPr>
            </a:br>
            <a:r>
              <a:rPr lang="en-GB" altLang="en-US" sz="2400" b="1">
                <a:latin typeface="Frutiger LT Std 45 Light" pitchFamily="34" charset="0"/>
              </a:rPr>
              <a:t>Thermal ducting options</a:t>
            </a:r>
            <a:endParaRPr lang="en-GB" altLang="en-US" sz="2400" b="1" dirty="0">
              <a:latin typeface="Frutiger LT Std 45 Light" pitchFamily="34" charset="0"/>
            </a:endParaRPr>
          </a:p>
        </p:txBody>
      </p:sp>
      <p:pic>
        <p:nvPicPr>
          <p:cNvPr id="6" name="Picture 5">
            <a:extLst>
              <a:ext uri="{FF2B5EF4-FFF2-40B4-BE49-F238E27FC236}">
                <a16:creationId xmlns:a16="http://schemas.microsoft.com/office/drawing/2014/main" id="{75318E90-657E-1DBC-40BD-7ED29DA784D9}"/>
              </a:ext>
            </a:extLst>
          </p:cNvPr>
          <p:cNvPicPr>
            <a:picLocks noChangeAspect="1"/>
          </p:cNvPicPr>
          <p:nvPr/>
        </p:nvPicPr>
        <p:blipFill>
          <a:blip r:embed="rId5"/>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4DA1016-77CB-23AD-9352-71235E977C6A}"/>
              </a:ext>
            </a:extLst>
          </p:cNvPr>
          <p:cNvSpPr>
            <a:spLocks noGrp="1" noChangeArrowheads="1"/>
          </p:cNvSpPr>
          <p:nvPr>
            <p:ph type="title" idx="4294967295"/>
          </p:nvPr>
        </p:nvSpPr>
        <p:spPr>
          <a:xfrm>
            <a:off x="2927350" y="0"/>
            <a:ext cx="9264650" cy="1143000"/>
          </a:xfrm>
        </p:spPr>
        <p:txBody>
          <a:bodyPr>
            <a:normAutofit fontScale="90000"/>
          </a:bodyPr>
          <a:lstStyle/>
          <a:p>
            <a:pPr eaLnBrk="1" hangingPunct="1"/>
            <a:r>
              <a:rPr lang="en-GB" altLang="en-US" b="1" dirty="0">
                <a:latin typeface="Frutiger LT Std 45 Light" pitchFamily="34" charset="0"/>
              </a:rPr>
              <a:t>MVHR: Selecting the correct components</a:t>
            </a:r>
            <a:endParaRPr lang="en-US" altLang="en-US" b="1" dirty="0">
              <a:latin typeface="Frutiger LT Std 45 Light" pitchFamily="34" charset="0"/>
            </a:endParaRPr>
          </a:p>
        </p:txBody>
      </p:sp>
      <p:sp>
        <p:nvSpPr>
          <p:cNvPr id="35843" name="Text Box 5">
            <a:extLst>
              <a:ext uri="{FF2B5EF4-FFF2-40B4-BE49-F238E27FC236}">
                <a16:creationId xmlns:a16="http://schemas.microsoft.com/office/drawing/2014/main" id="{B771E282-48D5-1AA2-4561-1A476A80C825}"/>
              </a:ext>
            </a:extLst>
          </p:cNvPr>
          <p:cNvSpPr txBox="1">
            <a:spLocks noChangeArrowheads="1"/>
          </p:cNvSpPr>
          <p:nvPr/>
        </p:nvSpPr>
        <p:spPr bwMode="auto">
          <a:xfrm>
            <a:off x="2927350" y="765175"/>
            <a:ext cx="7740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400" b="1">
                <a:latin typeface="Frutiger LT Std 45 Light" pitchFamily="34" charset="0"/>
              </a:rPr>
              <a:t>Sound attenuation – User comfort</a:t>
            </a:r>
          </a:p>
          <a:p>
            <a:pPr eaLnBrk="1" hangingPunct="1">
              <a:spcBef>
                <a:spcPct val="50000"/>
              </a:spcBef>
              <a:buFontTx/>
              <a:buNone/>
            </a:pPr>
            <a:endParaRPr lang="en-US" altLang="en-US" sz="1600" b="1">
              <a:solidFill>
                <a:schemeClr val="bg2"/>
              </a:solidFill>
              <a:latin typeface="Frutiger LT Std 45 Light" pitchFamily="34" charset="0"/>
            </a:endParaRPr>
          </a:p>
        </p:txBody>
      </p:sp>
      <p:pic>
        <p:nvPicPr>
          <p:cNvPr id="35844" name="Picture 5" descr="Acoustic">
            <a:extLst>
              <a:ext uri="{FF2B5EF4-FFF2-40B4-BE49-F238E27FC236}">
                <a16:creationId xmlns:a16="http://schemas.microsoft.com/office/drawing/2014/main" id="{2294E441-75F1-F1B1-F5BF-23A5051D5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938" y="1536700"/>
            <a:ext cx="259238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rigid attenuator">
            <a:extLst>
              <a:ext uri="{FF2B5EF4-FFF2-40B4-BE49-F238E27FC236}">
                <a16:creationId xmlns:a16="http://schemas.microsoft.com/office/drawing/2014/main" id="{A5E7AED1-23DB-FF43-49BA-6ECD970B8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41" t="21666" r="4625" b="25417"/>
          <a:stretch>
            <a:fillRect/>
          </a:stretch>
        </p:blipFill>
        <p:spPr bwMode="auto">
          <a:xfrm>
            <a:off x="7104063" y="3860800"/>
            <a:ext cx="33845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1" descr="http://img.directindustry.com/images_di/photo-g/silencer-7089-4124249.jpg">
            <a:extLst>
              <a:ext uri="{FF2B5EF4-FFF2-40B4-BE49-F238E27FC236}">
                <a16:creationId xmlns:a16="http://schemas.microsoft.com/office/drawing/2014/main" id="{05732EFC-7A1F-D66C-2753-0CFBA6CAF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3900488"/>
            <a:ext cx="18716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5" descr="Zehnder Comfowell attenuator">
            <a:extLst>
              <a:ext uri="{FF2B5EF4-FFF2-40B4-BE49-F238E27FC236}">
                <a16:creationId xmlns:a16="http://schemas.microsoft.com/office/drawing/2014/main" id="{588ABDA6-AF5F-6E2F-BC15-315DC3F8F9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0500" y="1595438"/>
            <a:ext cx="354171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
            <a:extLst>
              <a:ext uri="{FF2B5EF4-FFF2-40B4-BE49-F238E27FC236}">
                <a16:creationId xmlns:a16="http://schemas.microsoft.com/office/drawing/2014/main" id="{23EA5300-4063-78A4-5E2A-6F8EEF0173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1963" y="4240213"/>
            <a:ext cx="2230437"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E1DA9AE4-2A63-949A-12D0-641FC1736E43}"/>
              </a:ext>
            </a:extLst>
          </p:cNvPr>
          <p:cNvPicPr>
            <a:picLocks/>
          </p:cNvPicPr>
          <p:nvPr/>
        </p:nvPicPr>
        <p:blipFill>
          <a:blip r:embed="rId8"/>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4B4D6267-228F-9F58-8ACB-9A18B55FE642}"/>
              </a:ext>
            </a:extLst>
          </p:cNvPr>
          <p:cNvPicPr>
            <a:picLocks noChangeAspect="1"/>
          </p:cNvPicPr>
          <p:nvPr/>
        </p:nvPicPr>
        <p:blipFill>
          <a:blip r:embed="rId9"/>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a:extLst>
              <a:ext uri="{FF2B5EF4-FFF2-40B4-BE49-F238E27FC236}">
                <a16:creationId xmlns:a16="http://schemas.microsoft.com/office/drawing/2014/main" id="{B3D19966-5A28-3F9C-5CB5-72366DD49E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1638" y="1552575"/>
            <a:ext cx="16287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a:extLst>
              <a:ext uri="{FF2B5EF4-FFF2-40B4-BE49-F238E27FC236}">
                <a16:creationId xmlns:a16="http://schemas.microsoft.com/office/drawing/2014/main" id="{174E000F-224F-ED5B-CCF8-7FEA4CB28F88}"/>
              </a:ext>
            </a:extLst>
          </p:cNvPr>
          <p:cNvSpPr>
            <a:spLocks noGrp="1" noChangeArrowheads="1"/>
          </p:cNvSpPr>
          <p:nvPr>
            <p:ph type="title" idx="4294967295"/>
          </p:nvPr>
        </p:nvSpPr>
        <p:spPr>
          <a:xfrm>
            <a:off x="2855913" y="-17463"/>
            <a:ext cx="9336087" cy="1143001"/>
          </a:xfrm>
        </p:spPr>
        <p:txBody>
          <a:bodyPr/>
          <a:lstStyle/>
          <a:p>
            <a:pPr eaLnBrk="1" hangingPunct="1"/>
            <a:r>
              <a:rPr lang="en-GB" altLang="en-US" b="1" dirty="0">
                <a:latin typeface="Frutiger LT Std 45 Light" pitchFamily="34" charset="0"/>
              </a:rPr>
              <a:t>MVHR: Ancillary Options</a:t>
            </a:r>
            <a:endParaRPr lang="en-US" altLang="en-US" b="1" dirty="0">
              <a:latin typeface="Frutiger LT Std 45 Light" pitchFamily="34" charset="0"/>
            </a:endParaRPr>
          </a:p>
        </p:txBody>
      </p:sp>
      <p:sp>
        <p:nvSpPr>
          <p:cNvPr id="37892" name="Text Box 5">
            <a:extLst>
              <a:ext uri="{FF2B5EF4-FFF2-40B4-BE49-F238E27FC236}">
                <a16:creationId xmlns:a16="http://schemas.microsoft.com/office/drawing/2014/main" id="{B33ADB89-8178-0C53-9268-83CD4DF8A460}"/>
              </a:ext>
            </a:extLst>
          </p:cNvPr>
          <p:cNvSpPr txBox="1">
            <a:spLocks noChangeArrowheads="1"/>
          </p:cNvSpPr>
          <p:nvPr/>
        </p:nvSpPr>
        <p:spPr bwMode="auto">
          <a:xfrm>
            <a:off x="2855913" y="765175"/>
            <a:ext cx="7921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latin typeface="Frutiger LT Std 45 Light" pitchFamily="34" charset="0"/>
              </a:rPr>
              <a:t>Internal diffusers</a:t>
            </a:r>
          </a:p>
          <a:p>
            <a:pPr eaLnBrk="1" hangingPunct="1">
              <a:spcBef>
                <a:spcPct val="50000"/>
              </a:spcBef>
              <a:buFontTx/>
              <a:buNone/>
            </a:pPr>
            <a:r>
              <a:rPr lang="en-GB" altLang="en-US" sz="1600" b="1">
                <a:latin typeface="Frutiger LT Std 45 Light" pitchFamily="34" charset="0"/>
              </a:rPr>
              <a:t>Suitability, aesthetics, system performance</a:t>
            </a:r>
            <a:endParaRPr lang="en-US" altLang="en-US" sz="1600" b="1">
              <a:latin typeface="Frutiger LT Std 45 Light" pitchFamily="34" charset="0"/>
            </a:endParaRPr>
          </a:p>
        </p:txBody>
      </p:sp>
      <p:pic>
        <p:nvPicPr>
          <p:cNvPr id="37893" name="Picture 7" descr="ki Supply valve">
            <a:extLst>
              <a:ext uri="{FF2B5EF4-FFF2-40B4-BE49-F238E27FC236}">
                <a16:creationId xmlns:a16="http://schemas.microsoft.com/office/drawing/2014/main" id="{61A045B0-5454-6B3F-52FE-A4022BC50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67" t="28334" r="5499" b="22542"/>
          <a:stretch>
            <a:fillRect/>
          </a:stretch>
        </p:blipFill>
        <p:spPr bwMode="auto">
          <a:xfrm>
            <a:off x="3473450" y="4524375"/>
            <a:ext cx="7953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descr="ksub extract valve">
            <a:extLst>
              <a:ext uri="{FF2B5EF4-FFF2-40B4-BE49-F238E27FC236}">
                <a16:creationId xmlns:a16="http://schemas.microsoft.com/office/drawing/2014/main" id="{7D44357F-D1EB-9D06-3CFE-AA8265F4A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876" t="8417" r="17874" b="8417"/>
          <a:stretch>
            <a:fillRect/>
          </a:stretch>
        </p:blipFill>
        <p:spPr bwMode="auto">
          <a:xfrm>
            <a:off x="4376738" y="4868863"/>
            <a:ext cx="59848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zonder achtergrond SUB 1">
            <a:extLst>
              <a:ext uri="{FF2B5EF4-FFF2-40B4-BE49-F238E27FC236}">
                <a16:creationId xmlns:a16="http://schemas.microsoft.com/office/drawing/2014/main" id="{4CAB93BD-AF9E-C735-8B45-26C742EAC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823" t="7152" r="5161" b="14549"/>
          <a:stretch>
            <a:fillRect/>
          </a:stretch>
        </p:blipFill>
        <p:spPr bwMode="auto">
          <a:xfrm>
            <a:off x="2990850" y="5103813"/>
            <a:ext cx="8572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2">
            <a:extLst>
              <a:ext uri="{FF2B5EF4-FFF2-40B4-BE49-F238E27FC236}">
                <a16:creationId xmlns:a16="http://schemas.microsoft.com/office/drawing/2014/main" id="{CFF27C58-F178-6B18-DC3D-D9FE89E9A6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8550" y="3306763"/>
            <a:ext cx="174466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6">
            <a:extLst>
              <a:ext uri="{FF2B5EF4-FFF2-40B4-BE49-F238E27FC236}">
                <a16:creationId xmlns:a16="http://schemas.microsoft.com/office/drawing/2014/main" id="{7F04FD2C-1432-918C-A126-30ABC57FB71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4800" y="1552575"/>
            <a:ext cx="1239838"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8">
            <a:extLst>
              <a:ext uri="{FF2B5EF4-FFF2-40B4-BE49-F238E27FC236}">
                <a16:creationId xmlns:a16="http://schemas.microsoft.com/office/drawing/2014/main" id="{BE2D1C9F-6D20-9CA0-9595-C705D8AD34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2138" y="1552575"/>
            <a:ext cx="174466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3" descr="Lindab-Airy-web-large[1].png">
            <a:extLst>
              <a:ext uri="{FF2B5EF4-FFF2-40B4-BE49-F238E27FC236}">
                <a16:creationId xmlns:a16="http://schemas.microsoft.com/office/drawing/2014/main" id="{C5C76982-52DD-D43A-7410-6EB4C15FC32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76563" y="3068638"/>
            <a:ext cx="23066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
            <a:extLst>
              <a:ext uri="{FF2B5EF4-FFF2-40B4-BE49-F238E27FC236}">
                <a16:creationId xmlns:a16="http://schemas.microsoft.com/office/drawing/2014/main" id="{95B209EA-6C95-D7FE-2B47-CF3531CA84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3550" y="3581400"/>
            <a:ext cx="272891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1">
            <a:extLst>
              <a:ext uri="{FF2B5EF4-FFF2-40B4-BE49-F238E27FC236}">
                <a16:creationId xmlns:a16="http://schemas.microsoft.com/office/drawing/2014/main" id="{8A3C7FD0-6F5C-056C-A285-80B6EE47F9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18550" y="765175"/>
            <a:ext cx="1752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393BFB83-645B-084A-C6F4-B8BC6CF3F56E}"/>
              </a:ext>
            </a:extLst>
          </p:cNvPr>
          <p:cNvPicPr>
            <a:picLocks/>
          </p:cNvPicPr>
          <p:nvPr/>
        </p:nvPicPr>
        <p:blipFill>
          <a:blip r:embed="rId13"/>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74B8881F-3A80-B8C4-7CF1-D8D9C27DF6D8}"/>
              </a:ext>
            </a:extLst>
          </p:cNvPr>
          <p:cNvPicPr>
            <a:picLocks noChangeAspect="1"/>
          </p:cNvPicPr>
          <p:nvPr/>
        </p:nvPicPr>
        <p:blipFill>
          <a:blip r:embed="rId14"/>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89D5FFA-001A-4C54-D03E-B2A6A5588ED9}"/>
              </a:ext>
            </a:extLst>
          </p:cNvPr>
          <p:cNvSpPr>
            <a:spLocks noGrp="1" noChangeArrowheads="1"/>
          </p:cNvSpPr>
          <p:nvPr>
            <p:ph type="title" idx="4294967295"/>
          </p:nvPr>
        </p:nvSpPr>
        <p:spPr>
          <a:xfrm>
            <a:off x="2855913" y="-17463"/>
            <a:ext cx="9336087" cy="1143001"/>
          </a:xfrm>
        </p:spPr>
        <p:txBody>
          <a:bodyPr/>
          <a:lstStyle/>
          <a:p>
            <a:pPr eaLnBrk="1" hangingPunct="1"/>
            <a:r>
              <a:rPr lang="en-GB" altLang="en-US" b="1" dirty="0">
                <a:latin typeface="Frutiger LT Std 45 Light" pitchFamily="34" charset="0"/>
              </a:rPr>
              <a:t>MVHR: Ancillary Options</a:t>
            </a:r>
            <a:endParaRPr lang="en-US" altLang="en-US" b="1" dirty="0">
              <a:latin typeface="Frutiger LT Std 45 Light" pitchFamily="34" charset="0"/>
            </a:endParaRPr>
          </a:p>
        </p:txBody>
      </p:sp>
      <p:sp>
        <p:nvSpPr>
          <p:cNvPr id="39939" name="Text Box 5">
            <a:extLst>
              <a:ext uri="{FF2B5EF4-FFF2-40B4-BE49-F238E27FC236}">
                <a16:creationId xmlns:a16="http://schemas.microsoft.com/office/drawing/2014/main" id="{432B9E09-2334-999C-BF4E-6A79F3E22B7D}"/>
              </a:ext>
            </a:extLst>
          </p:cNvPr>
          <p:cNvSpPr txBox="1">
            <a:spLocks noChangeArrowheads="1"/>
          </p:cNvSpPr>
          <p:nvPr/>
        </p:nvSpPr>
        <p:spPr bwMode="auto">
          <a:xfrm>
            <a:off x="2855913" y="765175"/>
            <a:ext cx="7921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latin typeface="Frutiger LT Std 45 Light" pitchFamily="34" charset="0"/>
              </a:rPr>
              <a:t>External terminals</a:t>
            </a:r>
          </a:p>
          <a:p>
            <a:pPr eaLnBrk="1" hangingPunct="1">
              <a:spcBef>
                <a:spcPct val="50000"/>
              </a:spcBef>
              <a:buFontTx/>
              <a:buNone/>
            </a:pPr>
            <a:r>
              <a:rPr lang="en-GB" altLang="en-US" sz="1600" b="1">
                <a:latin typeface="Frutiger LT Std 45 Light" pitchFamily="34" charset="0"/>
              </a:rPr>
              <a:t>Suitability, aesthetics, system performance</a:t>
            </a:r>
            <a:endParaRPr lang="en-US" altLang="en-US" sz="1600" b="1">
              <a:latin typeface="Frutiger LT Std 45 Light" pitchFamily="34" charset="0"/>
            </a:endParaRPr>
          </a:p>
        </p:txBody>
      </p:sp>
      <p:pic>
        <p:nvPicPr>
          <p:cNvPr id="39940" name="Picture 13">
            <a:extLst>
              <a:ext uri="{FF2B5EF4-FFF2-40B4-BE49-F238E27FC236}">
                <a16:creationId xmlns:a16="http://schemas.microsoft.com/office/drawing/2014/main" id="{5CE16D3E-9BA1-C075-3E94-A49404AB4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98" r="7289" b="7190"/>
          <a:stretch>
            <a:fillRect/>
          </a:stretch>
        </p:blipFill>
        <p:spPr bwMode="auto">
          <a:xfrm>
            <a:off x="3300413" y="3608388"/>
            <a:ext cx="164623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
            <a:extLst>
              <a:ext uri="{FF2B5EF4-FFF2-40B4-BE49-F238E27FC236}">
                <a16:creationId xmlns:a16="http://schemas.microsoft.com/office/drawing/2014/main" id="{B98DB84A-AEFE-2CF2-3D59-0CC750BE0F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00413" y="1806575"/>
            <a:ext cx="2198687"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5">
            <a:extLst>
              <a:ext uri="{FF2B5EF4-FFF2-40B4-BE49-F238E27FC236}">
                <a16:creationId xmlns:a16="http://schemas.microsoft.com/office/drawing/2014/main" id="{C1741CE8-1A10-7D62-26B0-B411AE1B91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0825" y="3573463"/>
            <a:ext cx="2071688"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Content Placeholder 3">
            <a:extLst>
              <a:ext uri="{FF2B5EF4-FFF2-40B4-BE49-F238E27FC236}">
                <a16:creationId xmlns:a16="http://schemas.microsoft.com/office/drawing/2014/main" id="{433D55B3-8FC9-9DB9-8E2E-A959A11476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013" y="1639888"/>
            <a:ext cx="22574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2">
            <a:extLst>
              <a:ext uri="{FF2B5EF4-FFF2-40B4-BE49-F238E27FC236}">
                <a16:creationId xmlns:a16="http://schemas.microsoft.com/office/drawing/2014/main" id="{B9A63E63-680C-9885-B7E6-781B9FE3A9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85100" y="3573463"/>
            <a:ext cx="2463800" cy="1595437"/>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9945" name="Picture 3">
            <a:extLst>
              <a:ext uri="{FF2B5EF4-FFF2-40B4-BE49-F238E27FC236}">
                <a16:creationId xmlns:a16="http://schemas.microsoft.com/office/drawing/2014/main" id="{8CCEF035-CFA6-BB66-CEAD-8C92535FFF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4350" y="1639888"/>
            <a:ext cx="23796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1FDF2678-4767-35D6-CAAD-A51836233522}"/>
              </a:ext>
            </a:extLst>
          </p:cNvPr>
          <p:cNvPicPr>
            <a:picLocks/>
          </p:cNvPicPr>
          <p:nvPr/>
        </p:nvPicPr>
        <p:blipFill>
          <a:blip r:embed="rId9"/>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2760EA9D-5BA6-0F20-E062-AFFFDABC2BF1}"/>
              </a:ext>
            </a:extLst>
          </p:cNvPr>
          <p:cNvPicPr>
            <a:picLocks noChangeAspect="1"/>
          </p:cNvPicPr>
          <p:nvPr/>
        </p:nvPicPr>
        <p:blipFill>
          <a:blip r:embed="rId10"/>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F95EA64-F063-100E-B1F7-C198007ADBEE}"/>
              </a:ext>
            </a:extLst>
          </p:cNvPr>
          <p:cNvSpPr>
            <a:spLocks noGrp="1" noChangeArrowheads="1"/>
          </p:cNvSpPr>
          <p:nvPr>
            <p:ph type="title"/>
          </p:nvPr>
        </p:nvSpPr>
        <p:spPr>
          <a:xfrm>
            <a:off x="3000375" y="0"/>
            <a:ext cx="7292975" cy="1143000"/>
          </a:xfrm>
        </p:spPr>
        <p:txBody>
          <a:bodyPr/>
          <a:lstStyle/>
          <a:p>
            <a:pPr eaLnBrk="1" hangingPunct="1"/>
            <a:r>
              <a:rPr lang="en-GB" altLang="en-US" b="1" dirty="0">
                <a:latin typeface="Frutiger LT Std 45 Light" pitchFamily="34" charset="0"/>
              </a:rPr>
              <a:t>MVHR: Pre/Post Heating</a:t>
            </a:r>
            <a:endParaRPr lang="en-US" altLang="en-US" b="1" dirty="0">
              <a:latin typeface="Frutiger LT Std 45 Light" pitchFamily="34" charset="0"/>
            </a:endParaRPr>
          </a:p>
        </p:txBody>
      </p:sp>
      <p:sp>
        <p:nvSpPr>
          <p:cNvPr id="25604" name="Rectangle 3">
            <a:extLst>
              <a:ext uri="{FF2B5EF4-FFF2-40B4-BE49-F238E27FC236}">
                <a16:creationId xmlns:a16="http://schemas.microsoft.com/office/drawing/2014/main" id="{DB9A481B-BFD0-4F07-5780-2F8C8E3E8C90}"/>
              </a:ext>
            </a:extLst>
          </p:cNvPr>
          <p:cNvSpPr>
            <a:spLocks noGrp="1" noChangeArrowheads="1"/>
          </p:cNvSpPr>
          <p:nvPr>
            <p:ph idx="1"/>
          </p:nvPr>
        </p:nvSpPr>
        <p:spPr>
          <a:xfrm>
            <a:off x="2927350" y="1125538"/>
            <a:ext cx="3744913" cy="5329237"/>
          </a:xfrm>
        </p:spPr>
        <p:txBody>
          <a:bodyPr>
            <a:normAutofit/>
          </a:bodyPr>
          <a:lstStyle/>
          <a:p>
            <a:pPr eaLnBrk="1" hangingPunct="1">
              <a:defRPr/>
            </a:pPr>
            <a:r>
              <a:rPr lang="en-US" altLang="en-US" sz="1800" dirty="0">
                <a:latin typeface="Frutiger LT Std 45 Light" panose="020B0402020204020204" pitchFamily="34" charset="0"/>
              </a:rPr>
              <a:t>Tempers the fresh air going into the MVHR machine in winter to prevent frost protection system shut down</a:t>
            </a:r>
          </a:p>
          <a:p>
            <a:pPr eaLnBrk="1" hangingPunct="1">
              <a:defRPr/>
            </a:pPr>
            <a:r>
              <a:rPr lang="en-US" altLang="en-US" sz="1800" dirty="0">
                <a:latin typeface="Frutiger LT Std 45 Light" panose="020B0402020204020204" pitchFamily="34" charset="0"/>
              </a:rPr>
              <a:t>Also available as an integral preheater option</a:t>
            </a:r>
          </a:p>
          <a:p>
            <a:pPr eaLnBrk="1" hangingPunct="1">
              <a:defRPr/>
            </a:pPr>
            <a:r>
              <a:rPr lang="en-US" altLang="en-US" sz="1800" dirty="0">
                <a:latin typeface="Frutiger LT Std 45 Light" panose="020B0402020204020204" pitchFamily="34" charset="0"/>
              </a:rPr>
              <a:t>Standard specification in Passive House projects</a:t>
            </a:r>
          </a:p>
          <a:p>
            <a:pPr eaLnBrk="1" hangingPunct="1">
              <a:defRPr/>
            </a:pPr>
            <a:r>
              <a:rPr lang="en-US" altLang="en-US" sz="1800" dirty="0">
                <a:latin typeface="Frutiger LT Std 45 Light" panose="020B0402020204020204" pitchFamily="34" charset="0"/>
              </a:rPr>
              <a:t>Air entering MVHR system should not be below 0 °C to ensure condensate discharge and heat exchanger will not freeze up</a:t>
            </a:r>
          </a:p>
          <a:p>
            <a:pPr eaLnBrk="1" hangingPunct="1">
              <a:defRPr/>
            </a:pPr>
            <a:r>
              <a:rPr lang="en-US" altLang="en-US" sz="1800" dirty="0">
                <a:latin typeface="Frutiger LT Std 45 Light" panose="020B0402020204020204" pitchFamily="34" charset="0"/>
              </a:rPr>
              <a:t>Minimum desirable domestic supply air temperature 16.5 °C</a:t>
            </a:r>
          </a:p>
          <a:p>
            <a:pPr marL="0" indent="0" eaLnBrk="1" hangingPunct="1">
              <a:buFontTx/>
              <a:buNone/>
              <a:defRPr/>
            </a:pPr>
            <a:endParaRPr lang="en-US" altLang="en-US" sz="1800" dirty="0">
              <a:latin typeface="Frutiger LT Std 45 Light" panose="020B0402020204020204" pitchFamily="34" charset="0"/>
            </a:endParaRPr>
          </a:p>
        </p:txBody>
      </p:sp>
      <p:pic>
        <p:nvPicPr>
          <p:cNvPr id="41988" name="Picture 6" descr="AirTrack-Heater-Image">
            <a:extLst>
              <a:ext uri="{FF2B5EF4-FFF2-40B4-BE49-F238E27FC236}">
                <a16:creationId xmlns:a16="http://schemas.microsoft.com/office/drawing/2014/main" id="{D6E8C39E-D511-9C62-548C-876FEAB1A2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6250" y="1998663"/>
            <a:ext cx="15732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
            <a:extLst>
              <a:ext uri="{FF2B5EF4-FFF2-40B4-BE49-F238E27FC236}">
                <a16:creationId xmlns:a16="http://schemas.microsoft.com/office/drawing/2014/main" id="{3D29C2E4-A5C5-EAA9-833B-1DC3CE7AF17A}"/>
              </a:ext>
            </a:extLst>
          </p:cNvPr>
          <p:cNvPicPr>
            <a:picLocks noChangeAspect="1"/>
          </p:cNvPicPr>
          <p:nvPr/>
        </p:nvPicPr>
        <p:blipFill>
          <a:blip r:embed="rId4">
            <a:extLst>
              <a:ext uri="{28A0092B-C50C-407E-A947-70E740481C1C}">
                <a14:useLocalDpi xmlns:a14="http://schemas.microsoft.com/office/drawing/2010/main" val="0"/>
              </a:ext>
            </a:extLst>
          </a:blip>
          <a:srcRect b="15572"/>
          <a:stretch>
            <a:fillRect/>
          </a:stretch>
        </p:blipFill>
        <p:spPr bwMode="auto">
          <a:xfrm>
            <a:off x="6826250" y="3232150"/>
            <a:ext cx="1736725"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
            <a:extLst>
              <a:ext uri="{FF2B5EF4-FFF2-40B4-BE49-F238E27FC236}">
                <a16:creationId xmlns:a16="http://schemas.microsoft.com/office/drawing/2014/main" id="{02DBDE82-90E7-A809-427D-B742C6E1F7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5388" y="2587625"/>
            <a:ext cx="14732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a:extLst>
              <a:ext uri="{FF2B5EF4-FFF2-40B4-BE49-F238E27FC236}">
                <a16:creationId xmlns:a16="http://schemas.microsoft.com/office/drawing/2014/main" id="{015B58C5-34D4-6B15-580D-F31C78852B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6280" y="980728"/>
            <a:ext cx="30289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15F2DE21-738F-EF2C-4BE9-AE723102A16E}"/>
              </a:ext>
            </a:extLst>
          </p:cNvPr>
          <p:cNvPicPr>
            <a:picLocks/>
          </p:cNvPicPr>
          <p:nvPr/>
        </p:nvPicPr>
        <p:blipFill>
          <a:blip r:embed="rId7"/>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429EB824-AE69-3108-A646-FADC33BFFC1B}"/>
              </a:ext>
            </a:extLst>
          </p:cNvPr>
          <p:cNvPicPr>
            <a:picLocks noChangeAspect="1"/>
          </p:cNvPicPr>
          <p:nvPr/>
        </p:nvPicPr>
        <p:blipFill>
          <a:blip r:embed="rId8"/>
          <a:stretch>
            <a:fillRect/>
          </a:stretch>
        </p:blipFill>
        <p:spPr>
          <a:xfrm>
            <a:off x="1959832" y="5799221"/>
            <a:ext cx="10300086" cy="1058779"/>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xEl>
                                              <p:pRg st="1" end="1"/>
                                            </p:txEl>
                                          </p:spTgt>
                                        </p:tgtEl>
                                        <p:attrNameLst>
                                          <p:attrName>style.visibility</p:attrName>
                                        </p:attrNameLst>
                                      </p:cBhvr>
                                      <p:to>
                                        <p:strVal val="visible"/>
                                      </p:to>
                                    </p:set>
                                    <p:anim calcmode="lin" valueType="num">
                                      <p:cBhvr additive="base">
                                        <p:cTn id="7"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604">
                                            <p:txEl>
                                              <p:pRg st="2" end="2"/>
                                            </p:txEl>
                                          </p:spTgt>
                                        </p:tgtEl>
                                        <p:attrNameLst>
                                          <p:attrName>style.visibility</p:attrName>
                                        </p:attrNameLst>
                                      </p:cBhvr>
                                      <p:to>
                                        <p:strVal val="visible"/>
                                      </p:to>
                                    </p:set>
                                    <p:anim calcmode="lin" valueType="num">
                                      <p:cBhvr additive="base">
                                        <p:cTn id="13" dur="5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anim calcmode="lin" valueType="num">
                                      <p:cBhvr additive="base">
                                        <p:cTn id="19" dur="5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4">
                                            <p:txEl>
                                              <p:pRg st="4" end="4"/>
                                            </p:txEl>
                                          </p:spTgt>
                                        </p:tgtEl>
                                        <p:attrNameLst>
                                          <p:attrName>style.visibility</p:attrName>
                                        </p:attrNameLst>
                                      </p:cBhvr>
                                      <p:to>
                                        <p:strVal val="visible"/>
                                      </p:to>
                                    </p:set>
                                    <p:anim calcmode="lin" valueType="num">
                                      <p:cBhvr additive="base">
                                        <p:cTn id="25" dur="5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a:extLst>
              <a:ext uri="{FF2B5EF4-FFF2-40B4-BE49-F238E27FC236}">
                <a16:creationId xmlns:a16="http://schemas.microsoft.com/office/drawing/2014/main" id="{1CAC3BF4-B45D-13BA-6846-98C1BFB588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9375" y="1033463"/>
            <a:ext cx="35210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a:extLst>
              <a:ext uri="{FF2B5EF4-FFF2-40B4-BE49-F238E27FC236}">
                <a16:creationId xmlns:a16="http://schemas.microsoft.com/office/drawing/2014/main" id="{AE39F8FD-C396-94C7-19CE-BFC2BCE50077}"/>
              </a:ext>
            </a:extLst>
          </p:cNvPr>
          <p:cNvSpPr>
            <a:spLocks noGrp="1" noChangeArrowheads="1"/>
          </p:cNvSpPr>
          <p:nvPr>
            <p:ph type="title"/>
          </p:nvPr>
        </p:nvSpPr>
        <p:spPr>
          <a:xfrm>
            <a:off x="3000375" y="0"/>
            <a:ext cx="7292975" cy="1143000"/>
          </a:xfrm>
        </p:spPr>
        <p:txBody>
          <a:bodyPr>
            <a:normAutofit fontScale="90000"/>
          </a:bodyPr>
          <a:lstStyle/>
          <a:p>
            <a:pPr eaLnBrk="1" hangingPunct="1"/>
            <a:r>
              <a:rPr lang="en-GB" altLang="en-US" b="1">
                <a:latin typeface="Frutiger LT Std 45 Light" pitchFamily="34" charset="0"/>
              </a:rPr>
              <a:t>MVHR: Pre/Post Heating (in-duct) - examples</a:t>
            </a:r>
            <a:endParaRPr lang="en-US" altLang="en-US" b="1">
              <a:latin typeface="Frutiger LT Std 45 Light" pitchFamily="34" charset="0"/>
            </a:endParaRPr>
          </a:p>
        </p:txBody>
      </p:sp>
      <p:sp>
        <p:nvSpPr>
          <p:cNvPr id="44036" name="Text Box 5">
            <a:extLst>
              <a:ext uri="{FF2B5EF4-FFF2-40B4-BE49-F238E27FC236}">
                <a16:creationId xmlns:a16="http://schemas.microsoft.com/office/drawing/2014/main" id="{54006331-9A14-9D12-3EA9-64C789963F3F}"/>
              </a:ext>
            </a:extLst>
          </p:cNvPr>
          <p:cNvSpPr txBox="1">
            <a:spLocks noChangeArrowheads="1"/>
          </p:cNvSpPr>
          <p:nvPr/>
        </p:nvSpPr>
        <p:spPr bwMode="auto">
          <a:xfrm>
            <a:off x="3935413" y="958850"/>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latin typeface="Frutiger LT Std 45 Light" pitchFamily="34" charset="0"/>
              </a:rPr>
              <a:t>Electric</a:t>
            </a:r>
            <a:endParaRPr lang="en-US" altLang="en-US" sz="1600" b="1">
              <a:latin typeface="Frutiger LT Std 45 Light" pitchFamily="34" charset="0"/>
            </a:endParaRPr>
          </a:p>
        </p:txBody>
      </p:sp>
      <p:pic>
        <p:nvPicPr>
          <p:cNvPr id="44037" name="Picture 1">
            <a:extLst>
              <a:ext uri="{FF2B5EF4-FFF2-40B4-BE49-F238E27FC236}">
                <a16:creationId xmlns:a16="http://schemas.microsoft.com/office/drawing/2014/main" id="{56E664CA-6606-B802-27BA-E88F37025F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3163888"/>
            <a:ext cx="352107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5">
            <a:extLst>
              <a:ext uri="{FF2B5EF4-FFF2-40B4-BE49-F238E27FC236}">
                <a16:creationId xmlns:a16="http://schemas.microsoft.com/office/drawing/2014/main" id="{CC658C73-6EC8-4A2C-EB3A-F6F63A4CDD5E}"/>
              </a:ext>
            </a:extLst>
          </p:cNvPr>
          <p:cNvSpPr txBox="1">
            <a:spLocks noChangeArrowheads="1"/>
          </p:cNvSpPr>
          <p:nvPr/>
        </p:nvSpPr>
        <p:spPr bwMode="auto">
          <a:xfrm>
            <a:off x="3935413" y="3059113"/>
            <a:ext cx="5329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b="1">
                <a:latin typeface="Frutiger LT Std 45 Light" pitchFamily="34" charset="0"/>
              </a:rPr>
              <a:t>Water</a:t>
            </a:r>
            <a:endParaRPr lang="en-US" altLang="en-US" sz="1600" b="1">
              <a:latin typeface="Frutiger LT Std 45 Light" pitchFamily="34" charset="0"/>
            </a:endParaRPr>
          </a:p>
        </p:txBody>
      </p:sp>
      <p:pic>
        <p:nvPicPr>
          <p:cNvPr id="2" name="Picture 1" descr="A blueprint of a building&#10;&#10;Description automatically generated">
            <a:extLst>
              <a:ext uri="{FF2B5EF4-FFF2-40B4-BE49-F238E27FC236}">
                <a16:creationId xmlns:a16="http://schemas.microsoft.com/office/drawing/2014/main" id="{8242111F-9917-FF78-FB45-D905B18E729D}"/>
              </a:ext>
            </a:extLst>
          </p:cNvPr>
          <p:cNvPicPr>
            <a:picLocks/>
          </p:cNvPicPr>
          <p:nvPr/>
        </p:nvPicPr>
        <p:blipFill>
          <a:blip r:embed="rId4"/>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91807254-98A5-6A2C-5E14-5E6DAE39E49F}"/>
              </a:ext>
            </a:extLst>
          </p:cNvPr>
          <p:cNvPicPr>
            <a:picLocks noChangeAspect="1"/>
          </p:cNvPicPr>
          <p:nvPr/>
        </p:nvPicPr>
        <p:blipFill>
          <a:blip r:embed="rId5"/>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Content Placeholder 5">
            <a:extLst>
              <a:ext uri="{FF2B5EF4-FFF2-40B4-BE49-F238E27FC236}">
                <a16:creationId xmlns:a16="http://schemas.microsoft.com/office/drawing/2014/main" id="{DF97A916-ACC7-03F2-5A18-32A246560FC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959601" y="1241426"/>
            <a:ext cx="2995613" cy="2233613"/>
          </a:xfrm>
        </p:spPr>
      </p:pic>
      <p:pic>
        <p:nvPicPr>
          <p:cNvPr id="44035" name="Picture 2" descr="A picture containing wall, indoor&#10;&#10;Description automatically generated">
            <a:extLst>
              <a:ext uri="{FF2B5EF4-FFF2-40B4-BE49-F238E27FC236}">
                <a16:creationId xmlns:a16="http://schemas.microsoft.com/office/drawing/2014/main" id="{F0BC0ADD-2D7C-ADF8-5282-E6F6E949DB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714" y="1196976"/>
            <a:ext cx="280828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a:extLst>
              <a:ext uri="{FF2B5EF4-FFF2-40B4-BE49-F238E27FC236}">
                <a16:creationId xmlns:a16="http://schemas.microsoft.com/office/drawing/2014/main" id="{C20E0C3A-23B1-12E9-C47A-FAA74ED53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1" y="3573464"/>
            <a:ext cx="197961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a:extLst>
              <a:ext uri="{FF2B5EF4-FFF2-40B4-BE49-F238E27FC236}">
                <a16:creationId xmlns:a16="http://schemas.microsoft.com/office/drawing/2014/main" id="{60B8B1A8-1E00-09F3-7ACD-80EEB661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414" y="3716339"/>
            <a:ext cx="25415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FEE5D9FA-877D-271D-D971-39E43B0765C5}"/>
              </a:ext>
            </a:extLst>
          </p:cNvPr>
          <p:cNvPicPr>
            <a:picLocks/>
          </p:cNvPicPr>
          <p:nvPr/>
        </p:nvPicPr>
        <p:blipFill>
          <a:blip r:embed="rId6"/>
          <a:stretch>
            <a:fillRect/>
          </a:stretch>
        </p:blipFill>
        <p:spPr>
          <a:xfrm>
            <a:off x="-28074" y="0"/>
            <a:ext cx="1723202" cy="6858000"/>
          </a:xfrm>
          <a:prstGeom prst="rect">
            <a:avLst/>
          </a:prstGeom>
        </p:spPr>
      </p:pic>
      <p:sp>
        <p:nvSpPr>
          <p:cNvPr id="5" name="Rectangle 2">
            <a:extLst>
              <a:ext uri="{FF2B5EF4-FFF2-40B4-BE49-F238E27FC236}">
                <a16:creationId xmlns:a16="http://schemas.microsoft.com/office/drawing/2014/main" id="{E81A65FB-AB45-13C4-EA45-014521101AF8}"/>
              </a:ext>
            </a:extLst>
          </p:cNvPr>
          <p:cNvSpPr txBox="1">
            <a:spLocks noChangeArrowheads="1"/>
          </p:cNvSpPr>
          <p:nvPr/>
        </p:nvSpPr>
        <p:spPr>
          <a:xfrm>
            <a:off x="3000375" y="0"/>
            <a:ext cx="7292975" cy="11430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a:latin typeface="Frutiger LT Std 45 Light" pitchFamily="34" charset="0"/>
              </a:rPr>
              <a:t>MVHR: Cooling/air tempering</a:t>
            </a:r>
            <a:br>
              <a:rPr lang="en-GB" altLang="en-US" b="1">
                <a:latin typeface="Frutiger LT Std 45 Light" pitchFamily="34" charset="0"/>
              </a:rPr>
            </a:br>
            <a:r>
              <a:rPr lang="en-GB" altLang="en-US" b="1">
                <a:latin typeface="Frutiger LT Std 45 Light" pitchFamily="34" charset="0"/>
              </a:rPr>
              <a:t>(not air conditioning)</a:t>
            </a:r>
            <a:endParaRPr lang="en-US" altLang="en-US" b="1" dirty="0">
              <a:latin typeface="Frutiger LT Std 45 Light" pitchFamily="34" charset="0"/>
            </a:endParaRPr>
          </a:p>
        </p:txBody>
      </p:sp>
      <p:pic>
        <p:nvPicPr>
          <p:cNvPr id="6" name="Picture 5">
            <a:extLst>
              <a:ext uri="{FF2B5EF4-FFF2-40B4-BE49-F238E27FC236}">
                <a16:creationId xmlns:a16="http://schemas.microsoft.com/office/drawing/2014/main" id="{5503E5E6-364E-02F0-3968-384C5E9B9ACB}"/>
              </a:ext>
            </a:extLst>
          </p:cNvPr>
          <p:cNvPicPr>
            <a:picLocks noChangeAspect="1"/>
          </p:cNvPicPr>
          <p:nvPr/>
        </p:nvPicPr>
        <p:blipFill>
          <a:blip r:embed="rId7"/>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4" descr="http://www.aispro.com/Media/Default/images/content/Multi-Touch%20Panel%20PC%20and%20Human%20Machine%20Interface.jpg">
            <a:extLst>
              <a:ext uri="{FF2B5EF4-FFF2-40B4-BE49-F238E27FC236}">
                <a16:creationId xmlns:a16="http://schemas.microsoft.com/office/drawing/2014/main" id="{41CA9670-45E2-AC0B-A780-D97CEB253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3" t="2293" r="14314" b="-2293"/>
          <a:stretch>
            <a:fillRect/>
          </a:stretch>
        </p:blipFill>
        <p:spPr bwMode="auto">
          <a:xfrm>
            <a:off x="3395663" y="1743075"/>
            <a:ext cx="16383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1A290D75-1711-7EC4-2609-5DA2D8A7C3CE}"/>
              </a:ext>
            </a:extLst>
          </p:cNvPr>
          <p:cNvSpPr>
            <a:spLocks noGrp="1" noChangeArrowheads="1"/>
          </p:cNvSpPr>
          <p:nvPr>
            <p:ph type="title" idx="4294967295"/>
          </p:nvPr>
        </p:nvSpPr>
        <p:spPr>
          <a:xfrm>
            <a:off x="3962400" y="0"/>
            <a:ext cx="8229600" cy="1143000"/>
          </a:xfrm>
        </p:spPr>
        <p:txBody>
          <a:bodyPr/>
          <a:lstStyle/>
          <a:p>
            <a:pPr eaLnBrk="1" hangingPunct="1"/>
            <a:r>
              <a:rPr lang="en-GB" altLang="en-US" b="1">
                <a:latin typeface="Frutiger LT Std 45 Light" pitchFamily="34" charset="0"/>
              </a:rPr>
              <a:t>MVHR: System Integration</a:t>
            </a:r>
            <a:endParaRPr lang="en-US" altLang="en-US" b="1">
              <a:latin typeface="Frutiger LT Std 45 Light" pitchFamily="34" charset="0"/>
            </a:endParaRPr>
          </a:p>
        </p:txBody>
      </p:sp>
      <p:sp>
        <p:nvSpPr>
          <p:cNvPr id="48132" name="Text Box 5">
            <a:extLst>
              <a:ext uri="{FF2B5EF4-FFF2-40B4-BE49-F238E27FC236}">
                <a16:creationId xmlns:a16="http://schemas.microsoft.com/office/drawing/2014/main" id="{08896B1E-8B6D-F894-C5FF-6489D71EE366}"/>
              </a:ext>
            </a:extLst>
          </p:cNvPr>
          <p:cNvSpPr txBox="1">
            <a:spLocks noChangeArrowheads="1"/>
          </p:cNvSpPr>
          <p:nvPr/>
        </p:nvSpPr>
        <p:spPr bwMode="auto">
          <a:xfrm>
            <a:off x="2927350" y="793750"/>
            <a:ext cx="7516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Frutiger LT Std 45 Light" pitchFamily="34" charset="0"/>
              </a:rPr>
              <a:t>App control, Building Management Systems, cooker hood specification, wood burners, valve positions (for cleaning and avoiding smoke alarms etc), condensate requirements</a:t>
            </a:r>
            <a:endParaRPr lang="en-US" altLang="en-US" sz="1600">
              <a:latin typeface="Frutiger LT Std 45 Light" pitchFamily="34" charset="0"/>
            </a:endParaRPr>
          </a:p>
        </p:txBody>
      </p:sp>
      <p:pic>
        <p:nvPicPr>
          <p:cNvPr id="48133" name="Picture 12" descr="Ventilation-kitchen-range-hood.JPG">
            <a:extLst>
              <a:ext uri="{FF2B5EF4-FFF2-40B4-BE49-F238E27FC236}">
                <a16:creationId xmlns:a16="http://schemas.microsoft.com/office/drawing/2014/main" id="{545BBA8D-B3B5-A487-6EDF-F91C3C21A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3348038"/>
            <a:ext cx="2339975" cy="23399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13" descr="wood burner.jpg">
            <a:extLst>
              <a:ext uri="{FF2B5EF4-FFF2-40B4-BE49-F238E27FC236}">
                <a16:creationId xmlns:a16="http://schemas.microsoft.com/office/drawing/2014/main" id="{2E03035F-B419-DC6A-E3F5-AE67A53FB2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738" y="3860800"/>
            <a:ext cx="4248150" cy="18272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1">
            <a:extLst>
              <a:ext uri="{FF2B5EF4-FFF2-40B4-BE49-F238E27FC236}">
                <a16:creationId xmlns:a16="http://schemas.microsoft.com/office/drawing/2014/main" id="{AFC95F39-3F6D-27D4-1E43-56C9C65B4E83}"/>
              </a:ext>
            </a:extLst>
          </p:cNvPr>
          <p:cNvPicPr>
            <a:picLocks noChangeAspect="1"/>
          </p:cNvPicPr>
          <p:nvPr/>
        </p:nvPicPr>
        <p:blipFill>
          <a:blip r:embed="rId6">
            <a:extLst>
              <a:ext uri="{28A0092B-C50C-407E-A947-70E740481C1C}">
                <a14:useLocalDpi xmlns:a14="http://schemas.microsoft.com/office/drawing/2010/main" val="0"/>
              </a:ext>
            </a:extLst>
          </a:blip>
          <a:srcRect t="9195"/>
          <a:stretch>
            <a:fillRect/>
          </a:stretch>
        </p:blipFill>
        <p:spPr bwMode="auto">
          <a:xfrm>
            <a:off x="6011863" y="1554163"/>
            <a:ext cx="32639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0401EA4F-F69A-2688-02E9-7D1F4629C8DC}"/>
              </a:ext>
            </a:extLst>
          </p:cNvPr>
          <p:cNvPicPr>
            <a:picLocks/>
          </p:cNvPicPr>
          <p:nvPr/>
        </p:nvPicPr>
        <p:blipFill>
          <a:blip r:embed="rId7"/>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0E883DF6-6066-D153-7BC3-6E7CF54B5271}"/>
              </a:ext>
            </a:extLst>
          </p:cNvPr>
          <p:cNvPicPr>
            <a:picLocks noChangeAspect="1"/>
          </p:cNvPicPr>
          <p:nvPr/>
        </p:nvPicPr>
        <p:blipFill>
          <a:blip r:embed="rId8"/>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99A5197-B346-7A33-1510-4345FF8439D4}"/>
              </a:ext>
            </a:extLst>
          </p:cNvPr>
          <p:cNvSpPr txBox="1">
            <a:spLocks noChangeArrowheads="1"/>
          </p:cNvSpPr>
          <p:nvPr/>
        </p:nvSpPr>
        <p:spPr bwMode="auto">
          <a:xfrm>
            <a:off x="2927350" y="0"/>
            <a:ext cx="8229600" cy="1143000"/>
          </a:xfrm>
          <a:prstGeom prst="rect">
            <a:avLst/>
          </a:prstGeom>
          <a:noFill/>
          <a:ln>
            <a:noFill/>
          </a:ln>
        </p:spPr>
        <p:txBody>
          <a:bodyPr anchor="ct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a:lstStyle>
          <a:p>
            <a:pPr eaLnBrk="1" hangingPunct="1">
              <a:defRPr/>
            </a:pPr>
            <a:r>
              <a:rPr lang="en-GB" altLang="en-US" b="1" kern="0" dirty="0">
                <a:latin typeface="Frutiger LT Std 45 Light" pitchFamily="34" charset="0"/>
              </a:rPr>
              <a:t>MVHR: Fire stopping</a:t>
            </a:r>
            <a:endParaRPr lang="en-US" altLang="en-US" b="1" kern="0" dirty="0">
              <a:latin typeface="Frutiger LT Std 45 Light" pitchFamily="34" charset="0"/>
            </a:endParaRPr>
          </a:p>
        </p:txBody>
      </p:sp>
      <p:pic>
        <p:nvPicPr>
          <p:cNvPr id="50179" name="Picture 5">
            <a:extLst>
              <a:ext uri="{FF2B5EF4-FFF2-40B4-BE49-F238E27FC236}">
                <a16:creationId xmlns:a16="http://schemas.microsoft.com/office/drawing/2014/main" id="{6F90338A-FCF2-3778-B253-F57ABB0E2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908050"/>
            <a:ext cx="385603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a:extLst>
              <a:ext uri="{FF2B5EF4-FFF2-40B4-BE49-F238E27FC236}">
                <a16:creationId xmlns:a16="http://schemas.microsoft.com/office/drawing/2014/main" id="{C389BEF5-9136-8E25-897E-B10D3A99C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2619375"/>
            <a:ext cx="3881438"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a:extLst>
              <a:ext uri="{FF2B5EF4-FFF2-40B4-BE49-F238E27FC236}">
                <a16:creationId xmlns:a16="http://schemas.microsoft.com/office/drawing/2014/main" id="{94413BA2-C6A7-9B10-1475-50E479713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3814763"/>
            <a:ext cx="38814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1">
            <a:extLst>
              <a:ext uri="{FF2B5EF4-FFF2-40B4-BE49-F238E27FC236}">
                <a16:creationId xmlns:a16="http://schemas.microsoft.com/office/drawing/2014/main" id="{C68D6F2B-F75B-878D-8A64-917DDAEB8B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725" y="836613"/>
            <a:ext cx="319881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3">
            <a:extLst>
              <a:ext uri="{FF2B5EF4-FFF2-40B4-BE49-F238E27FC236}">
                <a16:creationId xmlns:a16="http://schemas.microsoft.com/office/drawing/2014/main" id="{56D4512C-6CB0-9F59-0785-3E2997518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588" y="3860800"/>
            <a:ext cx="148113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F5BF68F6-F76A-A5A4-3D12-6B65D56193BE}"/>
              </a:ext>
            </a:extLst>
          </p:cNvPr>
          <p:cNvPicPr>
            <a:picLocks/>
          </p:cNvPicPr>
          <p:nvPr/>
        </p:nvPicPr>
        <p:blipFill>
          <a:blip r:embed="rId7"/>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DF28A718-9A40-459C-C39A-B50CDE1429FE}"/>
              </a:ext>
            </a:extLst>
          </p:cNvPr>
          <p:cNvPicPr>
            <a:picLocks noChangeAspect="1"/>
          </p:cNvPicPr>
          <p:nvPr/>
        </p:nvPicPr>
        <p:blipFill>
          <a:blip r:embed="rId8"/>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5C99F32-D119-A106-28BC-9FE21190A87B}"/>
              </a:ext>
            </a:extLst>
          </p:cNvPr>
          <p:cNvSpPr>
            <a:spLocks noGrp="1" noChangeArrowheads="1"/>
          </p:cNvSpPr>
          <p:nvPr>
            <p:ph type="title"/>
          </p:nvPr>
        </p:nvSpPr>
        <p:spPr>
          <a:xfrm>
            <a:off x="1695128" y="172613"/>
            <a:ext cx="10300356" cy="1325563"/>
          </a:xfrm>
        </p:spPr>
        <p:txBody>
          <a:bodyPr>
            <a:normAutofit/>
          </a:bodyPr>
          <a:lstStyle/>
          <a:p>
            <a:r>
              <a:rPr lang="en-GB" altLang="en-US" b="1" dirty="0">
                <a:latin typeface="Frutiger LT Std 45 Light" pitchFamily="34" charset="0"/>
              </a:rPr>
              <a:t>SUMMARY: Key MVHR considerations prior to starting your project</a:t>
            </a:r>
          </a:p>
        </p:txBody>
      </p:sp>
      <p:sp>
        <p:nvSpPr>
          <p:cNvPr id="51203" name="Content Placeholder 2">
            <a:extLst>
              <a:ext uri="{FF2B5EF4-FFF2-40B4-BE49-F238E27FC236}">
                <a16:creationId xmlns:a16="http://schemas.microsoft.com/office/drawing/2014/main" id="{31EB8028-A47E-6583-46B2-B7EC50167B40}"/>
              </a:ext>
            </a:extLst>
          </p:cNvPr>
          <p:cNvSpPr>
            <a:spLocks noGrp="1" noChangeArrowheads="1"/>
          </p:cNvSpPr>
          <p:nvPr>
            <p:ph idx="1"/>
          </p:nvPr>
        </p:nvSpPr>
        <p:spPr>
          <a:xfrm>
            <a:off x="2782888" y="1417638"/>
            <a:ext cx="4176712" cy="4387850"/>
          </a:xfrm>
        </p:spPr>
        <p:txBody>
          <a:bodyPr>
            <a:normAutofit lnSpcReduction="10000"/>
          </a:bodyPr>
          <a:lstStyle/>
          <a:p>
            <a:pPr>
              <a:lnSpc>
                <a:spcPct val="90000"/>
              </a:lnSpc>
            </a:pPr>
            <a:r>
              <a:rPr lang="en-GB" altLang="en-US" sz="1800">
                <a:latin typeface="Frutiger LT Std 45 Light" pitchFamily="34" charset="0"/>
              </a:rPr>
              <a:t>Think about a system as early as possible</a:t>
            </a:r>
          </a:p>
          <a:p>
            <a:pPr>
              <a:lnSpc>
                <a:spcPct val="90000"/>
              </a:lnSpc>
            </a:pPr>
            <a:r>
              <a:rPr lang="en-GB" altLang="en-US" sz="1800">
                <a:latin typeface="Frutiger LT Std 45 Light" pitchFamily="34" charset="0"/>
              </a:rPr>
              <a:t>Consider the unit location</a:t>
            </a:r>
          </a:p>
          <a:p>
            <a:pPr>
              <a:lnSpc>
                <a:spcPct val="90000"/>
              </a:lnSpc>
            </a:pPr>
            <a:r>
              <a:rPr lang="en-GB" altLang="en-US" sz="1800">
                <a:latin typeface="Frutiger LT Std 45 Light" pitchFamily="34" charset="0"/>
              </a:rPr>
              <a:t>Know the rules and be compliant!</a:t>
            </a:r>
          </a:p>
          <a:p>
            <a:pPr>
              <a:lnSpc>
                <a:spcPct val="90000"/>
              </a:lnSpc>
            </a:pPr>
            <a:r>
              <a:rPr lang="en-GB" altLang="en-US" sz="1800">
                <a:latin typeface="Frutiger LT Std 45 Light" pitchFamily="34" charset="0"/>
              </a:rPr>
              <a:t>Strive for airtightness and energy efficiency</a:t>
            </a:r>
          </a:p>
          <a:p>
            <a:pPr>
              <a:lnSpc>
                <a:spcPct val="90000"/>
              </a:lnSpc>
            </a:pPr>
            <a:r>
              <a:rPr lang="en-GB" altLang="en-US" sz="1800">
                <a:latin typeface="Frutiger LT Std 45 Light" pitchFamily="34" charset="0"/>
              </a:rPr>
              <a:t>Choose your component and system supplier carefully by considering the following:</a:t>
            </a:r>
          </a:p>
          <a:p>
            <a:pPr lvl="1">
              <a:lnSpc>
                <a:spcPct val="90000"/>
              </a:lnSpc>
            </a:pPr>
            <a:r>
              <a:rPr lang="en-GB" altLang="en-US" sz="1600">
                <a:latin typeface="Frutiger LT Std 45 Light" pitchFamily="34" charset="0"/>
              </a:rPr>
              <a:t>Are they experienced in MVHR? </a:t>
            </a:r>
          </a:p>
          <a:p>
            <a:pPr lvl="1">
              <a:lnSpc>
                <a:spcPct val="90000"/>
              </a:lnSpc>
            </a:pPr>
            <a:r>
              <a:rPr lang="en-GB" altLang="en-US" sz="1600">
                <a:latin typeface="Frutiger LT Std 45 Light" pitchFamily="34" charset="0"/>
              </a:rPr>
              <a:t>Do they offer NICIEC/BPEC accredited installation?</a:t>
            </a:r>
          </a:p>
          <a:p>
            <a:pPr lvl="1">
              <a:lnSpc>
                <a:spcPct val="90000"/>
              </a:lnSpc>
            </a:pPr>
            <a:r>
              <a:rPr lang="en-GB" altLang="en-US" sz="1600">
                <a:latin typeface="Frutiger LT Std 45 Light" pitchFamily="34" charset="0"/>
              </a:rPr>
              <a:t>Are they biased?</a:t>
            </a:r>
          </a:p>
          <a:p>
            <a:pPr lvl="1">
              <a:lnSpc>
                <a:spcPct val="90000"/>
              </a:lnSpc>
            </a:pPr>
            <a:r>
              <a:rPr lang="en-GB" altLang="en-US" sz="1600">
                <a:latin typeface="Frutiger LT Std 45 Light" pitchFamily="34" charset="0"/>
              </a:rPr>
              <a:t>Can they offer you full support?</a:t>
            </a:r>
          </a:p>
          <a:p>
            <a:pPr lvl="1">
              <a:lnSpc>
                <a:spcPct val="90000"/>
              </a:lnSpc>
            </a:pPr>
            <a:r>
              <a:rPr lang="en-GB" altLang="en-US" sz="1600">
                <a:latin typeface="Frutiger LT Std 45 Light" pitchFamily="34" charset="0"/>
              </a:rPr>
              <a:t>Do they work closely with your appointed consultants and trades?</a:t>
            </a:r>
          </a:p>
          <a:p>
            <a:endParaRPr lang="en-GB" altLang="en-US"/>
          </a:p>
        </p:txBody>
      </p:sp>
      <p:pic>
        <p:nvPicPr>
          <p:cNvPr id="51204" name="Picture 9" descr="SurveyorCropHRL">
            <a:extLst>
              <a:ext uri="{FF2B5EF4-FFF2-40B4-BE49-F238E27FC236}">
                <a16:creationId xmlns:a16="http://schemas.microsoft.com/office/drawing/2014/main" id="{91E7E967-2301-97BF-34DC-90856D7EA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1417638"/>
            <a:ext cx="332898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5BC4C117-8E0E-3F3A-2754-E5AA50828C55}"/>
              </a:ext>
            </a:extLst>
          </p:cNvPr>
          <p:cNvPicPr>
            <a:picLocks/>
          </p:cNvPicPr>
          <p:nvPr/>
        </p:nvPicPr>
        <p:blipFill>
          <a:blip r:embed="rId3"/>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F3C28751-3042-C34D-83D7-1455910D0237}"/>
              </a:ext>
            </a:extLst>
          </p:cNvPr>
          <p:cNvPicPr>
            <a:picLocks noChangeAspect="1"/>
          </p:cNvPicPr>
          <p:nvPr/>
        </p:nvPicPr>
        <p:blipFill>
          <a:blip r:embed="rId4"/>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44624"/>
            <a:ext cx="7427168" cy="1143000"/>
          </a:xfrm>
        </p:spPr>
        <p:txBody>
          <a:bodyPr>
            <a:normAutofit/>
          </a:bodyPr>
          <a:lstStyle/>
          <a:p>
            <a:r>
              <a:rPr lang="en-US" altLang="en-US" sz="2400" dirty="0"/>
              <a:t>Why is ventilation a key consideration in the thermal strategy of a house?</a:t>
            </a:r>
            <a:endParaRPr lang="en-GB" sz="2400" dirty="0"/>
          </a:p>
        </p:txBody>
      </p:sp>
      <p:sp>
        <p:nvSpPr>
          <p:cNvPr id="4" name="Content Placeholder 3"/>
          <p:cNvSpPr>
            <a:spLocks noGrp="1"/>
          </p:cNvSpPr>
          <p:nvPr>
            <p:ph sz="half" idx="2"/>
          </p:nvPr>
        </p:nvSpPr>
        <p:spPr>
          <a:xfrm>
            <a:off x="2783632" y="1556793"/>
            <a:ext cx="4176464" cy="4248472"/>
          </a:xfrm>
        </p:spPr>
        <p:txBody>
          <a:bodyPr>
            <a:normAutofit fontScale="92500" lnSpcReduction="20000"/>
          </a:bodyPr>
          <a:lstStyle/>
          <a:p>
            <a:pPr>
              <a:defRPr/>
            </a:pPr>
            <a:r>
              <a:rPr lang="en-GB" altLang="en-US" sz="2400" dirty="0">
                <a:latin typeface="Frutiger LT Std 45 Light" pitchFamily="34" charset="0"/>
              </a:rPr>
              <a:t>Pre-Covid in an airtight house, up to </a:t>
            </a:r>
            <a:r>
              <a:rPr lang="en-GB" altLang="en-US" sz="2400" b="1" dirty="0">
                <a:solidFill>
                  <a:srgbClr val="FF0000"/>
                </a:solidFill>
                <a:latin typeface="Frutiger LT Std 45 Light" pitchFamily="34" charset="0"/>
              </a:rPr>
              <a:t>30% to 40% of total heat loss </a:t>
            </a:r>
            <a:r>
              <a:rPr lang="en-GB" altLang="en-US" sz="2400" dirty="0">
                <a:latin typeface="Frutiger LT Std 45 Light" pitchFamily="34" charset="0"/>
              </a:rPr>
              <a:t>can be contributed by uncontrolled ventilation</a:t>
            </a:r>
          </a:p>
          <a:p>
            <a:pPr>
              <a:defRPr/>
            </a:pPr>
            <a:r>
              <a:rPr lang="en-GB" altLang="en-US" sz="2400" dirty="0">
                <a:latin typeface="Frutiger LT Std 45 Light" pitchFamily="34" charset="0"/>
              </a:rPr>
              <a:t>It’s a requirement of Part F and Part L of the Building Regulations for England &amp; Wales, or Scottish Domestic Technical Handbook Section 3.14</a:t>
            </a:r>
          </a:p>
          <a:p>
            <a:pPr>
              <a:defRPr/>
            </a:pPr>
            <a:r>
              <a:rPr lang="en-GB" altLang="en-US" sz="2400" dirty="0">
                <a:latin typeface="Frutiger LT Std 45 Light" pitchFamily="34" charset="0"/>
              </a:rPr>
              <a:t>Indoor air quality, condensation control (we spend around 90% of our time indoors)</a:t>
            </a:r>
          </a:p>
          <a:p>
            <a:pPr>
              <a:defRPr/>
            </a:pPr>
            <a:r>
              <a:rPr lang="en-GB" altLang="en-US" sz="2400" dirty="0">
                <a:latin typeface="Frutiger LT Std 45 Light" pitchFamily="34" charset="0"/>
              </a:rPr>
              <a:t>Normally required in a Passive House due to the level of airtightness being achieved</a:t>
            </a:r>
            <a:endParaRPr lang="en-GB" altLang="en-US" dirty="0"/>
          </a:p>
          <a:p>
            <a:endParaRPr lang="en-GB" dirty="0"/>
          </a:p>
        </p:txBody>
      </p:sp>
      <p:pic>
        <p:nvPicPr>
          <p:cNvPr id="7" name="Picture 9" descr="Family_laughing.jpg"/>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7320136" y="1615817"/>
            <a:ext cx="2520280" cy="3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print of a building&#10;&#10;Description automatically generated">
            <a:extLst>
              <a:ext uri="{FF2B5EF4-FFF2-40B4-BE49-F238E27FC236}">
                <a16:creationId xmlns:a16="http://schemas.microsoft.com/office/drawing/2014/main" id="{B6FC07F6-9486-C349-9B69-EC09615CF71C}"/>
              </a:ext>
            </a:extLst>
          </p:cNvPr>
          <p:cNvPicPr>
            <a:picLocks/>
          </p:cNvPicPr>
          <p:nvPr/>
        </p:nvPicPr>
        <p:blipFill>
          <a:blip r:embed="rId3"/>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5759F9AC-9C6F-74BC-CC50-F2BDA79CA412}"/>
              </a:ext>
            </a:extLst>
          </p:cNvPr>
          <p:cNvPicPr>
            <a:picLocks noChangeAspect="1"/>
          </p:cNvPicPr>
          <p:nvPr/>
        </p:nvPicPr>
        <p:blipFill>
          <a:blip r:embed="rId4"/>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881341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0D28D-CA74-A05C-0ECD-E76CD56A2A7A}"/>
              </a:ext>
            </a:extLst>
          </p:cNvPr>
          <p:cNvSpPr txBox="1"/>
          <p:nvPr/>
        </p:nvSpPr>
        <p:spPr>
          <a:xfrm>
            <a:off x="4151784" y="548681"/>
            <a:ext cx="5472608" cy="461665"/>
          </a:xfrm>
          <a:prstGeom prst="rect">
            <a:avLst/>
          </a:prstGeom>
          <a:noFill/>
        </p:spPr>
        <p:txBody>
          <a:bodyPr wrap="square" rtlCol="0">
            <a:spAutoFit/>
          </a:bodyPr>
          <a:lstStyle/>
          <a:p>
            <a:r>
              <a:rPr lang="en-GB" sz="2400" dirty="0"/>
              <a:t>New Build Project in Perthshire</a:t>
            </a:r>
          </a:p>
        </p:txBody>
      </p:sp>
      <p:pic>
        <p:nvPicPr>
          <p:cNvPr id="4" name="Picture 3" descr="A house with a balcony and a fence&#10;&#10;Description automatically generated">
            <a:extLst>
              <a:ext uri="{FF2B5EF4-FFF2-40B4-BE49-F238E27FC236}">
                <a16:creationId xmlns:a16="http://schemas.microsoft.com/office/drawing/2014/main" id="{19E6B81B-ACED-BD79-8F68-26849C4850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680" y="1134094"/>
            <a:ext cx="2808312" cy="2106234"/>
          </a:xfrm>
          <a:prstGeom prst="rect">
            <a:avLst/>
          </a:prstGeom>
        </p:spPr>
      </p:pic>
      <p:pic>
        <p:nvPicPr>
          <p:cNvPr id="6" name="Picture 5" descr="A house with a balcony and lawn&#10;&#10;Description automatically generated">
            <a:extLst>
              <a:ext uri="{FF2B5EF4-FFF2-40B4-BE49-F238E27FC236}">
                <a16:creationId xmlns:a16="http://schemas.microsoft.com/office/drawing/2014/main" id="{C97ACF33-D9B4-DC7C-204A-B29BF6593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1" y="1089339"/>
            <a:ext cx="2664296" cy="2144503"/>
          </a:xfrm>
          <a:prstGeom prst="rect">
            <a:avLst/>
          </a:prstGeom>
        </p:spPr>
      </p:pic>
      <p:pic>
        <p:nvPicPr>
          <p:cNvPr id="8" name="Picture 7" descr="A house with a garage and cars parked on a hill&#10;&#10;Description automatically generated">
            <a:extLst>
              <a:ext uri="{FF2B5EF4-FFF2-40B4-BE49-F238E27FC236}">
                <a16:creationId xmlns:a16="http://schemas.microsoft.com/office/drawing/2014/main" id="{4C764EF8-3C31-1960-F7AD-0449EF4C9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2968" y="3388499"/>
            <a:ext cx="3253232" cy="2439924"/>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5976A0D4-9559-F6C3-02D6-3CA26F6284E6}"/>
              </a:ext>
            </a:extLst>
          </p:cNvPr>
          <p:cNvPicPr>
            <a:picLocks/>
          </p:cNvPicPr>
          <p:nvPr/>
        </p:nvPicPr>
        <p:blipFill>
          <a:blip r:embed="rId5"/>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0B883A21-3A00-63C4-7AD6-C16E7CF0D354}"/>
              </a:ext>
            </a:extLst>
          </p:cNvPr>
          <p:cNvPicPr>
            <a:picLocks noChangeAspect="1"/>
          </p:cNvPicPr>
          <p:nvPr/>
        </p:nvPicPr>
        <p:blipFill>
          <a:blip r:embed="rId6"/>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3319050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E9C6F-ABB4-E73F-D390-6AA0FE8BD2BA}"/>
              </a:ext>
            </a:extLst>
          </p:cNvPr>
          <p:cNvSpPr txBox="1"/>
          <p:nvPr/>
        </p:nvSpPr>
        <p:spPr>
          <a:xfrm>
            <a:off x="3935760" y="764705"/>
            <a:ext cx="5688632" cy="4524315"/>
          </a:xfrm>
          <a:prstGeom prst="rect">
            <a:avLst/>
          </a:prstGeom>
          <a:noFill/>
        </p:spPr>
        <p:txBody>
          <a:bodyPr wrap="square" rtlCol="0">
            <a:spAutoFit/>
          </a:bodyPr>
          <a:lstStyle/>
          <a:p>
            <a:r>
              <a:rPr lang="en-GB" dirty="0"/>
              <a:t>Project in Perthshire</a:t>
            </a:r>
          </a:p>
          <a:p>
            <a:endParaRPr lang="en-GB" dirty="0"/>
          </a:p>
          <a:p>
            <a:r>
              <a:rPr lang="en-GB" dirty="0"/>
              <a:t>Construction Type – SIPS </a:t>
            </a:r>
          </a:p>
          <a:p>
            <a:r>
              <a:rPr lang="en-GB" dirty="0"/>
              <a:t>Floor Area – 120m</a:t>
            </a:r>
            <a:r>
              <a:rPr lang="en-GB" baseline="30000" dirty="0"/>
              <a:t>3</a:t>
            </a:r>
          </a:p>
          <a:p>
            <a:r>
              <a:rPr lang="en-GB" dirty="0"/>
              <a:t>Airtightness – 0.7 m</a:t>
            </a:r>
            <a:r>
              <a:rPr lang="en-GB" baseline="30000" dirty="0"/>
              <a:t>3</a:t>
            </a:r>
            <a:r>
              <a:rPr lang="en-GB" dirty="0"/>
              <a:t>/(h.m2)@50pa </a:t>
            </a:r>
          </a:p>
          <a:p>
            <a:r>
              <a:rPr lang="en-GB" dirty="0"/>
              <a:t>All electric</a:t>
            </a:r>
          </a:p>
          <a:p>
            <a:r>
              <a:rPr lang="en-GB" dirty="0"/>
              <a:t>Thermodynamic Solar Powered Heat Pump</a:t>
            </a:r>
          </a:p>
          <a:p>
            <a:r>
              <a:rPr lang="en-GB" dirty="0"/>
              <a:t>Solar Panels</a:t>
            </a:r>
          </a:p>
          <a:p>
            <a:r>
              <a:rPr lang="en-GB" dirty="0"/>
              <a:t>Back up Immersion Heater for boosting of hot water</a:t>
            </a:r>
          </a:p>
          <a:p>
            <a:r>
              <a:rPr lang="en-GB" dirty="0"/>
              <a:t>Wood Burner for supplementary heat when required</a:t>
            </a:r>
          </a:p>
          <a:p>
            <a:r>
              <a:rPr lang="en-GB" dirty="0"/>
              <a:t>MVHR</a:t>
            </a:r>
          </a:p>
          <a:p>
            <a:r>
              <a:rPr lang="en-GB" b="1" dirty="0">
                <a:solidFill>
                  <a:srgbClr val="FF0000"/>
                </a:solidFill>
              </a:rPr>
              <a:t>Average monthly consumption 302kwh ca. £82 per month based on av. Feb 24 electricity prices. Home working so occupied permanently.</a:t>
            </a:r>
          </a:p>
          <a:p>
            <a:r>
              <a:rPr lang="en-GB" dirty="0"/>
              <a:t>Battery to be installed which will reduce consumption</a:t>
            </a:r>
          </a:p>
          <a:p>
            <a:endParaRPr lang="en-GB" dirty="0"/>
          </a:p>
        </p:txBody>
      </p:sp>
      <p:pic>
        <p:nvPicPr>
          <p:cNvPr id="3" name="Picture 2" descr="A blueprint of a building&#10;&#10;Description automatically generated">
            <a:extLst>
              <a:ext uri="{FF2B5EF4-FFF2-40B4-BE49-F238E27FC236}">
                <a16:creationId xmlns:a16="http://schemas.microsoft.com/office/drawing/2014/main" id="{0B713E30-79E8-FB51-CAFF-49EDD5BED9AB}"/>
              </a:ext>
            </a:extLst>
          </p:cNvPr>
          <p:cNvPicPr>
            <a:picLocks/>
          </p:cNvPicPr>
          <p:nvPr/>
        </p:nvPicPr>
        <p:blipFill>
          <a:blip r:embed="rId2"/>
          <a:stretch>
            <a:fillRect/>
          </a:stretch>
        </p:blipFill>
        <p:spPr>
          <a:xfrm>
            <a:off x="-28074" y="0"/>
            <a:ext cx="1723202" cy="6858000"/>
          </a:xfrm>
          <a:prstGeom prst="rect">
            <a:avLst/>
          </a:prstGeom>
        </p:spPr>
      </p:pic>
      <p:pic>
        <p:nvPicPr>
          <p:cNvPr id="4" name="Picture 3">
            <a:extLst>
              <a:ext uri="{FF2B5EF4-FFF2-40B4-BE49-F238E27FC236}">
                <a16:creationId xmlns:a16="http://schemas.microsoft.com/office/drawing/2014/main" id="{FB0B1C8F-8E99-01F7-23E7-EDC6371BD29D}"/>
              </a:ext>
            </a:extLst>
          </p:cNvPr>
          <p:cNvPicPr>
            <a:picLocks noChangeAspect="1"/>
          </p:cNvPicPr>
          <p:nvPr/>
        </p:nvPicPr>
        <p:blipFill>
          <a:blip r:embed="rId3"/>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1589085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53A3A-15B3-3918-87DC-2AF10FDC6244}"/>
              </a:ext>
            </a:extLst>
          </p:cNvPr>
          <p:cNvSpPr txBox="1"/>
          <p:nvPr/>
        </p:nvSpPr>
        <p:spPr>
          <a:xfrm>
            <a:off x="4007768" y="548681"/>
            <a:ext cx="6120680" cy="461665"/>
          </a:xfrm>
          <a:prstGeom prst="rect">
            <a:avLst/>
          </a:prstGeom>
          <a:noFill/>
        </p:spPr>
        <p:txBody>
          <a:bodyPr wrap="square" rtlCol="0">
            <a:spAutoFit/>
          </a:bodyPr>
          <a:lstStyle/>
          <a:p>
            <a:r>
              <a:rPr lang="en-GB" sz="2400" dirty="0"/>
              <a:t>Renovation – Extension Project York</a:t>
            </a:r>
          </a:p>
        </p:txBody>
      </p:sp>
      <p:pic>
        <p:nvPicPr>
          <p:cNvPr id="4" name="Picture 3" descr="A brick house with a fence and a fence&#10;&#10;Description automatically generated">
            <a:extLst>
              <a:ext uri="{FF2B5EF4-FFF2-40B4-BE49-F238E27FC236}">
                <a16:creationId xmlns:a16="http://schemas.microsoft.com/office/drawing/2014/main" id="{084F2C4F-AAA8-2533-5C83-60CF3CA70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840" y="1124745"/>
            <a:ext cx="3384376" cy="2101648"/>
          </a:xfrm>
          <a:prstGeom prst="rect">
            <a:avLst/>
          </a:prstGeom>
        </p:spPr>
      </p:pic>
      <p:pic>
        <p:nvPicPr>
          <p:cNvPr id="6" name="Picture 5" descr="A dining table and chairs in a room&#10;&#10;Description automatically generated">
            <a:extLst>
              <a:ext uri="{FF2B5EF4-FFF2-40B4-BE49-F238E27FC236}">
                <a16:creationId xmlns:a16="http://schemas.microsoft.com/office/drawing/2014/main" id="{3562268E-837B-8998-BE38-E4BCC336E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673" y="3435255"/>
            <a:ext cx="3240360" cy="2101648"/>
          </a:xfrm>
          <a:prstGeom prst="rect">
            <a:avLst/>
          </a:prstGeom>
        </p:spPr>
      </p:pic>
      <p:pic>
        <p:nvPicPr>
          <p:cNvPr id="8" name="Picture 7" descr="A living room with a black couch and a kitchen&#10;&#10;Description automatically generated">
            <a:extLst>
              <a:ext uri="{FF2B5EF4-FFF2-40B4-BE49-F238E27FC236}">
                <a16:creationId xmlns:a16="http://schemas.microsoft.com/office/drawing/2014/main" id="{936E3EAA-1803-87EF-29F8-FE2D38F8F3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750" y="3429001"/>
            <a:ext cx="3740591" cy="2101647"/>
          </a:xfrm>
          <a:prstGeom prst="rect">
            <a:avLst/>
          </a:prstGeom>
        </p:spPr>
      </p:pic>
      <p:pic>
        <p:nvPicPr>
          <p:cNvPr id="3" name="Picture 2" descr="A blueprint of a building&#10;&#10;Description automatically generated">
            <a:extLst>
              <a:ext uri="{FF2B5EF4-FFF2-40B4-BE49-F238E27FC236}">
                <a16:creationId xmlns:a16="http://schemas.microsoft.com/office/drawing/2014/main" id="{15CAD752-2AA7-DDAC-2ED3-4AF1BF8AF43C}"/>
              </a:ext>
            </a:extLst>
          </p:cNvPr>
          <p:cNvPicPr>
            <a:picLocks/>
          </p:cNvPicPr>
          <p:nvPr/>
        </p:nvPicPr>
        <p:blipFill>
          <a:blip r:embed="rId5"/>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0B023DF1-6275-9C93-4B51-B14836FB36F3}"/>
              </a:ext>
            </a:extLst>
          </p:cNvPr>
          <p:cNvPicPr>
            <a:picLocks noChangeAspect="1"/>
          </p:cNvPicPr>
          <p:nvPr/>
        </p:nvPicPr>
        <p:blipFill>
          <a:blip r:embed="rId6"/>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3144631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1B58-AC57-7F84-8A0D-679CCA10D9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74E28E-0C1E-72F5-5360-798F70AA4BED}"/>
              </a:ext>
            </a:extLst>
          </p:cNvPr>
          <p:cNvSpPr txBox="1"/>
          <p:nvPr/>
        </p:nvSpPr>
        <p:spPr>
          <a:xfrm>
            <a:off x="3935760" y="764704"/>
            <a:ext cx="5688632" cy="4801314"/>
          </a:xfrm>
          <a:prstGeom prst="rect">
            <a:avLst/>
          </a:prstGeom>
          <a:noFill/>
        </p:spPr>
        <p:txBody>
          <a:bodyPr wrap="square" rtlCol="0">
            <a:spAutoFit/>
          </a:bodyPr>
          <a:lstStyle/>
          <a:p>
            <a:r>
              <a:rPr lang="en-GB" dirty="0"/>
              <a:t>Project in York Completed in 2018</a:t>
            </a:r>
          </a:p>
          <a:p>
            <a:endParaRPr lang="en-GB" dirty="0"/>
          </a:p>
          <a:p>
            <a:r>
              <a:rPr lang="en-GB" dirty="0"/>
              <a:t>Construction Type – Existing Terrace Brick &amp; block Renovated to </a:t>
            </a:r>
            <a:r>
              <a:rPr lang="en-GB" dirty="0" err="1"/>
              <a:t>Enerphit</a:t>
            </a:r>
            <a:r>
              <a:rPr lang="en-GB" dirty="0"/>
              <a:t> standard.</a:t>
            </a:r>
          </a:p>
          <a:p>
            <a:r>
              <a:rPr lang="en-GB" dirty="0"/>
              <a:t>2 New Timber Frame Extensions with Sedum Roof</a:t>
            </a:r>
          </a:p>
          <a:p>
            <a:r>
              <a:rPr lang="en-GB" dirty="0"/>
              <a:t>Triple Glazing to existing and new extensions</a:t>
            </a:r>
          </a:p>
          <a:p>
            <a:r>
              <a:rPr lang="en-GB" dirty="0"/>
              <a:t>Floor Area 113m</a:t>
            </a:r>
            <a:r>
              <a:rPr lang="en-GB" baseline="30000" dirty="0"/>
              <a:t>2</a:t>
            </a:r>
          </a:p>
          <a:p>
            <a:r>
              <a:rPr lang="en-GB" dirty="0"/>
              <a:t>Airtightness – 3m</a:t>
            </a:r>
            <a:r>
              <a:rPr lang="en-GB" baseline="30000" dirty="0"/>
              <a:t>3</a:t>
            </a:r>
            <a:r>
              <a:rPr lang="en-GB" dirty="0"/>
              <a:t>/(h.m2)@50pa </a:t>
            </a:r>
          </a:p>
          <a:p>
            <a:r>
              <a:rPr lang="en-GB" dirty="0"/>
              <a:t>All electric PHPP projected 3.5kw </a:t>
            </a:r>
          </a:p>
          <a:p>
            <a:r>
              <a:rPr lang="en-GB" dirty="0"/>
              <a:t>Solar PV feeding Powerwall Battery</a:t>
            </a:r>
          </a:p>
          <a:p>
            <a:r>
              <a:rPr lang="en-GB" dirty="0"/>
              <a:t>Towel Rails in Wet Rooms, small area of  U/F in Kitchen/Dining </a:t>
            </a:r>
          </a:p>
          <a:p>
            <a:r>
              <a:rPr lang="en-GB" dirty="0"/>
              <a:t>MVHR with post heater</a:t>
            </a:r>
          </a:p>
          <a:p>
            <a:r>
              <a:rPr lang="en-GB" dirty="0"/>
              <a:t>Shower waste-water heat recovery</a:t>
            </a:r>
          </a:p>
          <a:p>
            <a:r>
              <a:rPr lang="en-GB" b="1" dirty="0">
                <a:solidFill>
                  <a:srgbClr val="FF0000"/>
                </a:solidFill>
              </a:rPr>
              <a:t>Typical total Annual Energy costs after feed in </a:t>
            </a:r>
            <a:r>
              <a:rPr lang="en-GB" b="1" dirty="0" err="1">
                <a:solidFill>
                  <a:srgbClr val="FF0000"/>
                </a:solidFill>
              </a:rPr>
              <a:t>tarrif</a:t>
            </a:r>
            <a:r>
              <a:rPr lang="en-GB" b="1" dirty="0">
                <a:solidFill>
                  <a:srgbClr val="FF0000"/>
                </a:solidFill>
              </a:rPr>
              <a:t> payments £700. Home working so occupied permanently.</a:t>
            </a:r>
          </a:p>
          <a:p>
            <a:endParaRPr lang="en-GB" dirty="0"/>
          </a:p>
        </p:txBody>
      </p:sp>
      <p:pic>
        <p:nvPicPr>
          <p:cNvPr id="3" name="Picture 2" descr="A blueprint of a building&#10;&#10;Description automatically generated">
            <a:extLst>
              <a:ext uri="{FF2B5EF4-FFF2-40B4-BE49-F238E27FC236}">
                <a16:creationId xmlns:a16="http://schemas.microsoft.com/office/drawing/2014/main" id="{ADBE7740-1320-EE7D-6346-76620DEB0169}"/>
              </a:ext>
            </a:extLst>
          </p:cNvPr>
          <p:cNvPicPr>
            <a:picLocks/>
          </p:cNvPicPr>
          <p:nvPr/>
        </p:nvPicPr>
        <p:blipFill>
          <a:blip r:embed="rId2"/>
          <a:stretch>
            <a:fillRect/>
          </a:stretch>
        </p:blipFill>
        <p:spPr>
          <a:xfrm>
            <a:off x="-28074" y="0"/>
            <a:ext cx="1723202" cy="6858000"/>
          </a:xfrm>
          <a:prstGeom prst="rect">
            <a:avLst/>
          </a:prstGeom>
        </p:spPr>
      </p:pic>
      <p:pic>
        <p:nvPicPr>
          <p:cNvPr id="4" name="Picture 3">
            <a:extLst>
              <a:ext uri="{FF2B5EF4-FFF2-40B4-BE49-F238E27FC236}">
                <a16:creationId xmlns:a16="http://schemas.microsoft.com/office/drawing/2014/main" id="{06463692-D7F8-03AF-C378-8EA12210AFA6}"/>
              </a:ext>
            </a:extLst>
          </p:cNvPr>
          <p:cNvPicPr>
            <a:picLocks noChangeAspect="1"/>
          </p:cNvPicPr>
          <p:nvPr/>
        </p:nvPicPr>
        <p:blipFill>
          <a:blip r:embed="rId3"/>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1782805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BC2B801-BDB6-A8CF-594E-42A3CB67A835}"/>
              </a:ext>
            </a:extLst>
          </p:cNvPr>
          <p:cNvSpPr txBox="1">
            <a:spLocks noChangeArrowheads="1"/>
          </p:cNvSpPr>
          <p:nvPr/>
        </p:nvSpPr>
        <p:spPr bwMode="auto">
          <a:xfrm>
            <a:off x="2927350" y="0"/>
            <a:ext cx="8229600" cy="1143000"/>
          </a:xfrm>
          <a:prstGeom prst="rect">
            <a:avLst/>
          </a:prstGeom>
          <a:noFill/>
          <a:ln>
            <a:noFill/>
          </a:ln>
        </p:spPr>
        <p:txBody>
          <a:bodyPr anchor="ct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fontAlgn="base">
              <a:spcBef>
                <a:spcPct val="0"/>
              </a:spcBef>
              <a:spcAft>
                <a:spcPct val="0"/>
              </a:spcAft>
              <a:defRPr sz="2800">
                <a:solidFill>
                  <a:schemeClr val="tx2"/>
                </a:solidFill>
                <a:latin typeface="Arial" charset="0"/>
              </a:defRPr>
            </a:lvl6pPr>
            <a:lvl7pPr marL="914400" algn="l" rtl="0" fontAlgn="base">
              <a:spcBef>
                <a:spcPct val="0"/>
              </a:spcBef>
              <a:spcAft>
                <a:spcPct val="0"/>
              </a:spcAft>
              <a:defRPr sz="2800">
                <a:solidFill>
                  <a:schemeClr val="tx2"/>
                </a:solidFill>
                <a:latin typeface="Arial" charset="0"/>
              </a:defRPr>
            </a:lvl7pPr>
            <a:lvl8pPr marL="1371600" algn="l" rtl="0" fontAlgn="base">
              <a:spcBef>
                <a:spcPct val="0"/>
              </a:spcBef>
              <a:spcAft>
                <a:spcPct val="0"/>
              </a:spcAft>
              <a:defRPr sz="2800">
                <a:solidFill>
                  <a:schemeClr val="tx2"/>
                </a:solidFill>
                <a:latin typeface="Arial" charset="0"/>
              </a:defRPr>
            </a:lvl8pPr>
            <a:lvl9pPr marL="1828800" algn="l" rtl="0" fontAlgn="base">
              <a:spcBef>
                <a:spcPct val="0"/>
              </a:spcBef>
              <a:spcAft>
                <a:spcPct val="0"/>
              </a:spcAft>
              <a:defRPr sz="2800">
                <a:solidFill>
                  <a:schemeClr val="tx2"/>
                </a:solidFill>
                <a:latin typeface="Arial" charset="0"/>
              </a:defRPr>
            </a:lvl9pPr>
          </a:lstStyle>
          <a:p>
            <a:pPr eaLnBrk="1" hangingPunct="1">
              <a:defRPr/>
            </a:pPr>
            <a:r>
              <a:rPr lang="en-GB" altLang="en-US" b="1" kern="0" dirty="0">
                <a:latin typeface="Frutiger LT Std 45 Light" pitchFamily="34" charset="0"/>
              </a:rPr>
              <a:t>MVHR: Servicing</a:t>
            </a:r>
            <a:endParaRPr lang="en-US" altLang="en-US" b="1" kern="0" dirty="0">
              <a:latin typeface="Frutiger LT Std 45 Light" pitchFamily="34" charset="0"/>
            </a:endParaRPr>
          </a:p>
        </p:txBody>
      </p:sp>
      <p:pic>
        <p:nvPicPr>
          <p:cNvPr id="52227" name="Picture 5" descr="A hand holding a potted plant&#10;&#10;Description automatically generated with medium confidence">
            <a:extLst>
              <a:ext uri="{FF2B5EF4-FFF2-40B4-BE49-F238E27FC236}">
                <a16:creationId xmlns:a16="http://schemas.microsoft.com/office/drawing/2014/main" id="{3EB665A2-C6CE-6EDF-0716-02E9305CFC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500" y="893763"/>
            <a:ext cx="15668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a:extLst>
              <a:ext uri="{FF2B5EF4-FFF2-40B4-BE49-F238E27FC236}">
                <a16:creationId xmlns:a16="http://schemas.microsoft.com/office/drawing/2014/main" id="{93C5515F-1B86-9A86-46B5-2ABACDCBF8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6725" y="3184525"/>
            <a:ext cx="18002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a:extLst>
              <a:ext uri="{FF2B5EF4-FFF2-40B4-BE49-F238E27FC236}">
                <a16:creationId xmlns:a16="http://schemas.microsoft.com/office/drawing/2014/main" id="{711AAEBE-FEA2-5434-CBF0-1B9C5B0836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9825" y="3184525"/>
            <a:ext cx="180181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
            <a:extLst>
              <a:ext uri="{FF2B5EF4-FFF2-40B4-BE49-F238E27FC236}">
                <a16:creationId xmlns:a16="http://schemas.microsoft.com/office/drawing/2014/main" id="{D549D888-45EF-4F61-78CA-886FB8F664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7713" y="922338"/>
            <a:ext cx="15240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5">
            <a:extLst>
              <a:ext uri="{FF2B5EF4-FFF2-40B4-BE49-F238E27FC236}">
                <a16:creationId xmlns:a16="http://schemas.microsoft.com/office/drawing/2014/main" id="{AA82C512-FD62-87FA-6A1E-FEBFEAC532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3338" y="3155950"/>
            <a:ext cx="14017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7">
            <a:extLst>
              <a:ext uri="{FF2B5EF4-FFF2-40B4-BE49-F238E27FC236}">
                <a16:creationId xmlns:a16="http://schemas.microsoft.com/office/drawing/2014/main" id="{AF57B004-D57B-500E-ECE4-82A535A3C4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475" y="4054475"/>
            <a:ext cx="129222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 descr="An open refrigerator with a dirty area&#10;&#10;Description automatically generated with medium confidence">
            <a:extLst>
              <a:ext uri="{FF2B5EF4-FFF2-40B4-BE49-F238E27FC236}">
                <a16:creationId xmlns:a16="http://schemas.microsoft.com/office/drawing/2014/main" id="{63C9DCAC-2435-70FF-F118-5EB6C57468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3850" y="898525"/>
            <a:ext cx="2760663"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blueprint of a building&#10;&#10;Description automatically generated">
            <a:extLst>
              <a:ext uri="{FF2B5EF4-FFF2-40B4-BE49-F238E27FC236}">
                <a16:creationId xmlns:a16="http://schemas.microsoft.com/office/drawing/2014/main" id="{47ABA4F9-0586-D84F-FBBD-2A8405529FDD}"/>
              </a:ext>
            </a:extLst>
          </p:cNvPr>
          <p:cNvPicPr>
            <a:picLocks/>
          </p:cNvPicPr>
          <p:nvPr/>
        </p:nvPicPr>
        <p:blipFill>
          <a:blip r:embed="rId9"/>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5F58B876-26AD-8B95-9274-60A3FF0344CC}"/>
              </a:ext>
            </a:extLst>
          </p:cNvPr>
          <p:cNvPicPr>
            <a:picLocks noChangeAspect="1"/>
          </p:cNvPicPr>
          <p:nvPr/>
        </p:nvPicPr>
        <p:blipFill>
          <a:blip r:embed="rId10"/>
          <a:stretch>
            <a:fillRect/>
          </a:stretch>
        </p:blipFill>
        <p:spPr>
          <a:xfrm>
            <a:off x="1959832" y="5799221"/>
            <a:ext cx="10300086" cy="1058779"/>
          </a:xfrm>
          <a:prstGeom prst="rect">
            <a:avLst/>
          </a:prstGeom>
        </p:spPr>
      </p:pic>
    </p:spTree>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841785" y="548680"/>
            <a:ext cx="7051948" cy="2160240"/>
          </a:xfrm>
          <a:prstGeom prst="rect">
            <a:avLst/>
          </a:prstGeom>
        </p:spPr>
        <p:txBody>
          <a:bodyPr/>
          <a:lstStyle>
            <a:lvl1pPr algn="l" defTabSz="914400" rtl="0" eaLnBrk="1" latinLnBrk="0" hangingPunct="1">
              <a:spcBef>
                <a:spcPct val="0"/>
              </a:spcBef>
              <a:buNone/>
              <a:defRPr sz="3600" kern="1200">
                <a:solidFill>
                  <a:schemeClr val="tx1"/>
                </a:solidFill>
                <a:latin typeface="Frutiger LT Std 55 Roman" pitchFamily="34" charset="0"/>
                <a:ea typeface="+mj-ea"/>
                <a:cs typeface="+mj-cs"/>
              </a:defRPr>
            </a:lvl1pPr>
          </a:lstStyle>
          <a:p>
            <a:pPr algn="ctr"/>
            <a:r>
              <a:rPr lang="en-GB" altLang="en-US" dirty="0"/>
              <a:t>Thank you for listening</a:t>
            </a:r>
          </a:p>
          <a:p>
            <a:pPr algn="ctr"/>
            <a:endParaRPr lang="en-US" altLang="en-US" sz="1100" dirty="0"/>
          </a:p>
          <a:p>
            <a:pPr algn="ctr">
              <a:spcAft>
                <a:spcPts val="1200"/>
              </a:spcAft>
            </a:pPr>
            <a:r>
              <a:rPr lang="en-US" altLang="en-US" dirty="0"/>
              <a:t>Craig Brooke</a:t>
            </a:r>
          </a:p>
        </p:txBody>
      </p:sp>
      <p:sp>
        <p:nvSpPr>
          <p:cNvPr id="5" name="Text Box 5"/>
          <p:cNvSpPr txBox="1">
            <a:spLocks noChangeArrowheads="1"/>
          </p:cNvSpPr>
          <p:nvPr/>
        </p:nvSpPr>
        <p:spPr bwMode="auto">
          <a:xfrm>
            <a:off x="3945458" y="1844825"/>
            <a:ext cx="4886847"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800" dirty="0"/>
              <a:t>ADM Systems * 1</a:t>
            </a:r>
            <a:r>
              <a:rPr lang="en-GB" altLang="en-US" sz="1800" baseline="30000" dirty="0"/>
              <a:t>st</a:t>
            </a:r>
            <a:r>
              <a:rPr lang="en-GB" altLang="en-US" sz="1800" dirty="0"/>
              <a:t> Floor East Suite * The Waterfront * Salt Mills Road * </a:t>
            </a:r>
          </a:p>
          <a:p>
            <a:pPr algn="ctr" eaLnBrk="1" hangingPunct="1">
              <a:spcBef>
                <a:spcPct val="0"/>
              </a:spcBef>
              <a:buFontTx/>
              <a:buNone/>
            </a:pPr>
            <a:r>
              <a:rPr lang="en-GB" altLang="en-US" sz="1800" dirty="0"/>
              <a:t>Shipley * BD17 7TD</a:t>
            </a:r>
          </a:p>
          <a:p>
            <a:pPr algn="ctr" eaLnBrk="1" hangingPunct="1">
              <a:spcBef>
                <a:spcPct val="0"/>
              </a:spcBef>
              <a:buFontTx/>
              <a:buNone/>
            </a:pPr>
            <a:endParaRPr lang="en-GB" altLang="en-US" sz="1800" b="1" dirty="0"/>
          </a:p>
          <a:p>
            <a:pPr algn="ctr" eaLnBrk="1" hangingPunct="1">
              <a:spcBef>
                <a:spcPct val="0"/>
              </a:spcBef>
              <a:buFontTx/>
              <a:buNone/>
            </a:pPr>
            <a:r>
              <a:rPr lang="en-GB" altLang="en-US" sz="2800" b="1" dirty="0">
                <a:solidFill>
                  <a:schemeClr val="accent4">
                    <a:lumMod val="60000"/>
                    <a:lumOff val="40000"/>
                  </a:schemeClr>
                </a:solidFill>
                <a:latin typeface="Frutiger LT Std 55 Roman" pitchFamily="34" charset="0"/>
              </a:rPr>
              <a:t>Call: 01756 701051 </a:t>
            </a:r>
          </a:p>
          <a:p>
            <a:pPr algn="ctr" eaLnBrk="1" hangingPunct="1">
              <a:spcBef>
                <a:spcPct val="0"/>
              </a:spcBef>
              <a:buFontTx/>
              <a:buNone/>
            </a:pPr>
            <a:r>
              <a:rPr lang="en-GB" altLang="en-US" sz="1800" dirty="0"/>
              <a:t>General enquiries </a:t>
            </a:r>
          </a:p>
          <a:p>
            <a:pPr algn="ctr" eaLnBrk="1" hangingPunct="1">
              <a:spcBef>
                <a:spcPct val="0"/>
              </a:spcBef>
              <a:buFontTx/>
              <a:buNone/>
            </a:pPr>
            <a:r>
              <a:rPr lang="en-GB" altLang="en-US" sz="1800" dirty="0">
                <a:hlinkClick r:id="rId2"/>
              </a:rPr>
              <a:t>info@admsystems.co.uk</a:t>
            </a:r>
            <a:endParaRPr lang="en-GB" altLang="en-US" sz="1800" dirty="0"/>
          </a:p>
          <a:p>
            <a:pPr algn="ctr" eaLnBrk="1" hangingPunct="1">
              <a:spcBef>
                <a:spcPct val="0"/>
              </a:spcBef>
              <a:buFontTx/>
              <a:buNone/>
            </a:pPr>
            <a:endParaRPr lang="en-GB" altLang="en-US" sz="1800" dirty="0"/>
          </a:p>
          <a:p>
            <a:pPr algn="ctr" eaLnBrk="1" hangingPunct="1">
              <a:spcBef>
                <a:spcPct val="0"/>
              </a:spcBef>
              <a:buFontTx/>
              <a:buNone/>
            </a:pPr>
            <a:r>
              <a:rPr lang="en-GB" altLang="en-US" sz="1800" dirty="0"/>
              <a:t>Proposals</a:t>
            </a:r>
          </a:p>
          <a:p>
            <a:pPr algn="ctr" eaLnBrk="1" hangingPunct="1">
              <a:spcBef>
                <a:spcPct val="0"/>
              </a:spcBef>
              <a:buFontTx/>
              <a:buNone/>
            </a:pPr>
            <a:r>
              <a:rPr lang="en-GB" altLang="en-US" sz="1800" dirty="0">
                <a:hlinkClick r:id="rId3"/>
              </a:rPr>
              <a:t>plans@admsystems.co.uk</a:t>
            </a:r>
            <a:endParaRPr lang="en-GB" altLang="en-US" sz="1800" dirty="0"/>
          </a:p>
          <a:p>
            <a:pPr algn="ctr" eaLnBrk="1" hangingPunct="1">
              <a:spcBef>
                <a:spcPct val="0"/>
              </a:spcBef>
              <a:buFontTx/>
              <a:buNone/>
            </a:pPr>
            <a:endParaRPr lang="en-GB" altLang="en-US" sz="1800" dirty="0"/>
          </a:p>
          <a:p>
            <a:pPr algn="ctr" eaLnBrk="1" hangingPunct="1">
              <a:spcBef>
                <a:spcPct val="0"/>
              </a:spcBef>
              <a:buFontTx/>
              <a:buNone/>
            </a:pPr>
            <a:endParaRPr lang="en-GB" altLang="en-US" sz="1800" dirty="0"/>
          </a:p>
          <a:p>
            <a:pPr algn="ctr" eaLnBrk="1" hangingPunct="1">
              <a:spcBef>
                <a:spcPct val="0"/>
              </a:spcBef>
              <a:buFontTx/>
              <a:buNone/>
            </a:pPr>
            <a:r>
              <a:rPr lang="en-GB" altLang="en-US" dirty="0"/>
              <a:t>www.admsystems.co.uk</a:t>
            </a:r>
          </a:p>
          <a:p>
            <a:pPr algn="ctr" eaLnBrk="1" hangingPunct="1">
              <a:spcBef>
                <a:spcPct val="0"/>
              </a:spcBef>
              <a:buFontTx/>
              <a:buNone/>
            </a:pPr>
            <a:endParaRPr lang="en-GB" altLang="en-US" sz="1800" dirty="0"/>
          </a:p>
        </p:txBody>
      </p:sp>
      <p:pic>
        <p:nvPicPr>
          <p:cNvPr id="2" name="Picture 1" descr="A blueprint of a building&#10;&#10;Description automatically generated">
            <a:extLst>
              <a:ext uri="{FF2B5EF4-FFF2-40B4-BE49-F238E27FC236}">
                <a16:creationId xmlns:a16="http://schemas.microsoft.com/office/drawing/2014/main" id="{19818633-5788-F2E5-4820-2E564C232BE2}"/>
              </a:ext>
            </a:extLst>
          </p:cNvPr>
          <p:cNvPicPr>
            <a:picLocks/>
          </p:cNvPicPr>
          <p:nvPr/>
        </p:nvPicPr>
        <p:blipFill>
          <a:blip r:embed="rId4"/>
          <a:stretch>
            <a:fillRect/>
          </a:stretch>
        </p:blipFill>
        <p:spPr>
          <a:xfrm>
            <a:off x="-28074" y="0"/>
            <a:ext cx="1723202" cy="6858000"/>
          </a:xfrm>
          <a:prstGeom prst="rect">
            <a:avLst/>
          </a:prstGeom>
        </p:spPr>
      </p:pic>
      <p:pic>
        <p:nvPicPr>
          <p:cNvPr id="6" name="Picture 5">
            <a:extLst>
              <a:ext uri="{FF2B5EF4-FFF2-40B4-BE49-F238E27FC236}">
                <a16:creationId xmlns:a16="http://schemas.microsoft.com/office/drawing/2014/main" id="{A6B487AC-4853-4BE6-2C7A-CF683C651182}"/>
              </a:ext>
            </a:extLst>
          </p:cNvPr>
          <p:cNvPicPr>
            <a:picLocks noChangeAspect="1"/>
          </p:cNvPicPr>
          <p:nvPr/>
        </p:nvPicPr>
        <p:blipFill>
          <a:blip r:embed="rId5"/>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311977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27384"/>
            <a:ext cx="7427168" cy="1143000"/>
          </a:xfrm>
        </p:spPr>
        <p:txBody>
          <a:bodyPr>
            <a:normAutofit/>
          </a:bodyPr>
          <a:lstStyle/>
          <a:p>
            <a:r>
              <a:rPr lang="en-GB" sz="2400"/>
              <a:t>Non MVHR Extract </a:t>
            </a:r>
            <a:r>
              <a:rPr lang="en-GB" sz="2400" dirty="0"/>
              <a:t>Only Options 2022 Regulations</a:t>
            </a:r>
          </a:p>
        </p:txBody>
      </p:sp>
      <p:sp>
        <p:nvSpPr>
          <p:cNvPr id="5" name="Text Box 4"/>
          <p:cNvSpPr txBox="1">
            <a:spLocks noChangeArrowheads="1"/>
          </p:cNvSpPr>
          <p:nvPr/>
        </p:nvSpPr>
        <p:spPr bwMode="auto">
          <a:xfrm>
            <a:off x="8069424" y="1648268"/>
            <a:ext cx="16422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b="1" dirty="0">
                <a:latin typeface="Frutiger LT Std 45 Light" pitchFamily="34" charset="0"/>
              </a:rPr>
              <a:t>Intermittent Extract fans</a:t>
            </a:r>
            <a:r>
              <a:rPr lang="en-GB" altLang="en-US" sz="1400" dirty="0">
                <a:latin typeface="Frutiger LT Std 45 Light" pitchFamily="34" charset="0"/>
              </a:rPr>
              <a:t> </a:t>
            </a:r>
            <a:r>
              <a:rPr lang="en-GB" altLang="en-US" sz="1400" b="1" dirty="0">
                <a:latin typeface="Frutiger LT Std 45 Light" pitchFamily="34" charset="0"/>
              </a:rPr>
              <a:t>and trickle ventilators</a:t>
            </a:r>
            <a:r>
              <a:rPr lang="en-GB" altLang="en-US" sz="1400" b="1" dirty="0">
                <a:solidFill>
                  <a:srgbClr val="FF0000"/>
                </a:solidFill>
                <a:latin typeface="Frutiger LT Std 45 Light" pitchFamily="34" charset="0"/>
              </a:rPr>
              <a:t>. Only suitable for less airtight properties</a:t>
            </a:r>
            <a:endParaRPr lang="en-GB" altLang="en-US" sz="1200" b="1" dirty="0">
              <a:solidFill>
                <a:srgbClr val="FF0000"/>
              </a:solidFill>
              <a:latin typeface="Frutiger LT Std 45 Light" pitchFamily="34" charset="0"/>
            </a:endParaRPr>
          </a:p>
          <a:p>
            <a:pPr eaLnBrk="1" hangingPunct="1">
              <a:spcBef>
                <a:spcPct val="0"/>
              </a:spcBef>
              <a:buFontTx/>
              <a:buNone/>
            </a:pPr>
            <a:endParaRPr lang="en-GB" altLang="en-US" sz="1200" b="1" dirty="0">
              <a:solidFill>
                <a:srgbClr val="FF0000"/>
              </a:solidFill>
              <a:latin typeface="Frutiger LT Std 45 Light" pitchFamily="34" charset="0"/>
            </a:endParaRPr>
          </a:p>
        </p:txBody>
      </p:sp>
      <p:sp>
        <p:nvSpPr>
          <p:cNvPr id="7" name="Text Box 7"/>
          <p:cNvSpPr txBox="1">
            <a:spLocks noChangeArrowheads="1"/>
          </p:cNvSpPr>
          <p:nvPr/>
        </p:nvSpPr>
        <p:spPr bwMode="auto">
          <a:xfrm>
            <a:off x="7248128" y="3303154"/>
            <a:ext cx="164224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b="1" dirty="0">
                <a:latin typeface="Frutiger LT Std 45 Light" pitchFamily="34" charset="0"/>
              </a:rPr>
              <a:t>Continuous Extract (MEV or </a:t>
            </a:r>
            <a:r>
              <a:rPr lang="en-GB" altLang="en-US" sz="1400" b="1" dirty="0" err="1">
                <a:latin typeface="Frutiger LT Std 45 Light" pitchFamily="34" charset="0"/>
              </a:rPr>
              <a:t>dMEV</a:t>
            </a:r>
            <a:r>
              <a:rPr lang="en-GB" altLang="en-US" sz="1400" b="1" dirty="0">
                <a:latin typeface="Frutiger LT Std 45 Light" pitchFamily="34" charset="0"/>
              </a:rPr>
              <a:t>) and trickle ventilators</a:t>
            </a:r>
          </a:p>
          <a:p>
            <a:pPr eaLnBrk="1" hangingPunct="1">
              <a:spcBef>
                <a:spcPct val="0"/>
              </a:spcBef>
              <a:buFontTx/>
              <a:buNone/>
            </a:pPr>
            <a:endParaRPr lang="en-GB" altLang="en-US" sz="1400" dirty="0">
              <a:latin typeface="Frutiger LT Std 45 Light" pitchFamily="34" charset="0"/>
            </a:endParaRPr>
          </a:p>
          <a:p>
            <a:pPr eaLnBrk="1" hangingPunct="1">
              <a:spcBef>
                <a:spcPct val="0"/>
              </a:spcBef>
              <a:buFontTx/>
              <a:buNone/>
            </a:pPr>
            <a:endParaRPr lang="en-GB" altLang="en-US" sz="1200" b="1" dirty="0">
              <a:solidFill>
                <a:schemeClr val="accent4">
                  <a:lumMod val="60000"/>
                  <a:lumOff val="40000"/>
                </a:schemeClr>
              </a:solidFill>
              <a:latin typeface="Frutiger LT Std 45 Light" pitchFamily="34" charset="0"/>
            </a:endParaRPr>
          </a:p>
        </p:txBody>
      </p:sp>
      <p:pic>
        <p:nvPicPr>
          <p:cNvPr id="8" name="Picture 4" descr="trompeloeil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159" y="1556792"/>
            <a:ext cx="1296144" cy="1399198"/>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 descr="Pass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282" y="1717641"/>
            <a:ext cx="1581141" cy="1202853"/>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5" descr="ME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2541" y="3259963"/>
            <a:ext cx="1629345" cy="1225153"/>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4"/>
          <p:cNvSpPr txBox="1">
            <a:spLocks noChangeArrowheads="1"/>
          </p:cNvSpPr>
          <p:nvPr/>
        </p:nvSpPr>
        <p:spPr bwMode="auto">
          <a:xfrm>
            <a:off x="4442002" y="1781721"/>
            <a:ext cx="1755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400" b="1" dirty="0">
                <a:latin typeface="Frutiger LT Std 45 Light" pitchFamily="34" charset="0"/>
              </a:rPr>
              <a:t>Opening windows</a:t>
            </a:r>
            <a:endParaRPr lang="en-GB" altLang="en-US" sz="1400" dirty="0">
              <a:latin typeface="Frutiger LT Std 45 Light" pitchFamily="34" charset="0"/>
            </a:endParaRPr>
          </a:p>
          <a:p>
            <a:pPr eaLnBrk="1" hangingPunct="1">
              <a:spcBef>
                <a:spcPct val="0"/>
              </a:spcBef>
              <a:buFontTx/>
              <a:buNone/>
            </a:pPr>
            <a:r>
              <a:rPr lang="en-GB" altLang="en-US" sz="1400" dirty="0">
                <a:latin typeface="Frutiger LT Std 45 Light" pitchFamily="34" charset="0"/>
              </a:rPr>
              <a:t>Does not satisfy Building Regulations (Summer Purge only)</a:t>
            </a:r>
            <a:endParaRPr lang="en-GB" altLang="en-US" sz="1200" b="1" dirty="0">
              <a:solidFill>
                <a:schemeClr val="accent4">
                  <a:lumMod val="60000"/>
                  <a:lumOff val="40000"/>
                </a:schemeClr>
              </a:solidFill>
              <a:latin typeface="Frutiger LT Std 45 Light" pitchFamily="34" charset="0"/>
            </a:endParaRPr>
          </a:p>
        </p:txBody>
      </p:sp>
      <p:pic>
        <p:nvPicPr>
          <p:cNvPr id="3" name="Picture 2" descr="A blueprint of a building&#10;&#10;Description automatically generated">
            <a:extLst>
              <a:ext uri="{FF2B5EF4-FFF2-40B4-BE49-F238E27FC236}">
                <a16:creationId xmlns:a16="http://schemas.microsoft.com/office/drawing/2014/main" id="{16F20726-0996-3672-63DF-DA930AE7BA0D}"/>
              </a:ext>
            </a:extLst>
          </p:cNvPr>
          <p:cNvPicPr>
            <a:picLocks/>
          </p:cNvPicPr>
          <p:nvPr/>
        </p:nvPicPr>
        <p:blipFill>
          <a:blip r:embed="rId6"/>
          <a:stretch>
            <a:fillRect/>
          </a:stretch>
        </p:blipFill>
        <p:spPr>
          <a:xfrm>
            <a:off x="-28074" y="0"/>
            <a:ext cx="1723202" cy="6858000"/>
          </a:xfrm>
          <a:prstGeom prst="rect">
            <a:avLst/>
          </a:prstGeom>
        </p:spPr>
      </p:pic>
      <p:pic>
        <p:nvPicPr>
          <p:cNvPr id="4" name="Picture 3">
            <a:extLst>
              <a:ext uri="{FF2B5EF4-FFF2-40B4-BE49-F238E27FC236}">
                <a16:creationId xmlns:a16="http://schemas.microsoft.com/office/drawing/2014/main" id="{10003107-AE5F-7B93-A79D-BE2FCE7C804F}"/>
              </a:ext>
            </a:extLst>
          </p:cNvPr>
          <p:cNvPicPr>
            <a:picLocks noChangeAspect="1"/>
          </p:cNvPicPr>
          <p:nvPr/>
        </p:nvPicPr>
        <p:blipFill>
          <a:blip r:embed="rId7"/>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373760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3632" y="-18256"/>
            <a:ext cx="7427168" cy="1143000"/>
          </a:xfrm>
        </p:spPr>
        <p:txBody>
          <a:bodyPr>
            <a:normAutofit/>
          </a:bodyPr>
          <a:lstStyle/>
          <a:p>
            <a:r>
              <a:rPr lang="en-GB" sz="2400" dirty="0"/>
              <a:t>Extract Only Options</a:t>
            </a:r>
          </a:p>
        </p:txBody>
      </p:sp>
      <p:sp>
        <p:nvSpPr>
          <p:cNvPr id="5" name="Content Placeholder 4"/>
          <p:cNvSpPr>
            <a:spLocks noGrp="1"/>
          </p:cNvSpPr>
          <p:nvPr>
            <p:ph sz="half" idx="1"/>
          </p:nvPr>
        </p:nvSpPr>
        <p:spPr>
          <a:xfrm>
            <a:off x="2783632" y="1484784"/>
            <a:ext cx="3744416" cy="4205064"/>
          </a:xfrm>
        </p:spPr>
        <p:txBody>
          <a:bodyPr>
            <a:normAutofit fontScale="92500" lnSpcReduction="20000"/>
          </a:bodyPr>
          <a:lstStyle/>
          <a:p>
            <a:pPr>
              <a:defRPr/>
            </a:pPr>
            <a:r>
              <a:rPr lang="en-GB" altLang="en-US" dirty="0"/>
              <a:t>Extract fans and continuous extra approaches all require </a:t>
            </a:r>
            <a:r>
              <a:rPr lang="en-GB" altLang="en-US" b="1" dirty="0">
                <a:solidFill>
                  <a:schemeClr val="accent4">
                    <a:lumMod val="60000"/>
                    <a:lumOff val="40000"/>
                  </a:schemeClr>
                </a:solidFill>
              </a:rPr>
              <a:t>trickle vents in windows (or airbricks)</a:t>
            </a:r>
          </a:p>
          <a:p>
            <a:pPr>
              <a:defRPr/>
            </a:pPr>
            <a:endParaRPr lang="en-GB" altLang="en-US" dirty="0"/>
          </a:p>
          <a:p>
            <a:pPr>
              <a:defRPr/>
            </a:pPr>
            <a:r>
              <a:rPr lang="en-GB" altLang="en-US" dirty="0"/>
              <a:t>Cold draughts make us feel less comfortable (wind chill)</a:t>
            </a:r>
          </a:p>
          <a:p>
            <a:pPr>
              <a:defRPr/>
            </a:pPr>
            <a:endParaRPr lang="en-GB" altLang="en-US" dirty="0"/>
          </a:p>
          <a:p>
            <a:pPr>
              <a:defRPr/>
            </a:pPr>
            <a:r>
              <a:rPr lang="en-GB" altLang="en-US" dirty="0"/>
              <a:t>Tendency is to turn up heating to compensate</a:t>
            </a:r>
          </a:p>
          <a:p>
            <a:endParaRPr lang="en-GB" dirty="0"/>
          </a:p>
        </p:txBody>
      </p:sp>
      <p:pic>
        <p:nvPicPr>
          <p:cNvPr id="7" name="Picture 1"/>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0056" y="1556793"/>
            <a:ext cx="3467100" cy="16776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http://www.windowrepairshop.co.uk/WebRoot/Store3/Shops/es115683_shop/4B68/0835/7FD5/FF7A/0373/0A0F/1118/613D/Greenwood-F-trickle-vent-diagr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3284984"/>
            <a:ext cx="3456384" cy="2119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descr="A blueprint of a building&#10;&#10;Description automatically generated">
            <a:extLst>
              <a:ext uri="{FF2B5EF4-FFF2-40B4-BE49-F238E27FC236}">
                <a16:creationId xmlns:a16="http://schemas.microsoft.com/office/drawing/2014/main" id="{5319233F-3BAE-29AC-5207-58B714957051}"/>
              </a:ext>
            </a:extLst>
          </p:cNvPr>
          <p:cNvPicPr>
            <a:picLocks/>
          </p:cNvPicPr>
          <p:nvPr/>
        </p:nvPicPr>
        <p:blipFill>
          <a:blip r:embed="rId4"/>
          <a:stretch>
            <a:fillRect/>
          </a:stretch>
        </p:blipFill>
        <p:spPr>
          <a:xfrm>
            <a:off x="-28074" y="0"/>
            <a:ext cx="1723202" cy="6858000"/>
          </a:xfrm>
          <a:prstGeom prst="rect">
            <a:avLst/>
          </a:prstGeom>
        </p:spPr>
      </p:pic>
      <p:pic>
        <p:nvPicPr>
          <p:cNvPr id="3" name="Picture 2">
            <a:extLst>
              <a:ext uri="{FF2B5EF4-FFF2-40B4-BE49-F238E27FC236}">
                <a16:creationId xmlns:a16="http://schemas.microsoft.com/office/drawing/2014/main" id="{1665F3DA-69E3-C9B0-C36C-81CE10B72CC8}"/>
              </a:ext>
            </a:extLst>
          </p:cNvPr>
          <p:cNvPicPr>
            <a:picLocks noChangeAspect="1"/>
          </p:cNvPicPr>
          <p:nvPr/>
        </p:nvPicPr>
        <p:blipFill>
          <a:blip r:embed="rId5"/>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3831141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87688" y="3436727"/>
            <a:ext cx="2835044" cy="23926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88" y="834650"/>
            <a:ext cx="2448272" cy="21422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96" y="996585"/>
            <a:ext cx="3222082" cy="2142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35428" y="3205856"/>
            <a:ext cx="1346750" cy="2568506"/>
          </a:xfrm>
          <a:prstGeom prst="rect">
            <a:avLst/>
          </a:prstGeom>
        </p:spPr>
      </p:pic>
      <p:sp>
        <p:nvSpPr>
          <p:cNvPr id="6" name="TextBox 5"/>
          <p:cNvSpPr txBox="1"/>
          <p:nvPr/>
        </p:nvSpPr>
        <p:spPr>
          <a:xfrm>
            <a:off x="3923837" y="372985"/>
            <a:ext cx="5124491" cy="369332"/>
          </a:xfrm>
          <a:prstGeom prst="rect">
            <a:avLst/>
          </a:prstGeom>
          <a:noFill/>
        </p:spPr>
        <p:txBody>
          <a:bodyPr wrap="square" rtlCol="0">
            <a:spAutoFit/>
          </a:bodyPr>
          <a:lstStyle/>
          <a:p>
            <a:r>
              <a:rPr lang="en-GB" b="1" dirty="0">
                <a:latin typeface="Frutiger LT Std 45 Light" pitchFamily="34" charset="0"/>
              </a:rPr>
              <a:t>                   </a:t>
            </a:r>
            <a:r>
              <a:rPr lang="en-GB" dirty="0">
                <a:latin typeface="Frutiger LT Std 45 Light" pitchFamily="34" charset="0"/>
              </a:rPr>
              <a:t>Impact and Flaws of Trickle Vents </a:t>
            </a:r>
          </a:p>
        </p:txBody>
      </p:sp>
      <p:sp>
        <p:nvSpPr>
          <p:cNvPr id="8" name="TextBox 7">
            <a:extLst>
              <a:ext uri="{FF2B5EF4-FFF2-40B4-BE49-F238E27FC236}">
                <a16:creationId xmlns:a16="http://schemas.microsoft.com/office/drawing/2014/main" id="{4FF41BB6-C494-4C62-90AE-3A812FE931CF}"/>
              </a:ext>
            </a:extLst>
          </p:cNvPr>
          <p:cNvSpPr txBox="1"/>
          <p:nvPr/>
        </p:nvSpPr>
        <p:spPr>
          <a:xfrm>
            <a:off x="6960096" y="4273003"/>
            <a:ext cx="2235372" cy="374470"/>
          </a:xfrm>
          <a:prstGeom prst="rect">
            <a:avLst/>
          </a:prstGeom>
          <a:noFill/>
        </p:spPr>
        <p:txBody>
          <a:bodyPr wrap="square" rtlCol="0">
            <a:spAutoFit/>
          </a:bodyPr>
          <a:lstStyle/>
          <a:p>
            <a:r>
              <a:rPr lang="en-GB" b="1" dirty="0">
                <a:solidFill>
                  <a:srgbClr val="FF0000"/>
                </a:solidFill>
              </a:rPr>
              <a:t>3</a:t>
            </a:r>
            <a:r>
              <a:rPr lang="en-GB" b="1" baseline="30000" dirty="0">
                <a:solidFill>
                  <a:srgbClr val="FF0000"/>
                </a:solidFill>
              </a:rPr>
              <a:t>o</a:t>
            </a:r>
            <a:r>
              <a:rPr lang="en-GB" b="1" dirty="0">
                <a:solidFill>
                  <a:srgbClr val="FF0000"/>
                </a:solidFill>
              </a:rPr>
              <a:t>c 95% humidity</a:t>
            </a:r>
          </a:p>
        </p:txBody>
      </p:sp>
      <p:pic>
        <p:nvPicPr>
          <p:cNvPr id="7" name="Picture 6" descr="A blueprint of a building&#10;&#10;Description automatically generated">
            <a:extLst>
              <a:ext uri="{FF2B5EF4-FFF2-40B4-BE49-F238E27FC236}">
                <a16:creationId xmlns:a16="http://schemas.microsoft.com/office/drawing/2014/main" id="{00D12886-6710-2625-DC6A-DF4027D4F840}"/>
              </a:ext>
            </a:extLst>
          </p:cNvPr>
          <p:cNvPicPr>
            <a:picLocks/>
          </p:cNvPicPr>
          <p:nvPr/>
        </p:nvPicPr>
        <p:blipFill>
          <a:blip r:embed="rId6"/>
          <a:stretch>
            <a:fillRect/>
          </a:stretch>
        </p:blipFill>
        <p:spPr>
          <a:xfrm>
            <a:off x="-28074" y="0"/>
            <a:ext cx="1723202" cy="6858000"/>
          </a:xfrm>
          <a:prstGeom prst="rect">
            <a:avLst/>
          </a:prstGeom>
        </p:spPr>
      </p:pic>
      <p:pic>
        <p:nvPicPr>
          <p:cNvPr id="9" name="Picture 8">
            <a:extLst>
              <a:ext uri="{FF2B5EF4-FFF2-40B4-BE49-F238E27FC236}">
                <a16:creationId xmlns:a16="http://schemas.microsoft.com/office/drawing/2014/main" id="{7B063FDA-3B50-0B98-9B41-F68835F0D722}"/>
              </a:ext>
            </a:extLst>
          </p:cNvPr>
          <p:cNvPicPr>
            <a:picLocks noChangeAspect="1"/>
          </p:cNvPicPr>
          <p:nvPr/>
        </p:nvPicPr>
        <p:blipFill>
          <a:blip r:embed="rId7"/>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21579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43818" y="764704"/>
            <a:ext cx="6697573" cy="4464496"/>
          </a:xfrm>
          <a:prstGeom prst="rect">
            <a:avLst/>
          </a:prstGeom>
          <a:ln>
            <a:solidFill>
              <a:schemeClr val="bg1"/>
            </a:solidFill>
          </a:ln>
        </p:spPr>
      </p:pic>
      <p:sp>
        <p:nvSpPr>
          <p:cNvPr id="3" name="Oval Callout 2"/>
          <p:cNvSpPr/>
          <p:nvPr/>
        </p:nvSpPr>
        <p:spPr>
          <a:xfrm rot="17069060">
            <a:off x="3579339" y="640606"/>
            <a:ext cx="1512168" cy="1907417"/>
          </a:xfrm>
          <a:prstGeom prst="wedgeEllipseCallout">
            <a:avLst>
              <a:gd name="adj1" fmla="val -26260"/>
              <a:gd name="adj2" fmla="val 87308"/>
            </a:avLst>
          </a:prstGeom>
          <a:solidFill>
            <a:schemeClr val="accent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605607" y="1009538"/>
            <a:ext cx="1584175" cy="954107"/>
          </a:xfrm>
          <a:prstGeom prst="rect">
            <a:avLst/>
          </a:prstGeom>
          <a:noFill/>
        </p:spPr>
        <p:txBody>
          <a:bodyPr wrap="square" rtlCol="0">
            <a:spAutoFit/>
          </a:bodyPr>
          <a:lstStyle/>
          <a:p>
            <a:r>
              <a:rPr lang="en-GB" sz="1400" b="1" dirty="0" err="1">
                <a:solidFill>
                  <a:schemeClr val="bg1"/>
                </a:solidFill>
                <a:latin typeface="Frutiger LT Std 55 Roman" pitchFamily="34" charset="0"/>
              </a:rPr>
              <a:t>Ahhh</a:t>
            </a:r>
            <a:r>
              <a:rPr lang="en-GB" sz="1400" b="1" dirty="0">
                <a:solidFill>
                  <a:schemeClr val="bg1"/>
                </a:solidFill>
                <a:latin typeface="Frutiger LT Std 55 Roman" pitchFamily="34" charset="0"/>
              </a:rPr>
              <a:t>! So THAT’s where all our heat is disappearing to??!</a:t>
            </a:r>
          </a:p>
        </p:txBody>
      </p:sp>
      <p:pic>
        <p:nvPicPr>
          <p:cNvPr id="5" name="Picture 4" descr="A blueprint of a building&#10;&#10;Description automatically generated">
            <a:extLst>
              <a:ext uri="{FF2B5EF4-FFF2-40B4-BE49-F238E27FC236}">
                <a16:creationId xmlns:a16="http://schemas.microsoft.com/office/drawing/2014/main" id="{20B27521-4F7D-BFA7-8764-4F72B3CBD371}"/>
              </a:ext>
            </a:extLst>
          </p:cNvPr>
          <p:cNvPicPr>
            <a:picLocks/>
          </p:cNvPicPr>
          <p:nvPr/>
        </p:nvPicPr>
        <p:blipFill>
          <a:blip r:embed="rId3"/>
          <a:stretch>
            <a:fillRect/>
          </a:stretch>
        </p:blipFill>
        <p:spPr>
          <a:xfrm>
            <a:off x="-28074" y="0"/>
            <a:ext cx="1723202" cy="6858000"/>
          </a:xfrm>
          <a:prstGeom prst="rect">
            <a:avLst/>
          </a:prstGeom>
        </p:spPr>
      </p:pic>
      <p:pic>
        <p:nvPicPr>
          <p:cNvPr id="6" name="Picture 5">
            <a:extLst>
              <a:ext uri="{FF2B5EF4-FFF2-40B4-BE49-F238E27FC236}">
                <a16:creationId xmlns:a16="http://schemas.microsoft.com/office/drawing/2014/main" id="{F371E60B-50D5-7072-D9A1-76E96EE6F173}"/>
              </a:ext>
            </a:extLst>
          </p:cNvPr>
          <p:cNvPicPr>
            <a:picLocks noChangeAspect="1"/>
          </p:cNvPicPr>
          <p:nvPr/>
        </p:nvPicPr>
        <p:blipFill>
          <a:blip r:embed="rId4"/>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2617343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83632" y="2060849"/>
            <a:ext cx="7198568" cy="1470025"/>
          </a:xfrm>
        </p:spPr>
        <p:txBody>
          <a:bodyPr>
            <a:normAutofit fontScale="90000"/>
          </a:bodyPr>
          <a:lstStyle/>
          <a:p>
            <a:r>
              <a:rPr lang="en-GB" dirty="0"/>
              <a:t>Mechanical Ventilation with Heat Recovery (MVHR)</a:t>
            </a:r>
          </a:p>
        </p:txBody>
      </p:sp>
      <p:sp>
        <p:nvSpPr>
          <p:cNvPr id="3" name="Title 10"/>
          <p:cNvSpPr txBox="1">
            <a:spLocks/>
          </p:cNvSpPr>
          <p:nvPr/>
        </p:nvSpPr>
        <p:spPr>
          <a:xfrm>
            <a:off x="2783632" y="3573016"/>
            <a:ext cx="7200800" cy="127239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kern="1200">
                <a:solidFill>
                  <a:schemeClr val="tx1"/>
                </a:solidFill>
                <a:latin typeface="Frutiger LT Std 55 Roman" pitchFamily="34" charset="0"/>
                <a:ea typeface="+mj-ea"/>
                <a:cs typeface="+mj-cs"/>
              </a:defRPr>
            </a:lvl1pPr>
          </a:lstStyle>
          <a:p>
            <a:pPr algn="ctr"/>
            <a:r>
              <a:rPr lang="en-GB" sz="2800" b="1" dirty="0">
                <a:solidFill>
                  <a:schemeClr val="accent4">
                    <a:lumMod val="60000"/>
                    <a:lumOff val="40000"/>
                  </a:schemeClr>
                </a:solidFill>
                <a:latin typeface="Frutiger LT Std 45 Light" pitchFamily="34" charset="0"/>
              </a:rPr>
              <a:t>How does it work and what </a:t>
            </a:r>
          </a:p>
          <a:p>
            <a:pPr algn="ctr"/>
            <a:r>
              <a:rPr lang="en-GB" sz="2800" b="1" dirty="0">
                <a:solidFill>
                  <a:schemeClr val="accent4">
                    <a:lumMod val="60000"/>
                    <a:lumOff val="40000"/>
                  </a:schemeClr>
                </a:solidFill>
                <a:latin typeface="Frutiger LT Std 45 Light" pitchFamily="34" charset="0"/>
              </a:rPr>
              <a:t>are the benefits?</a:t>
            </a:r>
            <a:endParaRPr lang="en-GB" sz="2800" b="1" dirty="0">
              <a:solidFill>
                <a:schemeClr val="accent4">
                  <a:lumMod val="60000"/>
                  <a:lumOff val="40000"/>
                </a:schemeClr>
              </a:solidFill>
            </a:endParaRPr>
          </a:p>
        </p:txBody>
      </p:sp>
      <p:pic>
        <p:nvPicPr>
          <p:cNvPr id="2" name="Picture 1" descr="A blueprint of a building&#10;&#10;Description automatically generated">
            <a:extLst>
              <a:ext uri="{FF2B5EF4-FFF2-40B4-BE49-F238E27FC236}">
                <a16:creationId xmlns:a16="http://schemas.microsoft.com/office/drawing/2014/main" id="{37941008-5A68-3F2D-C739-E2E3F38924D9}"/>
              </a:ext>
            </a:extLst>
          </p:cNvPr>
          <p:cNvPicPr>
            <a:picLocks/>
          </p:cNvPicPr>
          <p:nvPr/>
        </p:nvPicPr>
        <p:blipFill>
          <a:blip r:embed="rId2"/>
          <a:stretch>
            <a:fillRect/>
          </a:stretch>
        </p:blipFill>
        <p:spPr>
          <a:xfrm>
            <a:off x="-28074" y="0"/>
            <a:ext cx="1723202" cy="6858000"/>
          </a:xfrm>
          <a:prstGeom prst="rect">
            <a:avLst/>
          </a:prstGeom>
        </p:spPr>
      </p:pic>
      <p:pic>
        <p:nvPicPr>
          <p:cNvPr id="5" name="Picture 4">
            <a:extLst>
              <a:ext uri="{FF2B5EF4-FFF2-40B4-BE49-F238E27FC236}">
                <a16:creationId xmlns:a16="http://schemas.microsoft.com/office/drawing/2014/main" id="{31ACF895-158D-48D1-D8BD-F28908A842C9}"/>
              </a:ext>
            </a:extLst>
          </p:cNvPr>
          <p:cNvPicPr>
            <a:picLocks noChangeAspect="1"/>
          </p:cNvPicPr>
          <p:nvPr/>
        </p:nvPicPr>
        <p:blipFill>
          <a:blip r:embed="rId3"/>
          <a:stretch>
            <a:fillRect/>
          </a:stretch>
        </p:blipFill>
        <p:spPr>
          <a:xfrm>
            <a:off x="1959832" y="5799221"/>
            <a:ext cx="10300086" cy="1058779"/>
          </a:xfrm>
          <a:prstGeom prst="rect">
            <a:avLst/>
          </a:prstGeom>
        </p:spPr>
      </p:pic>
    </p:spTree>
    <p:extLst>
      <p:ext uri="{BB962C8B-B14F-4D97-AF65-F5344CB8AC3E}">
        <p14:creationId xmlns:p14="http://schemas.microsoft.com/office/powerpoint/2010/main" val="142008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5279</TotalTime>
  <Words>1608</Words>
  <Application>Microsoft Macintosh PowerPoint</Application>
  <PresentationFormat>Widescreen</PresentationFormat>
  <Paragraphs>210</Paragraphs>
  <Slides>45</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Candy Round BTN</vt:lpstr>
      <vt:lpstr>Frutiger LT Std 45 Light</vt:lpstr>
      <vt:lpstr>Frutiger LT Std 55 Roman</vt:lpstr>
      <vt:lpstr>Office Theme</vt:lpstr>
      <vt:lpstr>    Building Airtight? Ventilate Right  The Importance of MVHR</vt:lpstr>
      <vt:lpstr>PowerPoint Presentation</vt:lpstr>
      <vt:lpstr> Key components when considering the thermal strategy for your build</vt:lpstr>
      <vt:lpstr>Why is ventilation a key consideration in the thermal strategy of a house?</vt:lpstr>
      <vt:lpstr>Non MVHR Extract Only Options 2022 Regulations</vt:lpstr>
      <vt:lpstr>Extract Only Options</vt:lpstr>
      <vt:lpstr>PowerPoint Presentation</vt:lpstr>
      <vt:lpstr>PowerPoint Presentation</vt:lpstr>
      <vt:lpstr>Mechanical Ventilation with Heat Recovery (MVHR)</vt:lpstr>
      <vt:lpstr>What is MVHR?</vt:lpstr>
      <vt:lpstr>How does MVHR Work?</vt:lpstr>
      <vt:lpstr>MVHR – Comfort and Good Air Quality</vt:lpstr>
      <vt:lpstr>MVHR effect v Extract Only effect</vt:lpstr>
      <vt:lpstr>Mechanical Ventilation with Heat Recovery (MVHR)</vt:lpstr>
      <vt:lpstr>PowerPoint Presentation</vt:lpstr>
      <vt:lpstr>MVHR: Selecting the unit(s)</vt:lpstr>
      <vt:lpstr>PowerPoint Presentation</vt:lpstr>
      <vt:lpstr>PowerPoint Presentation</vt:lpstr>
      <vt:lpstr>MVHR: Selecting the ducting Branched system arrangement</vt:lpstr>
      <vt:lpstr>PowerPoint Presentation</vt:lpstr>
      <vt:lpstr>PowerPoint Presentation</vt:lpstr>
      <vt:lpstr>PowerPoint Presentation</vt:lpstr>
      <vt:lpstr>MVHR: Radial Semi-Rigid Ducting (75mm and 90mm diameter)</vt:lpstr>
      <vt:lpstr>PowerPoint Presentation</vt:lpstr>
      <vt:lpstr>PowerPoint Presentation</vt:lpstr>
      <vt:lpstr>MVHR: Further examples of radial ducting installed</vt:lpstr>
      <vt:lpstr>MVHR: Hybrid system, uses both branched and radial ducting</vt:lpstr>
      <vt:lpstr>MVHR: Ducting to be avoided!</vt:lpstr>
      <vt:lpstr>MVHR: Selecting the correct components Thermal ducting options</vt:lpstr>
      <vt:lpstr>PowerPoint Presentation</vt:lpstr>
      <vt:lpstr>MVHR: Selecting the correct components</vt:lpstr>
      <vt:lpstr>MVHR: Ancillary Options</vt:lpstr>
      <vt:lpstr>MVHR: Ancillary Options</vt:lpstr>
      <vt:lpstr>MVHR: Pre/Post Heating</vt:lpstr>
      <vt:lpstr>MVHR: Pre/Post Heating (in-duct) - examples</vt:lpstr>
      <vt:lpstr>PowerPoint Presentation</vt:lpstr>
      <vt:lpstr>MVHR: System Integration</vt:lpstr>
      <vt:lpstr>PowerPoint Presentation</vt:lpstr>
      <vt:lpstr>SUMMARY: Key MVHR considerations prior to starting your project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Kim McIntosh</cp:lastModifiedBy>
  <cp:revision>39</cp:revision>
  <dcterms:created xsi:type="dcterms:W3CDTF">2021-10-07T11:57:52Z</dcterms:created>
  <dcterms:modified xsi:type="dcterms:W3CDTF">2024-04-25T14:46:04Z</dcterms:modified>
</cp:coreProperties>
</file>