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9" r:id="rId3"/>
    <p:sldId id="256" r:id="rId4"/>
    <p:sldId id="265" r:id="rId5"/>
    <p:sldId id="266" r:id="rId6"/>
    <p:sldId id="268" r:id="rId7"/>
    <p:sldId id="259" r:id="rId8"/>
    <p:sldId id="264" r:id="rId9"/>
    <p:sldId id="258" r:id="rId10"/>
    <p:sldId id="270" r:id="rId11"/>
    <p:sldId id="262" r:id="rId12"/>
    <p:sldId id="26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7271"/>
    <a:srgbClr val="858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9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08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26E79-A945-1466-EDA0-DC5A150EA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DE3785-FEEF-2D72-F481-87BD5C115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5F5D-3FD1-E4CB-3517-4F1463F43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7B-4B95-403D-9679-702850F6455E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B3179-D2FB-A592-1BA7-CF8E87CC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E3CE7-AC5B-8E60-FEBE-2BB59FB8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B318-5A53-43A9-90AA-00E0B72B88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21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E894-A603-F6D5-A4B2-D150C8CD0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F79846-AE18-0F9D-A9CD-84989FDE2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E4393-3082-EA6B-AC6C-56C5839F6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7B-4B95-403D-9679-702850F6455E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4A85A-B625-240E-DD96-3BF25E20A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4C22-B9C1-0B30-E9BE-32270E56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B318-5A53-43A9-90AA-00E0B72B88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741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5492E9-90B6-EAF7-C2CA-F7D716A71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33CA0-9CD9-44E2-65BA-4E4444E4B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1CC90-8170-797D-553E-64102EDE5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7B-4B95-403D-9679-702850F6455E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2A0F8-234B-0C57-9F8E-64C9C2B1F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5295-625B-FFED-F560-C7E063EEB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B318-5A53-43A9-90AA-00E0B72B88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525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3495A-C640-2F35-90B8-78CFC24F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18229-8F2E-5A98-B41F-C98636314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89454-ABBA-768E-63C1-3702556BA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7B-4B95-403D-9679-702850F6455E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CB788-A82B-0E3E-BC2A-91E36F427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DDD1A-A1F4-DFD1-EAF2-1995E9E93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B318-5A53-43A9-90AA-00E0B72B88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080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2EFBD-AAE3-7560-15EF-BF8328B52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2496C-5A11-45D0-308F-B1FA97116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744E2-BA3F-909C-4EEF-FAF36948B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7B-4B95-403D-9679-702850F6455E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66916-441D-3934-5E42-1417B043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EDD5A-8B81-E84F-B766-650ACB609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B318-5A53-43A9-90AA-00E0B72B88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251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6FEFA-0A91-7D34-6318-A3D15AB37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73278-3744-0D27-D966-786B0B5B9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8D916C-4CFC-6070-B418-2AF25DA02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960AD6-DC61-32B5-1DB5-96FC2A06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7B-4B95-403D-9679-702850F6455E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B68F5D-1BB6-2640-B07F-89B5C755F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02937-A9C0-C362-BEA6-B7B708EB5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B318-5A53-43A9-90AA-00E0B72B88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860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AEB5-6CAE-7B5F-8039-1B7759894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70ABB-CB9F-A936-8ABE-94AB5E4E3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78555-CA6A-10E9-A0AD-BA4FF8093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06E38-800B-80F7-4D5D-C3B07E8E77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34FC9D-8B00-F4D3-4BC1-094F9B368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A8458F-6C93-3DFB-8B49-7EDC4F064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7B-4B95-403D-9679-702850F6455E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8B9E9E-0024-39CF-4B46-67EF011F4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AC54B-340B-5CB8-6D60-859DDA20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B318-5A53-43A9-90AA-00E0B72B88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83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6CD8A-9BCC-7742-2E5B-E1BFB615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5F1D0D-3489-037E-5E0D-25E53D516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7B-4B95-403D-9679-702850F6455E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279338-22DA-CC2A-4D30-0FC8E4F03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28549-BFFE-5B53-D5A6-D488753E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B318-5A53-43A9-90AA-00E0B72B88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800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4E1FD4-C8BA-08E5-5E87-47A8B864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7B-4B95-403D-9679-702850F6455E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3BBD63-4C08-5272-6F8A-08C7FAB4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66473-00A4-971B-D333-701F5BB5D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B318-5A53-43A9-90AA-00E0B72B88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251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4C682-97FF-013E-6690-0E134953B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F40B2-2F90-9763-DFC7-13CDF0F0E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64A4F-9AAF-B984-AA8C-E212F42D7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D6B81-6482-8CE3-17DF-93C4E210D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7B-4B95-403D-9679-702850F6455E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9CB51-9B3C-5780-A673-1E9B0E9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DEBBB2-8481-C5DE-7375-4D53CA9B7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B318-5A53-43A9-90AA-00E0B72B88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299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E1513-E19D-6FD1-D746-76491806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F35B1E-7304-4C13-C7AB-96A1E2C52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A49571-89E2-B995-D2BD-827C79B88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E8D0D-F5D5-FA3C-B75D-F9EFBC7D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7B-4B95-403D-9679-702850F6455E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0F99B-D59C-AB28-FD99-0FE79D015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2C465-8BBA-2719-584A-E0BE1EA87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B318-5A53-43A9-90AA-00E0B72B88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154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F1E11B-529A-C3B8-CC29-F412B1813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30347-2FE9-2064-2482-D2FC708AB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70E35-FA87-E34C-AD67-F39F99BA11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D707B-4B95-403D-9679-702850F6455E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B93B3-A62A-7F9A-FE86-96599BEB0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B2CCE-4EC8-38D2-908E-4F531BDA1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CB318-5A53-43A9-90AA-00E0B72B88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47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B3B161-233D-2F10-5FD1-85B19206E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4973" cy="69159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800CB4-DEC2-AA2C-C071-D19B05893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860" y="5732707"/>
            <a:ext cx="3456452" cy="91945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636B1E45-11FC-946C-4652-74A1171BA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32707"/>
            <a:ext cx="8616859" cy="919450"/>
          </a:xfrm>
          <a:prstGeom prst="rect">
            <a:avLst/>
          </a:prstGeom>
          <a:solidFill>
            <a:srgbClr val="D1E0E3">
              <a:alpha val="60447"/>
            </a:srgb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latin typeface="Kohinoor Bangla" panose="02000000000000000000" pitchFamily="2" charset="77"/>
                <a:cs typeface="Kohinoor Bangla" panose="02000000000000000000" pitchFamily="2" charset="77"/>
              </a:rPr>
              <a:t>   Structural Considerations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latin typeface="Kohinoor Bangla" panose="02000000000000000000" pitchFamily="2" charset="77"/>
                <a:cs typeface="Kohinoor Bangla" panose="02000000000000000000" pitchFamily="2" charset="77"/>
              </a:rPr>
              <a:t>   by David Gallagher </a:t>
            </a:r>
          </a:p>
        </p:txBody>
      </p:sp>
    </p:spTree>
    <p:extLst>
      <p:ext uri="{BB962C8B-B14F-4D97-AF65-F5344CB8AC3E}">
        <p14:creationId xmlns:p14="http://schemas.microsoft.com/office/powerpoint/2010/main" val="780985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grass, tree, sky&#10;&#10;Description automatically generated">
            <a:extLst>
              <a:ext uri="{FF2B5EF4-FFF2-40B4-BE49-F238E27FC236}">
                <a16:creationId xmlns:a16="http://schemas.microsoft.com/office/drawing/2014/main" id="{9D58004C-0CBD-4D4B-FC0C-9F12D787A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3648" r="-20" b="2135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B27914-C234-1114-72E4-FFB8A8AF0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00557" y="-2277492"/>
            <a:ext cx="5588452" cy="12194432"/>
          </a:xfrm>
          <a:prstGeom prst="rect">
            <a:avLst/>
          </a:prstGeom>
          <a:solidFill>
            <a:schemeClr val="bg2">
              <a:lumMod val="10000"/>
              <a:alpha val="0"/>
            </a:schemeClr>
          </a:solidFill>
          <a:ln>
            <a:noFill/>
          </a:ln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6E659796-7FA7-B0C9-CA84-C53A2DEE2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244" y="1025495"/>
            <a:ext cx="7966855" cy="40011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2000" b="1" u="sng" dirty="0">
                <a:latin typeface="Kohinoor Bangla"/>
                <a:ea typeface="Times New Roman" panose="02020603050405020304" pitchFamily="18" charset="0"/>
              </a:rPr>
              <a:t>VALUE ENGINEERING FROM THE BEGINNING</a:t>
            </a:r>
          </a:p>
        </p:txBody>
      </p:sp>
      <p:pic>
        <p:nvPicPr>
          <p:cNvPr id="4" name="Picture 3" descr="A picture containing design, graphics, font, graphic design&#10;&#10;Description automatically generated">
            <a:extLst>
              <a:ext uri="{FF2B5EF4-FFF2-40B4-BE49-F238E27FC236}">
                <a16:creationId xmlns:a16="http://schemas.microsoft.com/office/drawing/2014/main" id="{AD274CDA-77F8-CA86-EB57-EFFB777D0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3" y="122537"/>
            <a:ext cx="818636" cy="818636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368B6458-AC62-30F9-0AAF-796A5D2AD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246" y="1434067"/>
            <a:ext cx="7966855" cy="517988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WORK WITH YOUR SITE CONSTRAINTS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Try to limit volume of excavation by working with site levels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Avoid retaining walls where possible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Site access to be considered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TRANSFERRING GRAVITY LOADING FROM ROOF TO FOUNDATIONS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Aligning walls between floors to limit transfer structure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CONSIDER THE STABILITY OF THE STRUCTURE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Tall narrow structures and those with limited internal walls (and/or walls that do not align between floors) are more complicated and therefore more costly to stabilize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US" altLang="en-US" sz="1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AVOID LARGE STRUCTURAL SPANS ABOVE CRITICAL ELEMENTS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Transfer beams above glazed bifold doors need to be designed to strict performance specification increasing the structural depth and/or weight = increased cost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MAXIMISE AVAILABLE STRUCTURAL ZONE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The deeper the zone available, the more efficient the structure becomes (minimum 310mm for airtight structures requiring MVHR)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SIMPLIFY THE ROOF STRUCTURE WHERE POSSIBLE 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Vaulted ceilings with varying ridge heights introduce difficult detailing if there is an opening plan floor layout below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SIMPLIFY DETAILING AND AVOID THE REQUIREMENT TO DETAIL AGAINST COLD BRIDGING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US" altLang="en-US" sz="100" b="1" dirty="0">
              <a:latin typeface="Kohinoor Bangla"/>
            </a:endParaRPr>
          </a:p>
          <a:p>
            <a:pPr lvl="1"/>
            <a:endParaRPr lang="en-US" altLang="en-US" sz="100" b="1" dirty="0">
              <a:latin typeface="Kohinoor Bangl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B2CCD-1C56-9F1C-3127-17C12F4CB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7102" y="1571654"/>
            <a:ext cx="1941983" cy="3226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92A897-FC46-A3E4-BD9A-467209AA9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1217124" y="2896600"/>
            <a:ext cx="4598183" cy="194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50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cloud, outdoor, sky&#10;&#10;Description automatically generated">
            <a:extLst>
              <a:ext uri="{FF2B5EF4-FFF2-40B4-BE49-F238E27FC236}">
                <a16:creationId xmlns:a16="http://schemas.microsoft.com/office/drawing/2014/main" id="{550389A1-1F45-7EA2-1ED8-40BC504F9E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1" b="11398"/>
          <a:stretch/>
        </p:blipFill>
        <p:spPr>
          <a:xfrm>
            <a:off x="-2432" y="0"/>
            <a:ext cx="12194432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B27914-C234-1114-72E4-FFB8A8AF0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77511" y="-2191264"/>
            <a:ext cx="5436973" cy="12192002"/>
          </a:xfrm>
          <a:prstGeom prst="rect">
            <a:avLst/>
          </a:prstGeom>
          <a:solidFill>
            <a:schemeClr val="bg2">
              <a:lumMod val="10000"/>
              <a:alpha val="0"/>
            </a:schemeClr>
          </a:solidFill>
          <a:ln>
            <a:noFill/>
          </a:ln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id="{61F1E7FB-3303-AE8C-5825-0289E64AB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373" y="1186250"/>
            <a:ext cx="5206821" cy="400110"/>
          </a:xfrm>
          <a:prstGeom prst="rect">
            <a:avLst/>
          </a:prstGeom>
          <a:solidFill>
            <a:schemeClr val="bg1">
              <a:alpha val="49991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2000" b="1" u="sng" dirty="0">
                <a:latin typeface="Kohinoor Bangla"/>
                <a:ea typeface="Times New Roman" panose="02020603050405020304" pitchFamily="18" charset="0"/>
              </a:rPr>
              <a:t>COMPARING METHODS OF CONSTRUCTION </a:t>
            </a:r>
          </a:p>
        </p:txBody>
      </p:sp>
      <p:pic>
        <p:nvPicPr>
          <p:cNvPr id="2" name="Picture 1" descr="A picture containing design, graphics, font, graphic design&#10;&#10;Description automatically generated">
            <a:extLst>
              <a:ext uri="{FF2B5EF4-FFF2-40B4-BE49-F238E27FC236}">
                <a16:creationId xmlns:a16="http://schemas.microsoft.com/office/drawing/2014/main" id="{26014985-EB0F-9FF7-F785-A5589CA10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3" y="122537"/>
            <a:ext cx="818636" cy="81863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BACF05-87A6-E2B2-F101-3E79E5CA5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3" y="2043028"/>
            <a:ext cx="2378363" cy="23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C1B1B97A-DFF4-ABD9-B416-9EB454DC7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238"/>
            <a:ext cx="3204055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1600" b="1" u="sng" dirty="0">
                <a:latin typeface="Kohinoor Bangla"/>
              </a:rPr>
              <a:t>TIMBER FRAME CONSTRUCTION</a:t>
            </a:r>
            <a:endParaRPr lang="en-US" altLang="en-US" sz="1800" b="1" dirty="0">
              <a:latin typeface="Kohinoor Bangla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US" altLang="en-US" sz="100" b="1" dirty="0">
              <a:latin typeface="Kohinoor Bangla"/>
            </a:endParaRPr>
          </a:p>
          <a:p>
            <a:pPr lvl="1"/>
            <a:endParaRPr lang="en-US" altLang="en-US" sz="100" b="1" dirty="0">
              <a:latin typeface="Kohinoor Bangla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E158015-CC60-2E78-B370-959123B36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187" y="1588238"/>
            <a:ext cx="3204055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1600" b="1" u="sng" dirty="0">
                <a:latin typeface="Kohinoor Bangla"/>
              </a:rPr>
              <a:t>SIPS CONSTRUCTION</a:t>
            </a:r>
            <a:endParaRPr lang="en-US" altLang="en-US" sz="1800" b="1" dirty="0">
              <a:latin typeface="Kohinoor Bangla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US" altLang="en-US" sz="100" b="1" dirty="0">
              <a:latin typeface="Kohinoor Bangla"/>
            </a:endParaRPr>
          </a:p>
          <a:p>
            <a:pPr lvl="1"/>
            <a:endParaRPr lang="en-US" altLang="en-US" sz="100" b="1" dirty="0">
              <a:latin typeface="Kohinoor Bangla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4651CAA-0B65-2FCF-4E18-17758CD8E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374" y="1588238"/>
            <a:ext cx="3204055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1600" b="1" u="sng" dirty="0">
                <a:latin typeface="Kohinoor Bangla"/>
              </a:rPr>
              <a:t>ICF CONSTRUCTION</a:t>
            </a:r>
            <a:endParaRPr lang="en-US" altLang="en-US" sz="1800" b="1" dirty="0">
              <a:latin typeface="Kohinoor Bangla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US" altLang="en-US" sz="100" b="1" dirty="0">
              <a:latin typeface="Kohinoor Bangla"/>
            </a:endParaRPr>
          </a:p>
          <a:p>
            <a:pPr lvl="1"/>
            <a:endParaRPr lang="en-US" altLang="en-US" sz="100" b="1" dirty="0">
              <a:latin typeface="Kohinoor Bangl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09B335-5E7C-2AF4-AC23-C1BE40D45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3324" y="2043028"/>
            <a:ext cx="2167779" cy="237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863EBC-4119-B45D-BA41-A9E34D15B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1621" y="2043028"/>
            <a:ext cx="1841926" cy="2378363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39FC17DA-5438-C599-0817-DDC2FEEC3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61" y="4506645"/>
            <a:ext cx="4032575" cy="20313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1600" b="1" u="sng" dirty="0">
                <a:latin typeface="Kohinoor Bangla"/>
              </a:rPr>
              <a:t>PROS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200" b="1" dirty="0">
                <a:latin typeface="Kohinoor Bangla"/>
              </a:rPr>
              <a:t>Speed of construction – Reduced site time – quicker to wind and watertight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200" b="1" dirty="0">
                <a:latin typeface="Kohinoor Bangla"/>
              </a:rPr>
              <a:t>Greater cost certainty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200" b="1" dirty="0">
                <a:latin typeface="Kohinoor Bangla"/>
              </a:rPr>
              <a:t>Prefabricated panels reduces site wastage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200" b="1" dirty="0">
                <a:latin typeface="Kohinoor Bangla"/>
              </a:rPr>
              <a:t>Sustainable – Sourced from well maintained sustainable forests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200" b="1" dirty="0">
                <a:latin typeface="Kohinoor Bangla"/>
              </a:rPr>
              <a:t>Lightweight frame helps buildability and reduces foundation costs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200" b="1" dirty="0">
                <a:latin typeface="Kohinoor Bangla"/>
              </a:rPr>
              <a:t>Low embodied carbon compared to other construction options</a:t>
            </a:r>
            <a:endParaRPr lang="en-GB" altLang="en-US" sz="1200" b="1" u="sng" dirty="0">
              <a:latin typeface="Kohinoor Bangla"/>
            </a:endParaRPr>
          </a:p>
          <a:p>
            <a:pPr lvl="1"/>
            <a:endParaRPr lang="en-US" altLang="en-US" sz="100" b="1" dirty="0">
              <a:latin typeface="Kohinoor Bangla"/>
            </a:endParaRPr>
          </a:p>
          <a:p>
            <a:pPr lvl="1"/>
            <a:endParaRPr lang="en-US" altLang="en-US" sz="100" b="1" dirty="0">
              <a:latin typeface="Kohinoor Bangla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A0BA2DB-45BE-BF75-472B-046D65DCC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7281" y="4495716"/>
            <a:ext cx="4032575" cy="20313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1600" b="1" u="sng" dirty="0">
                <a:latin typeface="Kohinoor Bangla"/>
              </a:rPr>
              <a:t>PROS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200" b="1" dirty="0">
                <a:latin typeface="Kohinoor Bangla"/>
              </a:rPr>
              <a:t>Speed of construction – 5-7 days typical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200" b="1" dirty="0">
                <a:latin typeface="Kohinoor Bangla"/>
              </a:rPr>
              <a:t>High performance pre-insulated sip panel structure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200" b="1" dirty="0">
                <a:latin typeface="Kohinoor Bangla"/>
              </a:rPr>
              <a:t>Prefabricated panels reduces site wastage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200" b="1" dirty="0">
                <a:latin typeface="Kohinoor Bangla"/>
              </a:rPr>
              <a:t>Lightweight frame helps buildability and reduces foundation costs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200" b="1" dirty="0">
                <a:latin typeface="Kohinoor Bangla"/>
              </a:rPr>
              <a:t>Low embodied carbon compared to other construction options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200" b="1" dirty="0">
                <a:latin typeface="Kohinoor Bangla"/>
              </a:rPr>
              <a:t>High levels of air tightness 2-4 </a:t>
            </a:r>
            <a:r>
              <a:rPr lang="en-US" altLang="en-US" sz="1200" b="1" dirty="0" err="1">
                <a:latin typeface="Kohinoor Bangla"/>
              </a:rPr>
              <a:t>acph</a:t>
            </a:r>
            <a:endParaRPr lang="en-US" altLang="en-US" sz="1200" b="1" dirty="0">
              <a:latin typeface="Kohinoor Bangla"/>
            </a:endParaRPr>
          </a:p>
          <a:p>
            <a:pPr algn="l"/>
            <a:endParaRPr lang="en-GB" altLang="en-US" sz="1200" b="1" u="sng" dirty="0">
              <a:latin typeface="Kohinoor Bangla"/>
            </a:endParaRPr>
          </a:p>
          <a:p>
            <a:pPr lvl="1"/>
            <a:endParaRPr lang="en-US" altLang="en-US" sz="100" b="1" dirty="0">
              <a:latin typeface="Kohinoor Bangla"/>
            </a:endParaRPr>
          </a:p>
          <a:p>
            <a:pPr lvl="1"/>
            <a:endParaRPr lang="en-US" altLang="en-US" sz="100" b="1" dirty="0">
              <a:latin typeface="Kohinoor Bangla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C388EECC-D2DA-0D87-3DA6-12E076C2A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1852" y="4495718"/>
            <a:ext cx="4032575" cy="20313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1600" b="1" u="sng" dirty="0">
                <a:latin typeface="Kohinoor Bangla"/>
              </a:rPr>
              <a:t>PROS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200" b="1" dirty="0">
                <a:latin typeface="Kohinoor Bangla"/>
              </a:rPr>
              <a:t>Excellent air tightness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200" b="1" dirty="0">
                <a:latin typeface="Kohinoor Bangla"/>
              </a:rPr>
              <a:t>Great for projects where retaining walls are required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200" b="1" dirty="0">
                <a:latin typeface="Kohinoor Bangla"/>
              </a:rPr>
              <a:t>High insulation and acoustic performance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200" b="1" dirty="0">
                <a:latin typeface="Kohinoor Bangla"/>
              </a:rPr>
              <a:t>Can be constructed in a wide range of weather conditions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200" b="1" dirty="0">
                <a:latin typeface="Kohinoor Bangla"/>
              </a:rPr>
              <a:t>Integrated with raft foundations (where ground conditions permit)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2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200" b="1" dirty="0">
              <a:latin typeface="Kohinoor Bangla"/>
            </a:endParaRPr>
          </a:p>
          <a:p>
            <a:pPr lvl="1"/>
            <a:endParaRPr lang="en-US" altLang="en-US" sz="100" b="1" dirty="0">
              <a:latin typeface="Kohinoor Bangla"/>
            </a:endParaRPr>
          </a:p>
          <a:p>
            <a:pPr lvl="1"/>
            <a:endParaRPr lang="en-US" altLang="en-US" sz="100" b="1" dirty="0">
              <a:latin typeface="Kohinoor Bangla"/>
            </a:endParaRPr>
          </a:p>
        </p:txBody>
      </p:sp>
    </p:spTree>
    <p:extLst>
      <p:ext uri="{BB962C8B-B14F-4D97-AF65-F5344CB8AC3E}">
        <p14:creationId xmlns:p14="http://schemas.microsoft.com/office/powerpoint/2010/main" val="3452076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AF3E6A6B-E306-1BBD-9589-9ABE3C740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3" r="7654" b="12737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blipFill dpi="0" rotWithShape="1">
            <a:blip r:embed="rId3">
              <a:alphaModFix amt="86027"/>
            </a:blip>
            <a:srcRect/>
            <a:tile tx="0" ty="0" sx="100000" sy="100000" flip="none" algn="tl"/>
          </a:blipFill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B27914-C234-1114-72E4-FFB8A8AF0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481328" y="-2260441"/>
            <a:ext cx="5226910" cy="12194432"/>
          </a:xfrm>
          <a:prstGeom prst="rect">
            <a:avLst/>
          </a:prstGeom>
          <a:solidFill>
            <a:schemeClr val="bg2">
              <a:lumMod val="10000"/>
              <a:alpha val="29866"/>
            </a:schemeClr>
          </a:solidFill>
          <a:ln>
            <a:noFill/>
          </a:ln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id="{61F1E7FB-3303-AE8C-5825-0289E64AB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0" y="1414410"/>
            <a:ext cx="12075939" cy="18774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2000" b="1" u="sng" dirty="0">
                <a:latin typeface="Kohinoor Bangla"/>
                <a:ea typeface="Times New Roman" panose="02020603050405020304" pitchFamily="18" charset="0"/>
              </a:rPr>
              <a:t>STAGE 3: STUCTURAL DESIGN AND DRAWINGS FOR WARRANT BUILDING REGULATIONS</a:t>
            </a:r>
          </a:p>
          <a:p>
            <a:pPr algn="l">
              <a:lnSpc>
                <a:spcPct val="100000"/>
              </a:lnSpc>
            </a:pPr>
            <a:endParaRPr lang="en-GB" altLang="en-US" sz="2000" b="1" u="sng" dirty="0">
              <a:latin typeface="Kohinoor Bangla"/>
              <a:ea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GB" altLang="en-US" sz="2000" b="1" u="sng" dirty="0">
              <a:latin typeface="Kohinoor Bangla"/>
              <a:ea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GB" altLang="en-US" sz="2000" b="1" u="sng" dirty="0">
              <a:latin typeface="Kohinoor Bangla"/>
              <a:ea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altLang="en-US" sz="1800" b="1" dirty="0">
              <a:latin typeface="Kohinoor Bangla"/>
            </a:endParaRPr>
          </a:p>
          <a:p>
            <a:pPr algn="l">
              <a:lnSpc>
                <a:spcPct val="100000"/>
              </a:lnSpc>
            </a:pPr>
            <a:endParaRPr lang="en-US" altLang="en-US" sz="1800" b="1" dirty="0">
              <a:latin typeface="Kohinoor Bangl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FFED1-7E71-8D32-E289-34E176C64848}"/>
              </a:ext>
            </a:extLst>
          </p:cNvPr>
          <p:cNvSpPr txBox="1"/>
          <p:nvPr/>
        </p:nvSpPr>
        <p:spPr>
          <a:xfrm>
            <a:off x="218067" y="2048658"/>
            <a:ext cx="1696094" cy="954107"/>
          </a:xfrm>
          <a:prstGeom prst="rect">
            <a:avLst/>
          </a:prstGeom>
          <a:solidFill>
            <a:srgbClr val="FF0000">
              <a:alpha val="10000"/>
            </a:srgb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latin typeface="Kohinoor Bangla"/>
              </a:rPr>
              <a:t>Development of Stage 2 Proposals for Frozen Layout</a:t>
            </a:r>
          </a:p>
          <a:p>
            <a:endParaRPr lang="en-US" altLang="en-US" sz="1400" b="1" dirty="0">
              <a:latin typeface="Kohinoor Bangl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D14E30-EA90-84EB-AFB5-9BB51B3D500A}"/>
              </a:ext>
            </a:extLst>
          </p:cNvPr>
          <p:cNvSpPr txBox="1"/>
          <p:nvPr/>
        </p:nvSpPr>
        <p:spPr>
          <a:xfrm>
            <a:off x="2707617" y="2048657"/>
            <a:ext cx="1750028" cy="954107"/>
          </a:xfrm>
          <a:prstGeom prst="rect">
            <a:avLst/>
          </a:prstGeom>
          <a:solidFill>
            <a:srgbClr val="FF0000">
              <a:alpha val="10000"/>
            </a:srgb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latin typeface="Kohinoor Bangla"/>
              </a:rPr>
              <a:t>Includes: Loading, Stability, Super Structure &amp; Foundations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82454E-2539-C177-E97E-8FAD8658C811}"/>
              </a:ext>
            </a:extLst>
          </p:cNvPr>
          <p:cNvSpPr txBox="1"/>
          <p:nvPr/>
        </p:nvSpPr>
        <p:spPr>
          <a:xfrm>
            <a:off x="5246075" y="2048657"/>
            <a:ext cx="1693479" cy="954107"/>
          </a:xfrm>
          <a:prstGeom prst="rect">
            <a:avLst/>
          </a:prstGeom>
          <a:solidFill>
            <a:srgbClr val="FF0000">
              <a:alpha val="10000"/>
            </a:srgb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latin typeface="Kohinoor Bangla"/>
              </a:rPr>
              <a:t>Timber Frame Detailed Design</a:t>
            </a:r>
          </a:p>
          <a:p>
            <a:endParaRPr lang="en-US" altLang="en-US" sz="1400" b="1" dirty="0">
              <a:latin typeface="Kohinoor Bangla"/>
            </a:endParaRPr>
          </a:p>
          <a:p>
            <a:endParaRPr lang="en-US" altLang="en-US" sz="1400" b="1" dirty="0">
              <a:latin typeface="Kohinoor Bangla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9CDC99-F57B-E07F-1840-0A09AC0076DC}"/>
              </a:ext>
            </a:extLst>
          </p:cNvPr>
          <p:cNvSpPr txBox="1"/>
          <p:nvPr/>
        </p:nvSpPr>
        <p:spPr>
          <a:xfrm>
            <a:off x="10269159" y="2048657"/>
            <a:ext cx="1693479" cy="954107"/>
          </a:xfrm>
          <a:prstGeom prst="rect">
            <a:avLst/>
          </a:prstGeom>
          <a:solidFill>
            <a:srgbClr val="FF0000">
              <a:alpha val="10000"/>
            </a:srgb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latin typeface="Kohinoor Bangla"/>
              </a:rPr>
              <a:t>Submission for Building Warrant (&amp; in Scotland SER Certification)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5BEE9B-E67F-8E48-DF58-B2B0E58787CC}"/>
              </a:ext>
            </a:extLst>
          </p:cNvPr>
          <p:cNvSpPr txBox="1"/>
          <p:nvPr/>
        </p:nvSpPr>
        <p:spPr>
          <a:xfrm>
            <a:off x="7730393" y="2048657"/>
            <a:ext cx="1745778" cy="954107"/>
          </a:xfrm>
          <a:prstGeom prst="rect">
            <a:avLst/>
          </a:prstGeom>
          <a:solidFill>
            <a:srgbClr val="FF0000">
              <a:alpha val="10000"/>
            </a:srgb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latin typeface="Kohinoor Bangla"/>
              </a:rPr>
              <a:t>Specification &amp; Review of Specialist Contractor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2AD02-A733-35D1-4C87-3C5E905B5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714" y="3482937"/>
            <a:ext cx="2089971" cy="2757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47DA54-B6A4-ECA4-CF29-4C0EEC9AB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590" y="3482937"/>
            <a:ext cx="2452323" cy="2772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007072-F0EA-0E5A-C125-166A4256AC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3985" y="3482937"/>
            <a:ext cx="4617657" cy="2757942"/>
          </a:xfrm>
          <a:prstGeom prst="rect">
            <a:avLst/>
          </a:prstGeom>
        </p:spPr>
      </p:pic>
      <p:pic>
        <p:nvPicPr>
          <p:cNvPr id="7" name="Picture 6" descr="A picture containing design, graphics, font, graphic design&#10;&#10;Description automatically generated">
            <a:extLst>
              <a:ext uri="{FF2B5EF4-FFF2-40B4-BE49-F238E27FC236}">
                <a16:creationId xmlns:a16="http://schemas.microsoft.com/office/drawing/2014/main" id="{23FBD862-6844-A680-1C11-0856A53BCE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3" y="122537"/>
            <a:ext cx="818636" cy="818636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9FE51803-6425-3BD3-41F5-4B0901FC0283}"/>
              </a:ext>
            </a:extLst>
          </p:cNvPr>
          <p:cNvSpPr/>
          <p:nvPr/>
        </p:nvSpPr>
        <p:spPr>
          <a:xfrm>
            <a:off x="2004929" y="2378621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AE6DF34-FF91-117D-5EBF-CA6F51AA8931}"/>
              </a:ext>
            </a:extLst>
          </p:cNvPr>
          <p:cNvSpPr/>
          <p:nvPr/>
        </p:nvSpPr>
        <p:spPr>
          <a:xfrm>
            <a:off x="4544955" y="2373695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51027EB-756E-8B46-6044-293C44F215AB}"/>
              </a:ext>
            </a:extLst>
          </p:cNvPr>
          <p:cNvSpPr/>
          <p:nvPr/>
        </p:nvSpPr>
        <p:spPr>
          <a:xfrm>
            <a:off x="7026864" y="2373695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5EF3992-8AF2-81D6-B9D1-F661B86DD1B3}"/>
              </a:ext>
            </a:extLst>
          </p:cNvPr>
          <p:cNvSpPr/>
          <p:nvPr/>
        </p:nvSpPr>
        <p:spPr>
          <a:xfrm>
            <a:off x="9565890" y="2373695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58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F141E5-A89C-2EBA-0359-9538D01DB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796"/>
            <a:ext cx="12216893" cy="47033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B27914-C234-1114-72E4-FFB8A8AF0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77511" y="-2191264"/>
            <a:ext cx="5436973" cy="12192002"/>
          </a:xfrm>
          <a:prstGeom prst="rect">
            <a:avLst/>
          </a:prstGeom>
          <a:solidFill>
            <a:schemeClr val="bg2">
              <a:lumMod val="10000"/>
              <a:alpha val="0"/>
            </a:schemeClr>
          </a:solidFill>
          <a:ln>
            <a:noFill/>
          </a:ln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id="{61F1E7FB-3303-AE8C-5825-0289E64AB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403" y="2329305"/>
            <a:ext cx="9255762" cy="3150863"/>
          </a:xfrm>
          <a:prstGeom prst="rect">
            <a:avLst/>
          </a:prstGeom>
          <a:solidFill>
            <a:schemeClr val="bg1">
              <a:alpha val="49991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2000" b="1" u="sng" dirty="0">
                <a:latin typeface="Kohinoor Bangla"/>
                <a:ea typeface="Times New Roman" panose="02020603050405020304" pitchFamily="18" charset="0"/>
              </a:rPr>
              <a:t>SER CERTIFICATION CONSIDERATIONS</a:t>
            </a:r>
          </a:p>
          <a:p>
            <a:pPr algn="l">
              <a:lnSpc>
                <a:spcPct val="100000"/>
              </a:lnSpc>
            </a:pPr>
            <a:endParaRPr lang="en-GB" altLang="en-US" sz="2000" b="1" u="sng" dirty="0">
              <a:latin typeface="Kohinoor Bangla"/>
              <a:ea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800" b="1" dirty="0">
                <a:latin typeface="Kohinoor Bangla"/>
              </a:rPr>
              <a:t>SPECIALIST CONTRACTOR DESIGN ITEMS – INCLUDED IN SCHEDULE 1/FORM Q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Feature glazing (&gt;2m2 or acting as barrier (with 800mm of finished floor level)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Piling Design (if required)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Balustrades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Timber truss design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SUPPORTING CALCULATIONS REQUIRED PRIOR TO FABRICATION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800" b="1" dirty="0">
                <a:latin typeface="Kohinoor Bangla"/>
              </a:rPr>
              <a:t>SPECIALIST CONTRACTOR DESIGN ITEMS – EXCLUDED FROM SCHEDULE 1/FORM Q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Steel stairs or bespoke timber stairs beyond the scope of BS 585-1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If not available at warrant submission a staged warrant/SER may be required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</p:txBody>
      </p:sp>
      <p:pic>
        <p:nvPicPr>
          <p:cNvPr id="2" name="Picture 1" descr="A picture containing design, graphics, font, graphic design&#10;&#10;Description automatically generated">
            <a:extLst>
              <a:ext uri="{FF2B5EF4-FFF2-40B4-BE49-F238E27FC236}">
                <a16:creationId xmlns:a16="http://schemas.microsoft.com/office/drawing/2014/main" id="{26014985-EB0F-9FF7-F785-A5589CA10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3" y="122537"/>
            <a:ext cx="818636" cy="8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35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FBB5F30C-479D-AB63-28B9-25135F786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5" r="22056" b="1576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B27914-C234-1114-72E4-FFB8A8AF0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1911" y="457202"/>
            <a:ext cx="5016845" cy="5980672"/>
          </a:xfrm>
          <a:prstGeom prst="rect">
            <a:avLst/>
          </a:prstGeom>
          <a:solidFill>
            <a:schemeClr val="bg2">
              <a:lumMod val="10000"/>
              <a:alpha val="20122"/>
            </a:schemeClr>
          </a:solidFill>
          <a:ln>
            <a:noFill/>
          </a:ln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6E659796-7FA7-B0C9-CA84-C53A2DEE2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98" y="1169939"/>
            <a:ext cx="5513360" cy="453047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1400" b="1" u="sng" dirty="0">
                <a:latin typeface="Kohinoor Bangla"/>
                <a:ea typeface="Times New Roman" panose="02020603050405020304" pitchFamily="18" charset="0"/>
              </a:rPr>
              <a:t>BACKGROUND TO ACS</a:t>
            </a:r>
          </a:p>
          <a:p>
            <a:pPr algn="l">
              <a:lnSpc>
                <a:spcPct val="100000"/>
              </a:lnSpc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ACS were established in 2021 as a Sister Company to AC Architects to provide a full design service for custom build clients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ACS </a:t>
            </a:r>
            <a:r>
              <a:rPr lang="en-US" altLang="en-US" sz="1400" b="1" dirty="0" err="1">
                <a:latin typeface="Kohinoor Bangla"/>
              </a:rPr>
              <a:t>specialise</a:t>
            </a:r>
            <a:r>
              <a:rPr lang="en-US" altLang="en-US" sz="1400" b="1" dirty="0">
                <a:latin typeface="Kohinoor Bangla"/>
              </a:rPr>
              <a:t> in Modern Methods of Construction (MMC) and provide specialist design services to Timber Frame, SIPs and ICF manufacturers and Suppliers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ACS </a:t>
            </a:r>
            <a:r>
              <a:rPr lang="en-US" altLang="en-US" sz="1400" b="1" dirty="0" err="1">
                <a:latin typeface="Kohinoor Bangla"/>
              </a:rPr>
              <a:t>utilise</a:t>
            </a:r>
            <a:r>
              <a:rPr lang="en-US" altLang="en-US" sz="1400" b="1" dirty="0">
                <a:latin typeface="Kohinoor Bangla"/>
              </a:rPr>
              <a:t> BIM software to aid co-ordination and integration with Architectural drawings</a:t>
            </a:r>
          </a:p>
          <a:p>
            <a:pPr algn="l">
              <a:lnSpc>
                <a:spcPct val="100000"/>
              </a:lnSpc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ACS are able to offer a full project design service from site evaluation through to construction inspections to suit Client requirements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ACS also offer specialist design services for steel connections, steel stairs, balustrades and feature glazing. 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ACS are SER Certifiers (Scotland)</a:t>
            </a:r>
          </a:p>
        </p:txBody>
      </p:sp>
      <p:pic>
        <p:nvPicPr>
          <p:cNvPr id="10" name="Picture 9" descr="A picture containing design, graphics, font, graphic design&#10;&#10;Description automatically generated">
            <a:extLst>
              <a:ext uri="{FF2B5EF4-FFF2-40B4-BE49-F238E27FC236}">
                <a16:creationId xmlns:a16="http://schemas.microsoft.com/office/drawing/2014/main" id="{C583FEFA-D6A4-BB95-DE00-2F4C92870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3" y="5843716"/>
            <a:ext cx="818636" cy="8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ield of grass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95CB7CA2-398D-54E5-1D5E-FDBC7A4A5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7" b="136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5D1F6-2FFB-68E3-C260-FCD33BA9E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52729" y="-2204834"/>
            <a:ext cx="5684108" cy="12194432"/>
          </a:xfrm>
          <a:prstGeom prst="rect">
            <a:avLst/>
          </a:prstGeom>
          <a:solidFill>
            <a:schemeClr val="bg2">
              <a:lumMod val="10000"/>
              <a:alpha val="0"/>
            </a:schemeClr>
          </a:solidFill>
          <a:ln>
            <a:noFill/>
          </a:ln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6E659796-7FA7-B0C9-CA84-C53A2DEE2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67" y="1242781"/>
            <a:ext cx="2886048" cy="538609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2000" b="1" u="sng" dirty="0">
                <a:latin typeface="Kohinoor Bangla"/>
                <a:ea typeface="Times New Roman" panose="02020603050405020304" pitchFamily="18" charset="0"/>
              </a:rPr>
              <a:t>PROJECT STAGES</a:t>
            </a:r>
          </a:p>
          <a:p>
            <a:pPr algn="l">
              <a:lnSpc>
                <a:spcPct val="100000"/>
              </a:lnSpc>
            </a:pPr>
            <a:endParaRPr lang="en-US" altLang="en-US" sz="1800" b="1" dirty="0">
              <a:latin typeface="Kohinoor Bangla"/>
            </a:endParaRPr>
          </a:p>
          <a:p>
            <a:pPr algn="l">
              <a:lnSpc>
                <a:spcPct val="100000"/>
              </a:lnSpc>
            </a:pPr>
            <a:endParaRPr lang="en-US" altLang="en-US" sz="18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en-US" altLang="en-US" sz="1600" b="1" dirty="0">
                <a:latin typeface="Kohinoor Bangla"/>
              </a:rPr>
              <a:t>Initial Design</a:t>
            </a: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en-US" altLang="en-US" sz="1600" b="1" dirty="0">
                <a:latin typeface="Kohinoor Bangla"/>
              </a:rPr>
              <a:t>Planning Application</a:t>
            </a: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en-US" altLang="en-US" sz="1600" b="1" dirty="0">
                <a:latin typeface="Kohinoor Bangla"/>
              </a:rPr>
              <a:t>Building Regulations or </a:t>
            </a:r>
            <a:br>
              <a:rPr lang="en-US" altLang="en-US" sz="1600" b="1" dirty="0">
                <a:latin typeface="Kohinoor Bangla"/>
              </a:rPr>
            </a:br>
            <a:r>
              <a:rPr lang="en-US" altLang="en-US" sz="1600" b="1" dirty="0">
                <a:latin typeface="Kohinoor Bangla"/>
              </a:rPr>
              <a:t>Warrant</a:t>
            </a: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en-US" altLang="en-US" sz="1600" b="1" dirty="0">
                <a:latin typeface="Kohinoor Bangla"/>
              </a:rPr>
              <a:t>Production Drawings</a:t>
            </a: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en-US" altLang="en-US" sz="1600" b="1" dirty="0">
                <a:latin typeface="Kohinoor Bangla"/>
              </a:rPr>
              <a:t>On Site</a:t>
            </a: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en-US" altLang="en-US" sz="1600" b="1" dirty="0">
                <a:latin typeface="Kohinoor Bangla"/>
              </a:rPr>
              <a:t>CDM</a:t>
            </a: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GB" altLang="en-US" sz="1400" b="1" dirty="0">
              <a:latin typeface="Kohinoor Bangla"/>
            </a:endParaRP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9B4BDAE1-760B-A81C-A544-E08C77465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071" y="1242781"/>
            <a:ext cx="6911847" cy="53245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2000" b="1" u="sng" dirty="0">
                <a:latin typeface="Kohinoor Bangla"/>
                <a:ea typeface="Times New Roman" panose="02020603050405020304" pitchFamily="18" charset="0"/>
              </a:rPr>
              <a:t>ROLE OF STRUCTURAL ENGINEER</a:t>
            </a:r>
          </a:p>
          <a:p>
            <a:pPr algn="l">
              <a:lnSpc>
                <a:spcPct val="100000"/>
              </a:lnSpc>
            </a:pPr>
            <a:endParaRPr lang="en-US" altLang="en-US" sz="1600" b="1" dirty="0">
              <a:latin typeface="Kohinoor Bangla"/>
            </a:endParaRPr>
          </a:p>
          <a:p>
            <a:pPr algn="l">
              <a:lnSpc>
                <a:spcPct val="100000"/>
              </a:lnSpc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en-US" altLang="en-US" sz="1600" b="1" dirty="0">
                <a:latin typeface="Kohinoor Bangla"/>
              </a:rPr>
              <a:t>Preliminary Desk Top Evaluation of Site, Specification and Review of Site Investigation Scope and Findings</a:t>
            </a: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en-US" altLang="en-US" sz="1600" b="1" dirty="0">
                <a:latin typeface="Kohinoor Bangla"/>
              </a:rPr>
              <a:t>Early Review with Architect and Client to Determine Preferred Method of Construction and Structural Design Principles </a:t>
            </a: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en-US" altLang="en-US" sz="1600" b="1" dirty="0">
                <a:latin typeface="Kohinoor Bangla"/>
              </a:rPr>
              <a:t>Structural Design and Drawings for Building Warrant/Regs. Specification of Specialist Contractor Design Elements </a:t>
            </a: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en-US" altLang="en-US" sz="1600" b="1" dirty="0">
                <a:latin typeface="Kohinoor Bangla"/>
              </a:rPr>
              <a:t>Design and/or Review of Third-Party Elements </a:t>
            </a: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en-US" altLang="en-US" sz="1600" b="1" dirty="0">
                <a:latin typeface="Kohinoor Bangla"/>
              </a:rPr>
              <a:t>Structural Support and Additional Visits Can be Provided on Request</a:t>
            </a: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altLang="en-US" sz="16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en-US" altLang="en-US" sz="1600" b="1" dirty="0">
                <a:latin typeface="Kohinoor Bangla"/>
              </a:rPr>
              <a:t>To Identify Any Site Specific Hazards That Would Not Reasonably Be Anticipated by a Competent Contractor Under CDM 2015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B51CD10-AEE2-C2C4-A3CF-FB4ABA5B6C19}"/>
              </a:ext>
            </a:extLst>
          </p:cNvPr>
          <p:cNvSpPr/>
          <p:nvPr/>
        </p:nvSpPr>
        <p:spPr>
          <a:xfrm>
            <a:off x="-2433" y="3615194"/>
            <a:ext cx="11528094" cy="1599048"/>
          </a:xfrm>
          <a:prstGeom prst="rect">
            <a:avLst/>
          </a:prstGeom>
          <a:noFill/>
          <a:ln w="254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9945BC-D503-3758-D6A7-E6E5FE68FCF9}"/>
              </a:ext>
            </a:extLst>
          </p:cNvPr>
          <p:cNvSpPr/>
          <p:nvPr/>
        </p:nvSpPr>
        <p:spPr>
          <a:xfrm>
            <a:off x="666337" y="1729946"/>
            <a:ext cx="11528094" cy="4837370"/>
          </a:xfrm>
          <a:prstGeom prst="rect">
            <a:avLst/>
          </a:prstGeom>
          <a:noFill/>
          <a:ln w="317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633CCA-08A2-FA97-C773-01A7ECBD21FB}"/>
              </a:ext>
            </a:extLst>
          </p:cNvPr>
          <p:cNvSpPr txBox="1"/>
          <p:nvPr/>
        </p:nvSpPr>
        <p:spPr>
          <a:xfrm rot="16200000">
            <a:off x="-352592" y="4107101"/>
            <a:ext cx="1399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accent1">
                    <a:lumMod val="75000"/>
                  </a:schemeClr>
                </a:solidFill>
              </a:rPr>
              <a:t>TRADITIONAL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b="1" dirty="0">
                <a:solidFill>
                  <a:schemeClr val="accent1">
                    <a:lumMod val="75000"/>
                  </a:schemeClr>
                </a:solidFill>
              </a:rPr>
              <a:t>STRUCTURAL ENGEERING SCOPE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C09C66-A11D-E49A-F26A-71D9DB2B0DE8}"/>
              </a:ext>
            </a:extLst>
          </p:cNvPr>
          <p:cNvSpPr txBox="1"/>
          <p:nvPr/>
        </p:nvSpPr>
        <p:spPr>
          <a:xfrm rot="16200000">
            <a:off x="10016615" y="3870718"/>
            <a:ext cx="3684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C00000"/>
                </a:solidFill>
              </a:rPr>
              <a:t>ACS INCREASED  STRUCTURAL ENGEERING SCOPE</a:t>
            </a:r>
          </a:p>
        </p:txBody>
      </p:sp>
      <p:pic>
        <p:nvPicPr>
          <p:cNvPr id="5" name="Picture 4" descr="A picture containing design, graphics, font, graphic design&#10;&#10;Description automatically generated">
            <a:extLst>
              <a:ext uri="{FF2B5EF4-FFF2-40B4-BE49-F238E27FC236}">
                <a16:creationId xmlns:a16="http://schemas.microsoft.com/office/drawing/2014/main" id="{2CA674EE-228A-582C-5500-1B003D14A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3" y="122537"/>
            <a:ext cx="818636" cy="818636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85BB5466-4897-DE9B-97D2-538C940505C5}"/>
              </a:ext>
            </a:extLst>
          </p:cNvPr>
          <p:cNvSpPr/>
          <p:nvPr/>
        </p:nvSpPr>
        <p:spPr>
          <a:xfrm>
            <a:off x="3899770" y="2014984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D0EE5DDA-9735-A7A0-61E1-FE3935A46935}"/>
              </a:ext>
            </a:extLst>
          </p:cNvPr>
          <p:cNvSpPr/>
          <p:nvPr/>
        </p:nvSpPr>
        <p:spPr>
          <a:xfrm>
            <a:off x="3899770" y="2771398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61EE1CA8-8D53-7713-3A6C-6E03F35BE0FE}"/>
              </a:ext>
            </a:extLst>
          </p:cNvPr>
          <p:cNvSpPr/>
          <p:nvPr/>
        </p:nvSpPr>
        <p:spPr>
          <a:xfrm>
            <a:off x="3899770" y="3840837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9565B6F3-CA06-4615-353F-AF5F2FC63098}"/>
              </a:ext>
            </a:extLst>
          </p:cNvPr>
          <p:cNvSpPr/>
          <p:nvPr/>
        </p:nvSpPr>
        <p:spPr>
          <a:xfrm>
            <a:off x="3899770" y="4593053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F6B62630-D0BC-943C-625D-CF2D7CB19682}"/>
              </a:ext>
            </a:extLst>
          </p:cNvPr>
          <p:cNvSpPr/>
          <p:nvPr/>
        </p:nvSpPr>
        <p:spPr>
          <a:xfrm>
            <a:off x="3921222" y="5322402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112971F9-DA87-8F42-CEC4-0B4F86388BAC}"/>
              </a:ext>
            </a:extLst>
          </p:cNvPr>
          <p:cNvSpPr/>
          <p:nvPr/>
        </p:nvSpPr>
        <p:spPr>
          <a:xfrm>
            <a:off x="3899770" y="5999584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82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cloud, building&#10;&#10;Description automatically generated">
            <a:extLst>
              <a:ext uri="{FF2B5EF4-FFF2-40B4-BE49-F238E27FC236}">
                <a16:creationId xmlns:a16="http://schemas.microsoft.com/office/drawing/2014/main" id="{47B6A4CB-D62E-0468-BD68-6F43769E53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t="29876" r="20" b="13886"/>
          <a:stretch/>
        </p:blipFill>
        <p:spPr>
          <a:xfrm>
            <a:off x="-1216" y="0"/>
            <a:ext cx="12194431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B27914-C234-1114-72E4-FFB8A8AF0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75502" y="51127"/>
            <a:ext cx="5677955" cy="6755025"/>
          </a:xfrm>
          <a:prstGeom prst="rect">
            <a:avLst/>
          </a:prstGeom>
          <a:solidFill>
            <a:schemeClr val="bg2">
              <a:lumMod val="10000"/>
              <a:alpha val="0"/>
            </a:schemeClr>
          </a:solidFill>
          <a:ln>
            <a:noFill/>
          </a:ln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6E659796-7FA7-B0C9-CA84-C53A2DEE2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404" y="803305"/>
            <a:ext cx="6124150" cy="525066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2000" b="1" u="sng" dirty="0">
                <a:latin typeface="Kohinoor Bangla"/>
                <a:ea typeface="Times New Roman" panose="02020603050405020304" pitchFamily="18" charset="0"/>
              </a:rPr>
              <a:t>IMPORTANT CONSIDERATIONS WHEN SELECTING YOUR STRUCTURAL ENGINEER</a:t>
            </a:r>
          </a:p>
          <a:p>
            <a:pPr algn="l">
              <a:lnSpc>
                <a:spcPct val="100000"/>
              </a:lnSpc>
            </a:pPr>
            <a:endParaRPr lang="en-US" altLang="en-US" sz="18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Is the scope of service comparable between your tender returns?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Does the level of input offered by the Structural Engineer meet your and the site's requirements?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On-site support is also highly recommended. Has this been included or cost per visit identified. 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Is your preferred Structural Engineer experienced in the methods of construction you are considering? </a:t>
            </a:r>
          </a:p>
          <a:p>
            <a:pPr algn="l">
              <a:lnSpc>
                <a:spcPct val="100000"/>
              </a:lnSpc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Does your preferred Structural Engineer have proven experience working with your Architect and specialist manufacturer? 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Does your Structural Engineer have awareness of cold bridge detailing requirements</a:t>
            </a:r>
          </a:p>
          <a:p>
            <a:pPr algn="l">
              <a:lnSpc>
                <a:spcPct val="100000"/>
              </a:lnSpc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Value for money. Beware of false economy. Any difference in fee can be quickly dwarfed by over conservative design and/or slow information release. </a:t>
            </a:r>
          </a:p>
        </p:txBody>
      </p:sp>
      <p:pic>
        <p:nvPicPr>
          <p:cNvPr id="3" name="Picture 2" descr="A picture containing design, graphics, font, graphic design&#10;&#10;Description automatically generated">
            <a:extLst>
              <a:ext uri="{FF2B5EF4-FFF2-40B4-BE49-F238E27FC236}">
                <a16:creationId xmlns:a16="http://schemas.microsoft.com/office/drawing/2014/main" id="{1E09F6EE-0C23-87AC-C51D-AF5E928D2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3" y="122537"/>
            <a:ext cx="818636" cy="8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26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222604-ACFA-1588-23F7-2E8A95FDC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99" y="15900"/>
            <a:ext cx="10883342" cy="6842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B27914-C234-1114-72E4-FFB8A8AF05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5400000">
            <a:off x="2667002" y="-2666999"/>
            <a:ext cx="6857998" cy="12192000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6E659796-7FA7-B0C9-CA84-C53A2DEE2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784" y="1722378"/>
            <a:ext cx="4979774" cy="3413242"/>
          </a:xfrm>
          <a:prstGeom prst="rect">
            <a:avLst/>
          </a:prstGeom>
          <a:solidFill>
            <a:schemeClr val="bg1">
              <a:alpha val="74537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2000" b="1" u="sng" dirty="0">
                <a:latin typeface="Kohinoor Bangla"/>
                <a:ea typeface="Times New Roman" panose="02020603050405020304" pitchFamily="18" charset="0"/>
              </a:rPr>
              <a:t>THE ADVANTAGE OF EARLY STRUCTURAL ENGINEER DESIGN REVIEW</a:t>
            </a:r>
          </a:p>
          <a:p>
            <a:pPr algn="l">
              <a:lnSpc>
                <a:spcPct val="100000"/>
              </a:lnSpc>
            </a:pPr>
            <a:endParaRPr lang="en-US" altLang="en-US" sz="18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800" b="1" dirty="0">
                <a:latin typeface="Kohinoor Bangla"/>
              </a:rPr>
              <a:t>Different perspective</a:t>
            </a:r>
          </a:p>
          <a:p>
            <a:pPr algn="l"/>
            <a:endParaRPr lang="en-US" altLang="en-US" sz="18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800" b="1" dirty="0">
                <a:latin typeface="Kohinoor Bangla"/>
              </a:rPr>
              <a:t>Structural Zones identified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US" altLang="en-US" sz="100" b="1" dirty="0">
              <a:latin typeface="Kohinoor Bangla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US" altLang="en-US" sz="100" b="1" dirty="0">
              <a:latin typeface="Kohinoor Bangla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US" altLang="en-US" sz="1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8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800" b="1" dirty="0">
                <a:latin typeface="Kohinoor Bangla"/>
              </a:rPr>
              <a:t>Transfer Structure and Column Locations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en-US" sz="18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800" b="1" dirty="0">
                <a:latin typeface="Kohinoor Bangla"/>
              </a:rPr>
              <a:t>Early identification of value engineering opportunities</a:t>
            </a:r>
          </a:p>
        </p:txBody>
      </p:sp>
      <p:pic>
        <p:nvPicPr>
          <p:cNvPr id="3" name="Picture 2" descr="A picture containing design, graphics, font, graphic design&#10;&#10;Description automatically generated">
            <a:extLst>
              <a:ext uri="{FF2B5EF4-FFF2-40B4-BE49-F238E27FC236}">
                <a16:creationId xmlns:a16="http://schemas.microsoft.com/office/drawing/2014/main" id="{64D7BAB9-87CB-68E7-601C-D99754CAC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3" y="122537"/>
            <a:ext cx="818636" cy="8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27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25B712-59D3-974C-64FF-F714AF1A8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8" r="4376" b="19806"/>
          <a:stretch/>
        </p:blipFill>
        <p:spPr>
          <a:xfrm>
            <a:off x="0" y="7950"/>
            <a:ext cx="12194433" cy="68500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B27914-C234-1114-72E4-FFB8A8AF0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89637" y="-426307"/>
            <a:ext cx="4979775" cy="7933041"/>
          </a:xfrm>
          <a:prstGeom prst="rect">
            <a:avLst/>
          </a:prstGeom>
          <a:solidFill>
            <a:schemeClr val="bg2">
              <a:lumMod val="10000"/>
              <a:alpha val="0"/>
            </a:schemeClr>
          </a:solidFill>
          <a:ln>
            <a:noFill/>
          </a:ln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6E659796-7FA7-B0C9-CA84-C53A2DEE2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143" y="1261127"/>
            <a:ext cx="7410847" cy="455817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1600" b="1" u="sng" dirty="0">
                <a:latin typeface="Kohinoor Bangla"/>
                <a:ea typeface="Times New Roman" panose="02020603050405020304" pitchFamily="18" charset="0"/>
              </a:rPr>
              <a:t>BENEFITS OF THE PROJECT ENGINEER BEING APPOINTED AS SPECIALIST ENGINEER BY YOUR ICF/SIPS/TIMBER FRAME CONTRACTOR</a:t>
            </a:r>
            <a:endParaRPr lang="en-US" altLang="en-US" sz="1600" b="1" dirty="0">
              <a:latin typeface="Kohinoor Bangla"/>
            </a:endParaRPr>
          </a:p>
          <a:p>
            <a:pPr algn="l"/>
            <a:endParaRPr lang="en-US" altLang="en-US" sz="18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Allows the superstructure engineer to be involved in your project from an earlier stage.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Design assumptions made prior to appointment of your specialist manufacturer are more likely to reflect the final design requirements.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Helps inform preliminary costing and anticipated line loading for foundation design.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altLang="en-US" sz="100" b="1" dirty="0">
                <a:latin typeface="Kohinoor Bangla"/>
              </a:rPr>
              <a:t>Th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US" altLang="en-US" sz="100" b="1" dirty="0">
              <a:latin typeface="Kohinoor Bangla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US" altLang="en-US" sz="100" b="1" dirty="0">
              <a:latin typeface="Kohinoor Bangla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US" altLang="en-US" sz="1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Preferred detailing and specifications can begin to be incorporated into the early design prior to formal appointment.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Critical structural design considerations such as the stability strategy can be identified and coordinated.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Having one engineer responsible for your project (under two separate appointments) streamlines the design process. </a:t>
            </a:r>
          </a:p>
        </p:txBody>
      </p:sp>
      <p:pic>
        <p:nvPicPr>
          <p:cNvPr id="3" name="Picture 2" descr="A picture containing design, graphics, font, graphic design&#10;&#10;Description automatically generated">
            <a:extLst>
              <a:ext uri="{FF2B5EF4-FFF2-40B4-BE49-F238E27FC236}">
                <a16:creationId xmlns:a16="http://schemas.microsoft.com/office/drawing/2014/main" id="{AE486A8D-FD91-6C0E-2A63-027A98B68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3" y="122537"/>
            <a:ext cx="818636" cy="8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27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next to a building&#10;&#10;Description automatically generated with low confidence">
            <a:extLst>
              <a:ext uri="{FF2B5EF4-FFF2-40B4-BE49-F238E27FC236}">
                <a16:creationId xmlns:a16="http://schemas.microsoft.com/office/drawing/2014/main" id="{8EA0285B-C6FF-A444-0971-555DC41DF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61"/>
          <a:stretch/>
        </p:blipFill>
        <p:spPr>
          <a:xfrm>
            <a:off x="-2433" y="1"/>
            <a:ext cx="1221967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B27914-C234-1114-72E4-FFB8A8AF0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20765" y="-2101676"/>
            <a:ext cx="5350472" cy="11901616"/>
          </a:xfrm>
          <a:prstGeom prst="rect">
            <a:avLst/>
          </a:prstGeom>
          <a:solidFill>
            <a:schemeClr val="bg2">
              <a:lumMod val="10000"/>
              <a:alpha val="0"/>
            </a:schemeClr>
          </a:solidFill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3D53A4-38C9-CBF4-D805-A7F5B97AC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762499" y="3220342"/>
            <a:ext cx="2457588" cy="34617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1F07FB-CC03-88FD-D1BA-0ABD7CBFF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958252" y="3206679"/>
            <a:ext cx="2457587" cy="3489125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id="{61F1E7FB-3303-AE8C-5825-0289E64AB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35" y="1470808"/>
            <a:ext cx="11766721" cy="18774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2000" b="1" u="sng" dirty="0">
                <a:latin typeface="Kohinoor Bangla"/>
                <a:ea typeface="Times New Roman" panose="02020603050405020304" pitchFamily="18" charset="0"/>
              </a:rPr>
              <a:t>STAGE 1: INITIAL DESIGN</a:t>
            </a:r>
          </a:p>
          <a:p>
            <a:pPr algn="l">
              <a:lnSpc>
                <a:spcPct val="100000"/>
              </a:lnSpc>
            </a:pPr>
            <a:endParaRPr lang="en-GB" altLang="en-US" sz="2000" b="1" u="sng" dirty="0">
              <a:latin typeface="Kohinoor Bangla"/>
              <a:ea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GB" altLang="en-US" sz="2000" b="1" u="sng" dirty="0">
              <a:latin typeface="Kohinoor Bangla"/>
              <a:ea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GB" altLang="en-US" sz="2000" b="1" u="sng" dirty="0">
              <a:latin typeface="Kohinoor Bangla"/>
              <a:ea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altLang="en-US" sz="1800" b="1" dirty="0">
              <a:latin typeface="Kohinoor Bangla"/>
            </a:endParaRPr>
          </a:p>
          <a:p>
            <a:pPr algn="l">
              <a:lnSpc>
                <a:spcPct val="100000"/>
              </a:lnSpc>
            </a:pPr>
            <a:endParaRPr lang="en-US" altLang="en-US" sz="1800" b="1" dirty="0">
              <a:latin typeface="Kohinoor Bangl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FFED1-7E71-8D32-E289-34E176C64848}"/>
              </a:ext>
            </a:extLst>
          </p:cNvPr>
          <p:cNvSpPr txBox="1"/>
          <p:nvPr/>
        </p:nvSpPr>
        <p:spPr>
          <a:xfrm>
            <a:off x="465898" y="2124353"/>
            <a:ext cx="1485899" cy="646331"/>
          </a:xfrm>
          <a:prstGeom prst="rect">
            <a:avLst/>
          </a:prstGeom>
          <a:solidFill>
            <a:srgbClr val="FF0000">
              <a:alpha val="10000"/>
            </a:srgb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1200" b="1" dirty="0">
                <a:latin typeface="Kohinoor Bangla"/>
              </a:rPr>
              <a:t>Preliminary Desk Top Evaluation of Site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D14E30-EA90-84EB-AFB5-9BB51B3D500A}"/>
              </a:ext>
            </a:extLst>
          </p:cNvPr>
          <p:cNvSpPr txBox="1"/>
          <p:nvPr/>
        </p:nvSpPr>
        <p:spPr>
          <a:xfrm>
            <a:off x="3130893" y="2124353"/>
            <a:ext cx="1485899" cy="646331"/>
          </a:xfrm>
          <a:prstGeom prst="rect">
            <a:avLst/>
          </a:prstGeom>
          <a:solidFill>
            <a:srgbClr val="FF0000">
              <a:alpha val="10000"/>
            </a:srgb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1200" b="1" dirty="0">
                <a:latin typeface="Kohinoor Bangla"/>
              </a:rPr>
              <a:t>Specification for Site Investigation Tender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5BEE9B-E67F-8E48-DF58-B2B0E58787CC}"/>
              </a:ext>
            </a:extLst>
          </p:cNvPr>
          <p:cNvSpPr txBox="1"/>
          <p:nvPr/>
        </p:nvSpPr>
        <p:spPr>
          <a:xfrm>
            <a:off x="8261434" y="2132827"/>
            <a:ext cx="1297970" cy="646331"/>
          </a:xfrm>
          <a:prstGeom prst="rect">
            <a:avLst/>
          </a:prstGeom>
          <a:solidFill>
            <a:srgbClr val="FF0000">
              <a:alpha val="10000"/>
            </a:srgb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1200" b="1" dirty="0">
                <a:latin typeface="Kohinoor Bangla"/>
              </a:rPr>
              <a:t>Review of Site Investigation Findings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82454E-2539-C177-E97E-8FAD8658C811}"/>
              </a:ext>
            </a:extLst>
          </p:cNvPr>
          <p:cNvSpPr txBox="1"/>
          <p:nvPr/>
        </p:nvSpPr>
        <p:spPr>
          <a:xfrm>
            <a:off x="5791290" y="2122528"/>
            <a:ext cx="1297970" cy="646331"/>
          </a:xfrm>
          <a:prstGeom prst="rect">
            <a:avLst/>
          </a:prstGeom>
          <a:solidFill>
            <a:srgbClr val="FF0000">
              <a:alpha val="10000"/>
            </a:srgb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1200" b="1" dirty="0">
                <a:latin typeface="Kohinoor Bangla"/>
              </a:rPr>
              <a:t>Review of Site Investigation  Tender Returns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9CDC99-F57B-E07F-1840-0A09AC0076DC}"/>
              </a:ext>
            </a:extLst>
          </p:cNvPr>
          <p:cNvSpPr txBox="1"/>
          <p:nvPr/>
        </p:nvSpPr>
        <p:spPr>
          <a:xfrm>
            <a:off x="10731578" y="2124354"/>
            <a:ext cx="1007067" cy="646331"/>
          </a:xfrm>
          <a:prstGeom prst="rect">
            <a:avLst/>
          </a:prstGeom>
          <a:solidFill>
            <a:srgbClr val="FF0000">
              <a:alpha val="10000"/>
            </a:srgb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1200" b="1" dirty="0">
                <a:latin typeface="Kohinoor Bangla"/>
              </a:rPr>
              <a:t>Outline </a:t>
            </a:r>
            <a:br>
              <a:rPr lang="en-US" altLang="en-US" sz="1200" b="1" dirty="0">
                <a:latin typeface="Kohinoor Bangla"/>
              </a:rPr>
            </a:br>
            <a:r>
              <a:rPr lang="en-US" altLang="en-US" sz="1200" b="1" dirty="0">
                <a:latin typeface="Kohinoor Bangla"/>
              </a:rPr>
              <a:t>Foundation </a:t>
            </a:r>
            <a:br>
              <a:rPr lang="en-US" altLang="en-US" sz="1200" b="1" dirty="0">
                <a:latin typeface="Kohinoor Bangla"/>
              </a:rPr>
            </a:br>
            <a:r>
              <a:rPr lang="en-US" altLang="en-US" sz="1200" b="1" dirty="0">
                <a:latin typeface="Kohinoor Bangla"/>
              </a:rPr>
              <a:t>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9D984-1F95-3584-76BC-7D28D30B6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787" y="3722447"/>
            <a:ext cx="1683102" cy="268731"/>
          </a:xfrm>
          <a:prstGeom prst="rect">
            <a:avLst/>
          </a:prstGeom>
        </p:spPr>
      </p:pic>
      <p:pic>
        <p:nvPicPr>
          <p:cNvPr id="2054" name="Picture 6" descr="British Geological Survey unveils new visual identity - British Geological  Survey">
            <a:extLst>
              <a:ext uri="{FF2B5EF4-FFF2-40B4-BE49-F238E27FC236}">
                <a16:creationId xmlns:a16="http://schemas.microsoft.com/office/drawing/2014/main" id="{755236A8-3422-5BF4-3960-E2E0BA32F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2" b="25129"/>
          <a:stretch/>
        </p:blipFill>
        <p:spPr bwMode="auto">
          <a:xfrm>
            <a:off x="5240787" y="4251177"/>
            <a:ext cx="1683102" cy="54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PA publishes guidance on natural flood management | Scottish Housing News">
            <a:extLst>
              <a:ext uri="{FF2B5EF4-FFF2-40B4-BE49-F238E27FC236}">
                <a16:creationId xmlns:a16="http://schemas.microsoft.com/office/drawing/2014/main" id="{0EF51C07-7996-09D5-D444-347AA79C6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87" y="5157765"/>
            <a:ext cx="1683102" cy="100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esign, graphics, font, graphic design&#10;&#10;Description automatically generated">
            <a:extLst>
              <a:ext uri="{FF2B5EF4-FFF2-40B4-BE49-F238E27FC236}">
                <a16:creationId xmlns:a16="http://schemas.microsoft.com/office/drawing/2014/main" id="{20904C48-6744-022B-D3CF-2D7C7F9944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3" y="122537"/>
            <a:ext cx="818636" cy="818636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60F0C719-355C-DCA1-877D-98E91DB9EF7E}"/>
              </a:ext>
            </a:extLst>
          </p:cNvPr>
          <p:cNvSpPr/>
          <p:nvPr/>
        </p:nvSpPr>
        <p:spPr>
          <a:xfrm>
            <a:off x="2234440" y="2303975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1AE05F0-0C46-660A-9DC1-98104F7EF899}"/>
              </a:ext>
            </a:extLst>
          </p:cNvPr>
          <p:cNvSpPr/>
          <p:nvPr/>
        </p:nvSpPr>
        <p:spPr>
          <a:xfrm>
            <a:off x="4898298" y="2303975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594F82C-5C6E-4230-3D98-0341CD0F634F}"/>
              </a:ext>
            </a:extLst>
          </p:cNvPr>
          <p:cNvSpPr/>
          <p:nvPr/>
        </p:nvSpPr>
        <p:spPr>
          <a:xfrm>
            <a:off x="7368442" y="2304856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728CBC3-001A-7F62-E2F9-C5F0063B2356}"/>
              </a:ext>
            </a:extLst>
          </p:cNvPr>
          <p:cNvSpPr/>
          <p:nvPr/>
        </p:nvSpPr>
        <p:spPr>
          <a:xfrm>
            <a:off x="9838586" y="2303975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35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yellow vest standing in front of a stone building&#10;&#10;Description automatically generated with low confidence">
            <a:extLst>
              <a:ext uri="{FF2B5EF4-FFF2-40B4-BE49-F238E27FC236}">
                <a16:creationId xmlns:a16="http://schemas.microsoft.com/office/drawing/2014/main" id="{C8A57169-AA60-DA71-C38D-F55F9E7182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2" t="42355" b="18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B27914-C234-1114-72E4-FFB8A8AF0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27485" y="42032"/>
            <a:ext cx="4555094" cy="6773936"/>
          </a:xfrm>
          <a:prstGeom prst="rect">
            <a:avLst/>
          </a:prstGeom>
          <a:solidFill>
            <a:schemeClr val="bg2">
              <a:lumMod val="10000"/>
              <a:alpha val="0"/>
            </a:schemeClr>
          </a:solidFill>
          <a:ln>
            <a:noFill/>
          </a:ln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6E659796-7FA7-B0C9-CA84-C53A2DEE2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938" y="1488468"/>
            <a:ext cx="6128993" cy="388106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1600" b="1" u="sng" dirty="0">
                <a:latin typeface="Kohinoor Bangla"/>
                <a:ea typeface="Times New Roman" panose="02020603050405020304" pitchFamily="18" charset="0"/>
              </a:rPr>
              <a:t>THE IMPORTANCE OF A SITE INVESTIGATION</a:t>
            </a:r>
          </a:p>
          <a:p>
            <a:pPr algn="l">
              <a:lnSpc>
                <a:spcPct val="100000"/>
              </a:lnSpc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The biggest unknown for any project is the ground conditions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The scope of the site investigation needs to be appropriate for the scale of the project and the anticipated ground conditions and foundation requirements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The site investigation is split into 2 phases. Phase I is a desktop evaluation of the site. This phase investigates the history of the site, potential risks and establishes the recommended scope of the Phase II - intrusive investigation.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The scope of stage 2 can vary but typically includes Boreholes, trial pits, lab testing, percolation test, gas and water monitoring.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altLang="en-US" sz="1400" b="1" dirty="0">
              <a:latin typeface="Kohinoor Bangla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altLang="en-US" sz="1400" b="1" dirty="0">
                <a:latin typeface="Kohinoor Bangla"/>
              </a:rPr>
              <a:t>If piling is anticipated the depth and number of boreholes required are likely to be more to ensure sufficient information is obtained for the specialist piling design</a:t>
            </a:r>
            <a:endParaRPr lang="en-US" altLang="en-US" sz="1800" b="1" dirty="0">
              <a:latin typeface="Kohinoor Bangla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US" altLang="en-US" sz="100" b="1" dirty="0">
              <a:latin typeface="Kohinoor Bangla"/>
            </a:endParaRPr>
          </a:p>
          <a:p>
            <a:pPr lvl="1"/>
            <a:endParaRPr lang="en-US" altLang="en-US" sz="100" b="1" dirty="0">
              <a:latin typeface="Kohinoor Bangla"/>
            </a:endParaRPr>
          </a:p>
        </p:txBody>
      </p:sp>
      <p:pic>
        <p:nvPicPr>
          <p:cNvPr id="3" name="Picture 2" descr="A picture containing design, graphics, font, graphic design&#10;&#10;Description automatically generated">
            <a:extLst>
              <a:ext uri="{FF2B5EF4-FFF2-40B4-BE49-F238E27FC236}">
                <a16:creationId xmlns:a16="http://schemas.microsoft.com/office/drawing/2014/main" id="{944A736F-7586-531D-E726-99159D83F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3" y="122537"/>
            <a:ext cx="818636" cy="8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77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>
            <a:extLst>
              <a:ext uri="{FF2B5EF4-FFF2-40B4-BE49-F238E27FC236}">
                <a16:creationId xmlns:a16="http://schemas.microsoft.com/office/drawing/2014/main" id="{E8989715-0091-8928-6051-38C7EC226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9" b="2996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B27914-C234-1114-72E4-FFB8A8AF0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76295" y="-2180122"/>
            <a:ext cx="5436975" cy="12194432"/>
          </a:xfrm>
          <a:prstGeom prst="rect">
            <a:avLst/>
          </a:prstGeom>
          <a:solidFill>
            <a:schemeClr val="bg2">
              <a:lumMod val="10000"/>
              <a:alpha val="29998"/>
            </a:schemeClr>
          </a:solidFill>
          <a:ln>
            <a:noFill/>
          </a:ln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id="{61F1E7FB-3303-AE8C-5825-0289E64AB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1" y="1456157"/>
            <a:ext cx="12075939" cy="18774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2000" b="1" u="sng" dirty="0">
                <a:latin typeface="Kohinoor Bangla"/>
                <a:ea typeface="Times New Roman" panose="02020603050405020304" pitchFamily="18" charset="0"/>
              </a:rPr>
              <a:t>STAGE 2: EARLY DESIGN REVIEW</a:t>
            </a:r>
          </a:p>
          <a:p>
            <a:pPr algn="l">
              <a:lnSpc>
                <a:spcPct val="100000"/>
              </a:lnSpc>
            </a:pPr>
            <a:endParaRPr lang="en-GB" altLang="en-US" sz="2000" b="1" u="sng" dirty="0">
              <a:latin typeface="Kohinoor Bangla"/>
              <a:ea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GB" altLang="en-US" sz="2000" b="1" u="sng" dirty="0">
              <a:latin typeface="Kohinoor Bangla"/>
              <a:ea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GB" altLang="en-US" sz="2000" b="1" u="sng" dirty="0">
              <a:latin typeface="Kohinoor Bangla"/>
              <a:ea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altLang="en-US" sz="1800" b="1" dirty="0">
              <a:latin typeface="Kohinoor Bangla"/>
            </a:endParaRPr>
          </a:p>
          <a:p>
            <a:pPr algn="l">
              <a:lnSpc>
                <a:spcPct val="100000"/>
              </a:lnSpc>
            </a:pPr>
            <a:endParaRPr lang="en-US" altLang="en-US" sz="1800" b="1" dirty="0">
              <a:latin typeface="Kohinoor Bangl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FFED1-7E71-8D32-E289-34E176C64848}"/>
              </a:ext>
            </a:extLst>
          </p:cNvPr>
          <p:cNvSpPr txBox="1"/>
          <p:nvPr/>
        </p:nvSpPr>
        <p:spPr>
          <a:xfrm>
            <a:off x="257971" y="2203244"/>
            <a:ext cx="1696094" cy="738664"/>
          </a:xfrm>
          <a:prstGeom prst="rect">
            <a:avLst/>
          </a:prstGeom>
          <a:solidFill>
            <a:srgbClr val="FF0000">
              <a:alpha val="10000"/>
            </a:srgb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latin typeface="Kohinoor Bangla"/>
              </a:rPr>
              <a:t>Design Review with Client and Architect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D14E30-EA90-84EB-AFB5-9BB51B3D500A}"/>
              </a:ext>
            </a:extLst>
          </p:cNvPr>
          <p:cNvSpPr txBox="1"/>
          <p:nvPr/>
        </p:nvSpPr>
        <p:spPr>
          <a:xfrm>
            <a:off x="2743995" y="2203244"/>
            <a:ext cx="1693479" cy="738664"/>
          </a:xfrm>
          <a:prstGeom prst="rect">
            <a:avLst/>
          </a:prstGeom>
          <a:solidFill>
            <a:srgbClr val="FF0000">
              <a:alpha val="10000"/>
            </a:srgb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latin typeface="Kohinoor Bangla"/>
              </a:rPr>
              <a:t>Review of Value Engineering Opportunities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5BEE9B-E67F-8E48-DF58-B2B0E58787CC}"/>
              </a:ext>
            </a:extLst>
          </p:cNvPr>
          <p:cNvSpPr txBox="1"/>
          <p:nvPr/>
        </p:nvSpPr>
        <p:spPr>
          <a:xfrm>
            <a:off x="7710813" y="2203244"/>
            <a:ext cx="1693479" cy="738664"/>
          </a:xfrm>
          <a:prstGeom prst="rect">
            <a:avLst/>
          </a:prstGeom>
          <a:solidFill>
            <a:srgbClr val="FF0000">
              <a:alpha val="10000"/>
            </a:srgb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latin typeface="Kohinoor Bangla"/>
              </a:rPr>
              <a:t>Preliminary Structural Sketch Overmarks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82454E-2539-C177-E97E-8FAD8658C811}"/>
              </a:ext>
            </a:extLst>
          </p:cNvPr>
          <p:cNvSpPr txBox="1"/>
          <p:nvPr/>
        </p:nvSpPr>
        <p:spPr>
          <a:xfrm>
            <a:off x="5227404" y="2203244"/>
            <a:ext cx="1693479" cy="738664"/>
          </a:xfrm>
          <a:prstGeom prst="rect">
            <a:avLst/>
          </a:prstGeom>
          <a:solidFill>
            <a:srgbClr val="FF0000">
              <a:alpha val="10000"/>
            </a:srgb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latin typeface="Kohinoor Bangla"/>
              </a:rPr>
              <a:t>Review Method of Construction Options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9CDC99-F57B-E07F-1840-0A09AC0076DC}"/>
              </a:ext>
            </a:extLst>
          </p:cNvPr>
          <p:cNvSpPr txBox="1"/>
          <p:nvPr/>
        </p:nvSpPr>
        <p:spPr>
          <a:xfrm>
            <a:off x="10204294" y="2177562"/>
            <a:ext cx="1693479" cy="738664"/>
          </a:xfrm>
          <a:prstGeom prst="rect">
            <a:avLst/>
          </a:prstGeom>
          <a:solidFill>
            <a:srgbClr val="FF0000">
              <a:alpha val="10000"/>
            </a:srgb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latin typeface="Kohinoor Bangla"/>
              </a:rPr>
              <a:t>Early Design Co-ordination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35754-4D9E-A6CC-3ECC-F28BEC2BA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97405" y="3085032"/>
            <a:ext cx="2817283" cy="3696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1F72D2-2F20-EAB3-8BD6-E7F1EEB31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615885" y="2928308"/>
            <a:ext cx="2842258" cy="4009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E692E2-268B-CF58-0EDC-5348CEDF9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966" y="3524405"/>
            <a:ext cx="3814004" cy="2817285"/>
          </a:xfrm>
          <a:prstGeom prst="rect">
            <a:avLst/>
          </a:prstGeom>
        </p:spPr>
      </p:pic>
      <p:pic>
        <p:nvPicPr>
          <p:cNvPr id="4" name="Picture 3" descr="A picture containing design, graphics, font, graphic design&#10;&#10;Description automatically generated">
            <a:extLst>
              <a:ext uri="{FF2B5EF4-FFF2-40B4-BE49-F238E27FC236}">
                <a16:creationId xmlns:a16="http://schemas.microsoft.com/office/drawing/2014/main" id="{6D3103EB-6BD9-B16E-9BEE-0603F2B2A5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3" y="122537"/>
            <a:ext cx="818636" cy="818636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402587FE-6271-4883-2BBF-E6BE41469CB2}"/>
              </a:ext>
            </a:extLst>
          </p:cNvPr>
          <p:cNvSpPr/>
          <p:nvPr/>
        </p:nvSpPr>
        <p:spPr>
          <a:xfrm>
            <a:off x="2042125" y="2394877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3B9BA4D-9A75-BDD9-359E-ADF36852D833}"/>
              </a:ext>
            </a:extLst>
          </p:cNvPr>
          <p:cNvSpPr/>
          <p:nvPr/>
        </p:nvSpPr>
        <p:spPr>
          <a:xfrm>
            <a:off x="4525534" y="2394877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6FC54B56-C371-8AD9-71FA-F8C1396D29A1}"/>
              </a:ext>
            </a:extLst>
          </p:cNvPr>
          <p:cNvSpPr/>
          <p:nvPr/>
        </p:nvSpPr>
        <p:spPr>
          <a:xfrm>
            <a:off x="7008943" y="2394877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A99BF5F-A3BF-924C-072C-F2A1063EEFFE}"/>
              </a:ext>
            </a:extLst>
          </p:cNvPr>
          <p:cNvSpPr/>
          <p:nvPr/>
        </p:nvSpPr>
        <p:spPr>
          <a:xfrm>
            <a:off x="9497388" y="2394876"/>
            <a:ext cx="613810" cy="304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54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40358</TotalTime>
  <Words>1136</Words>
  <Application>Microsoft Macintosh PowerPoint</Application>
  <PresentationFormat>Widescreen</PresentationFormat>
  <Paragraphs>196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Kohinoor Bangla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Gallagher</dc:creator>
  <cp:lastModifiedBy>Kim McIntosh</cp:lastModifiedBy>
  <cp:revision>27</cp:revision>
  <dcterms:created xsi:type="dcterms:W3CDTF">2022-06-26T09:50:40Z</dcterms:created>
  <dcterms:modified xsi:type="dcterms:W3CDTF">2024-04-24T09:53:50Z</dcterms:modified>
</cp:coreProperties>
</file>