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1686" r:id="rId2"/>
    <p:sldId id="1687" r:id="rId3"/>
    <p:sldId id="1688" r:id="rId4"/>
    <p:sldId id="1689" r:id="rId5"/>
    <p:sldId id="1690" r:id="rId6"/>
    <p:sldId id="1691" r:id="rId7"/>
    <p:sldId id="1692" r:id="rId8"/>
    <p:sldId id="1693" r:id="rId9"/>
    <p:sldId id="1694" r:id="rId10"/>
    <p:sldId id="1695" r:id="rId11"/>
    <p:sldId id="1696" r:id="rId12"/>
    <p:sldId id="1697" r:id="rId13"/>
    <p:sldId id="1698" r:id="rId14"/>
    <p:sldId id="1699" r:id="rId15"/>
    <p:sldId id="1700" r:id="rId16"/>
    <p:sldId id="1701" r:id="rId17"/>
    <p:sldId id="1702" r:id="rId18"/>
    <p:sldId id="268" r:id="rId19"/>
    <p:sldId id="1709" r:id="rId20"/>
    <p:sldId id="1710" r:id="rId21"/>
    <p:sldId id="1711" r:id="rId22"/>
    <p:sldId id="1714" r:id="rId23"/>
    <p:sldId id="1715" r:id="rId24"/>
    <p:sldId id="1716" r:id="rId25"/>
    <p:sldId id="1717" r:id="rId26"/>
    <p:sldId id="1718" r:id="rId27"/>
    <p:sldId id="416" r:id="rId28"/>
    <p:sldId id="388" r:id="rId29"/>
    <p:sldId id="1720" r:id="rId30"/>
    <p:sldId id="1721" r:id="rId31"/>
    <p:sldId id="1722" r:id="rId32"/>
    <p:sldId id="1723" r:id="rId33"/>
    <p:sldId id="1724" r:id="rId34"/>
    <p:sldId id="1725" r:id="rId35"/>
    <p:sldId id="1726" r:id="rId36"/>
    <p:sldId id="1727" r:id="rId37"/>
    <p:sldId id="1728" r:id="rId38"/>
    <p:sldId id="1729" r:id="rId39"/>
    <p:sldId id="1730" r:id="rId40"/>
    <p:sldId id="17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A07A0-7A1B-EA41-9A96-7504A7563725}" type="datetimeFigureOut">
              <a:rPr lang="en-US" smtClean="0"/>
              <a:t>4/28/23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271FB-D135-6840-9C82-CF8F27CFB250}" type="slidenum">
              <a:rPr lang="en-US" smtClean="0"/>
              <a:t>‹#›</a:t>
            </a:fld>
            <a:endParaRPr lang="en-US"/>
          </a:p>
        </p:txBody>
      </p:sp>
    </p:spTree>
    <p:extLst>
      <p:ext uri="{BB962C8B-B14F-4D97-AF65-F5344CB8AC3E}">
        <p14:creationId xmlns:p14="http://schemas.microsoft.com/office/powerpoint/2010/main" val="334705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D61AA92-EAF8-074D-B687-C63AF11FAE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7C36A5F6-56F8-6242-BD6A-DADF2BB962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140C1A4C-CEFA-C34A-99E7-C88F8459EA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A984662-6ED5-4B4C-8AB8-2B4DE70D33BF}" type="slidenum">
              <a:rPr lang="en-US" altLang="en-US" smtClean="0"/>
              <a:pPr/>
              <a:t>1</a:t>
            </a:fld>
            <a:endParaRPr lang="en-US" altLang="en-US"/>
          </a:p>
        </p:txBody>
      </p:sp>
    </p:spTree>
    <p:extLst>
      <p:ext uri="{BB962C8B-B14F-4D97-AF65-F5344CB8AC3E}">
        <p14:creationId xmlns:p14="http://schemas.microsoft.com/office/powerpoint/2010/main" val="256701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64131E90-08E7-714E-B19F-8EC6199BB8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18C690D1-BC7B-C04C-A3D6-200E1001C8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1" name="Slide Number Placeholder 3">
            <a:extLst>
              <a:ext uri="{FF2B5EF4-FFF2-40B4-BE49-F238E27FC236}">
                <a16:creationId xmlns:a16="http://schemas.microsoft.com/office/drawing/2014/main" id="{AE3882EA-58B0-B245-886D-B9E83DF848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9190D75-4ED3-5D45-9ADD-79A4AEB0B8DF}" type="slidenum">
              <a:rPr lang="en-US" altLang="en-US" smtClean="0"/>
              <a:pPr/>
              <a:t>18</a:t>
            </a:fld>
            <a:endParaRPr lang="en-US" altLang="en-US"/>
          </a:p>
        </p:txBody>
      </p:sp>
    </p:spTree>
    <p:extLst>
      <p:ext uri="{BB962C8B-B14F-4D97-AF65-F5344CB8AC3E}">
        <p14:creationId xmlns:p14="http://schemas.microsoft.com/office/powerpoint/2010/main" val="4185401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EC8990C-AE09-DB41-A571-0CAFAB8118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FD774930-8965-C04B-9A53-9911B43C59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3" name="Slide Number Placeholder 3">
            <a:extLst>
              <a:ext uri="{FF2B5EF4-FFF2-40B4-BE49-F238E27FC236}">
                <a16:creationId xmlns:a16="http://schemas.microsoft.com/office/drawing/2014/main" id="{8DB0E86A-9527-7F42-A0FD-C0C91CFC5A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5CA2B29-AF17-0E4E-84A8-4EA2BE88512F}" type="slidenum">
              <a:rPr lang="en-US" altLang="en-US" smtClean="0"/>
              <a:pPr/>
              <a:t>19</a:t>
            </a:fld>
            <a:endParaRPr lang="en-US" altLang="en-US"/>
          </a:p>
        </p:txBody>
      </p:sp>
    </p:spTree>
    <p:extLst>
      <p:ext uri="{BB962C8B-B14F-4D97-AF65-F5344CB8AC3E}">
        <p14:creationId xmlns:p14="http://schemas.microsoft.com/office/powerpoint/2010/main" val="269997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36B4A18C-561C-1940-B4A2-C35DD98380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D1E8986E-7F3A-FF45-8003-9193458CF9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5" name="Slide Number Placeholder 3">
            <a:extLst>
              <a:ext uri="{FF2B5EF4-FFF2-40B4-BE49-F238E27FC236}">
                <a16:creationId xmlns:a16="http://schemas.microsoft.com/office/drawing/2014/main" id="{EE7D6652-B8DF-D64C-B9BF-C4EDAC3903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20C020B-10C3-3A42-ABD3-284E0097F6AD}" type="slidenum">
              <a:rPr lang="en-US" altLang="en-US" smtClean="0"/>
              <a:pPr/>
              <a:t>21</a:t>
            </a:fld>
            <a:endParaRPr lang="en-US" altLang="en-US"/>
          </a:p>
        </p:txBody>
      </p:sp>
    </p:spTree>
    <p:extLst>
      <p:ext uri="{BB962C8B-B14F-4D97-AF65-F5344CB8AC3E}">
        <p14:creationId xmlns:p14="http://schemas.microsoft.com/office/powerpoint/2010/main" val="355257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D5EDDAA-E2EA-C648-B54D-7D26B4D8F8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00687F7A-7985-A148-9B28-39CBFA66AE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a:r>
          </a:p>
        </p:txBody>
      </p:sp>
      <p:sp>
        <p:nvSpPr>
          <p:cNvPr id="64515" name="Slide Number Placeholder 3">
            <a:extLst>
              <a:ext uri="{FF2B5EF4-FFF2-40B4-BE49-F238E27FC236}">
                <a16:creationId xmlns:a16="http://schemas.microsoft.com/office/drawing/2014/main" id="{D2FEBB27-C247-EF4E-BFD4-CA6AFD5AA4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77E1BE4-59A9-EE43-9CA5-64FE11B52C20}" type="slidenum">
              <a:rPr lang="en-US" altLang="en-US" smtClean="0"/>
              <a:pPr/>
              <a:t>22</a:t>
            </a:fld>
            <a:endParaRPr lang="en-US" altLang="en-US"/>
          </a:p>
        </p:txBody>
      </p:sp>
    </p:spTree>
    <p:extLst>
      <p:ext uri="{BB962C8B-B14F-4D97-AF65-F5344CB8AC3E}">
        <p14:creationId xmlns:p14="http://schemas.microsoft.com/office/powerpoint/2010/main" val="112688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6B979E3A-708A-A94B-9765-BBE4FA2AC8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1E55E035-B289-C348-895A-F458A461D9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p:txBody>
      </p:sp>
      <p:sp>
        <p:nvSpPr>
          <p:cNvPr id="66563" name="Slide Number Placeholder 3">
            <a:extLst>
              <a:ext uri="{FF2B5EF4-FFF2-40B4-BE49-F238E27FC236}">
                <a16:creationId xmlns:a16="http://schemas.microsoft.com/office/drawing/2014/main" id="{0F8A882C-EAB5-B549-AA40-04CD4B09D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997292-5630-564F-AE1A-DEB2CC6A174E}" type="slidenum">
              <a:rPr lang="en-US" altLang="en-US" smtClean="0"/>
              <a:pPr/>
              <a:t>23</a:t>
            </a:fld>
            <a:endParaRPr lang="en-US" altLang="en-US"/>
          </a:p>
        </p:txBody>
      </p:sp>
    </p:spTree>
    <p:extLst>
      <p:ext uri="{BB962C8B-B14F-4D97-AF65-F5344CB8AC3E}">
        <p14:creationId xmlns:p14="http://schemas.microsoft.com/office/powerpoint/2010/main" val="13563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1DB5AD08-1907-0C42-A35E-F3CF8D9417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9BC2B916-29A5-A449-9E30-998EB742D3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1" name="Slide Number Placeholder 3">
            <a:extLst>
              <a:ext uri="{FF2B5EF4-FFF2-40B4-BE49-F238E27FC236}">
                <a16:creationId xmlns:a16="http://schemas.microsoft.com/office/drawing/2014/main" id="{111D0585-9FD0-CA4A-9745-FE7C2C6D63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0E5D262-05DC-C148-A249-3C7980CB478E}" type="slidenum">
              <a:rPr lang="en-US" altLang="en-US" smtClean="0"/>
              <a:pPr/>
              <a:t>24</a:t>
            </a:fld>
            <a:endParaRPr lang="en-US" altLang="en-US"/>
          </a:p>
        </p:txBody>
      </p:sp>
    </p:spTree>
    <p:extLst>
      <p:ext uri="{BB962C8B-B14F-4D97-AF65-F5344CB8AC3E}">
        <p14:creationId xmlns:p14="http://schemas.microsoft.com/office/powerpoint/2010/main" val="134066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A975B816-26DF-3244-9AEC-BC05CA9051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558AE599-48B4-4743-98F3-269D89986B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59" name="Slide Number Placeholder 3">
            <a:extLst>
              <a:ext uri="{FF2B5EF4-FFF2-40B4-BE49-F238E27FC236}">
                <a16:creationId xmlns:a16="http://schemas.microsoft.com/office/drawing/2014/main" id="{C9E8D0D8-3483-344D-AB9C-EDE1BC39E7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5054C0E-245B-EB48-A3C5-B6CD2BDAB125}" type="slidenum">
              <a:rPr lang="en-US" altLang="en-US" smtClean="0"/>
              <a:pPr/>
              <a:t>25</a:t>
            </a:fld>
            <a:endParaRPr lang="en-US" altLang="en-US"/>
          </a:p>
        </p:txBody>
      </p:sp>
    </p:spTree>
    <p:extLst>
      <p:ext uri="{BB962C8B-B14F-4D97-AF65-F5344CB8AC3E}">
        <p14:creationId xmlns:p14="http://schemas.microsoft.com/office/powerpoint/2010/main" val="2323820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AADD8F5F-A7DB-BA7B-ACE5-697E957F90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4F5E4BDF-436D-3BAC-E5DC-8C5800331F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1" name="Slide Number Placeholder 3">
            <a:extLst>
              <a:ext uri="{FF2B5EF4-FFF2-40B4-BE49-F238E27FC236}">
                <a16:creationId xmlns:a16="http://schemas.microsoft.com/office/drawing/2014/main" id="{6C2ECC23-D772-4F4A-3774-8CC6C3F6A2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C57CE1D-00B8-5648-8892-1EA72C246D91}" type="slidenum">
              <a:rPr lang="en-US" altLang="en-US" smtClean="0"/>
              <a:pPr/>
              <a:t>28</a:t>
            </a:fld>
            <a:endParaRPr lang="en-US" altLang="en-US"/>
          </a:p>
        </p:txBody>
      </p:sp>
    </p:spTree>
    <p:extLst>
      <p:ext uri="{BB962C8B-B14F-4D97-AF65-F5344CB8AC3E}">
        <p14:creationId xmlns:p14="http://schemas.microsoft.com/office/powerpoint/2010/main" val="2805954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3326640A-ED03-5C45-84B5-75DFCEAA09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DBEA0E26-87AD-EB42-BCE1-020D91F94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7" name="Slide Number Placeholder 3">
            <a:extLst>
              <a:ext uri="{FF2B5EF4-FFF2-40B4-BE49-F238E27FC236}">
                <a16:creationId xmlns:a16="http://schemas.microsoft.com/office/drawing/2014/main" id="{55E0F7BA-65A6-174F-BE0C-721F6A222E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FA3E7BB-346B-5A41-8E6D-716954B5240A}" type="slidenum">
              <a:rPr lang="en-US" altLang="en-US" smtClean="0"/>
              <a:pPr/>
              <a:t>31</a:t>
            </a:fld>
            <a:endParaRPr lang="en-US" altLang="en-US"/>
          </a:p>
        </p:txBody>
      </p:sp>
    </p:spTree>
    <p:extLst>
      <p:ext uri="{BB962C8B-B14F-4D97-AF65-F5344CB8AC3E}">
        <p14:creationId xmlns:p14="http://schemas.microsoft.com/office/powerpoint/2010/main" val="230970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1D36341B-ADDE-7E4E-92C2-C4E36427FD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CFCCB4F5-8801-ED47-99FD-56DB8953E4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5" name="Slide Number Placeholder 3">
            <a:extLst>
              <a:ext uri="{FF2B5EF4-FFF2-40B4-BE49-F238E27FC236}">
                <a16:creationId xmlns:a16="http://schemas.microsoft.com/office/drawing/2014/main" id="{4B06A861-5617-E74B-8E3B-943C576D3B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791AFFE-43D3-484A-B13C-40D677F1AC11}" type="slidenum">
              <a:rPr lang="en-US" altLang="en-US" smtClean="0"/>
              <a:pPr/>
              <a:t>32</a:t>
            </a:fld>
            <a:endParaRPr lang="en-US" altLang="en-US"/>
          </a:p>
        </p:txBody>
      </p:sp>
    </p:spTree>
    <p:extLst>
      <p:ext uri="{BB962C8B-B14F-4D97-AF65-F5344CB8AC3E}">
        <p14:creationId xmlns:p14="http://schemas.microsoft.com/office/powerpoint/2010/main" val="361157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AB37049-B3CA-3D42-9987-20FAFC38EE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A60D6A3-82B1-B64A-BA0D-94E47F7002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58173925-7367-7D48-AAFD-47CC6A1A8C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74EB579-F7A3-5B47-80F5-45485DD90CCC}" type="slidenum">
              <a:rPr lang="en-US" altLang="en-US" smtClean="0"/>
              <a:pPr/>
              <a:t>2</a:t>
            </a:fld>
            <a:endParaRPr lang="en-US" altLang="en-US"/>
          </a:p>
        </p:txBody>
      </p:sp>
    </p:spTree>
    <p:extLst>
      <p:ext uri="{BB962C8B-B14F-4D97-AF65-F5344CB8AC3E}">
        <p14:creationId xmlns:p14="http://schemas.microsoft.com/office/powerpoint/2010/main" val="1604637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3930A0FE-587D-6046-AEAF-EC6CF674BF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4A2F4410-7E59-934E-B173-12CBCA0049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3" name="Slide Number Placeholder 3">
            <a:extLst>
              <a:ext uri="{FF2B5EF4-FFF2-40B4-BE49-F238E27FC236}">
                <a16:creationId xmlns:a16="http://schemas.microsoft.com/office/drawing/2014/main" id="{9CF7396F-4932-004B-9E22-C9418391F0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28F2C87-24DE-7448-BBEA-A46CBB4625F6}" type="slidenum">
              <a:rPr lang="en-US" altLang="en-US" smtClean="0"/>
              <a:pPr/>
              <a:t>33</a:t>
            </a:fld>
            <a:endParaRPr lang="en-US" altLang="en-US"/>
          </a:p>
        </p:txBody>
      </p:sp>
    </p:spTree>
    <p:extLst>
      <p:ext uri="{BB962C8B-B14F-4D97-AF65-F5344CB8AC3E}">
        <p14:creationId xmlns:p14="http://schemas.microsoft.com/office/powerpoint/2010/main" val="839685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7C89E237-DB80-B446-ADF8-136B0DF86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7DF03726-4CDB-4E43-BBF5-46920BA3C3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1" name="Slide Number Placeholder 3">
            <a:extLst>
              <a:ext uri="{FF2B5EF4-FFF2-40B4-BE49-F238E27FC236}">
                <a16:creationId xmlns:a16="http://schemas.microsoft.com/office/drawing/2014/main" id="{9A43088A-C60E-6049-8733-1F9E89F1EC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37C4694-163C-1A42-87CB-BDA481F7561A}" type="slidenum">
              <a:rPr lang="en-US" altLang="en-US" smtClean="0"/>
              <a:pPr/>
              <a:t>34</a:t>
            </a:fld>
            <a:endParaRPr lang="en-US" altLang="en-US"/>
          </a:p>
        </p:txBody>
      </p:sp>
    </p:spTree>
    <p:extLst>
      <p:ext uri="{BB962C8B-B14F-4D97-AF65-F5344CB8AC3E}">
        <p14:creationId xmlns:p14="http://schemas.microsoft.com/office/powerpoint/2010/main" val="363991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58B6610-25DB-2048-9E60-A7FA1E375A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5B91E635-F022-AA4A-95DB-FF7118B29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19" name="Slide Number Placeholder 3">
            <a:extLst>
              <a:ext uri="{FF2B5EF4-FFF2-40B4-BE49-F238E27FC236}">
                <a16:creationId xmlns:a16="http://schemas.microsoft.com/office/drawing/2014/main" id="{9FA80687-2E40-F84C-B663-2D9011E05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5C247DE-908C-2249-BC7D-DBCD7604BA3B}" type="slidenum">
              <a:rPr lang="en-US" altLang="en-US" smtClean="0"/>
              <a:pPr/>
              <a:t>35</a:t>
            </a:fld>
            <a:endParaRPr lang="en-US" altLang="en-US"/>
          </a:p>
        </p:txBody>
      </p:sp>
    </p:spTree>
    <p:extLst>
      <p:ext uri="{BB962C8B-B14F-4D97-AF65-F5344CB8AC3E}">
        <p14:creationId xmlns:p14="http://schemas.microsoft.com/office/powerpoint/2010/main" val="390780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74D04B26-52E9-9841-9836-28665716E3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98E3DE4B-5538-BE40-AF2C-D48B9E1F3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7" name="Slide Number Placeholder 3">
            <a:extLst>
              <a:ext uri="{FF2B5EF4-FFF2-40B4-BE49-F238E27FC236}">
                <a16:creationId xmlns:a16="http://schemas.microsoft.com/office/drawing/2014/main" id="{2A392631-834A-4A4D-BD14-C889D7DB98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B9057EC-B241-BB49-B665-9D817DCD4743}" type="slidenum">
              <a:rPr lang="en-US" altLang="en-US" smtClean="0"/>
              <a:pPr/>
              <a:t>36</a:t>
            </a:fld>
            <a:endParaRPr lang="en-US" altLang="en-US"/>
          </a:p>
        </p:txBody>
      </p:sp>
    </p:spTree>
    <p:extLst>
      <p:ext uri="{BB962C8B-B14F-4D97-AF65-F5344CB8AC3E}">
        <p14:creationId xmlns:p14="http://schemas.microsoft.com/office/powerpoint/2010/main" val="3473251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7232371C-91C1-FD47-9403-178FB82B90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83981442-1591-F04E-8C70-301D718014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5" name="Slide Number Placeholder 3">
            <a:extLst>
              <a:ext uri="{FF2B5EF4-FFF2-40B4-BE49-F238E27FC236}">
                <a16:creationId xmlns:a16="http://schemas.microsoft.com/office/drawing/2014/main" id="{933A1695-D2B5-2744-8870-1EA16D9E5C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184E1A9-379D-EB42-98DC-FED85FD018EB}" type="slidenum">
              <a:rPr lang="en-US" altLang="en-US" smtClean="0"/>
              <a:pPr/>
              <a:t>37</a:t>
            </a:fld>
            <a:endParaRPr lang="en-US" altLang="en-US"/>
          </a:p>
        </p:txBody>
      </p:sp>
    </p:spTree>
    <p:extLst>
      <p:ext uri="{BB962C8B-B14F-4D97-AF65-F5344CB8AC3E}">
        <p14:creationId xmlns:p14="http://schemas.microsoft.com/office/powerpoint/2010/main" val="169314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C3414164-CF10-114A-8FC9-FD4D138737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C6C699CA-B98C-CF48-B190-FF980FDDD6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3" name="Slide Number Placeholder 3">
            <a:extLst>
              <a:ext uri="{FF2B5EF4-FFF2-40B4-BE49-F238E27FC236}">
                <a16:creationId xmlns:a16="http://schemas.microsoft.com/office/drawing/2014/main" id="{7CEB28F2-688C-6948-A57A-A82364ACD6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D50C85-858C-504A-B69F-7AA441A30478}" type="slidenum">
              <a:rPr lang="en-US" altLang="en-US" smtClean="0"/>
              <a:pPr/>
              <a:t>38</a:t>
            </a:fld>
            <a:endParaRPr lang="en-US" altLang="en-US"/>
          </a:p>
        </p:txBody>
      </p:sp>
    </p:spTree>
    <p:extLst>
      <p:ext uri="{BB962C8B-B14F-4D97-AF65-F5344CB8AC3E}">
        <p14:creationId xmlns:p14="http://schemas.microsoft.com/office/powerpoint/2010/main" val="270299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5F256806-F486-CC4A-BF9A-C21B6B3A7B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7ACE058C-850A-7B4B-992C-1D8D7A5AB5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1" name="Slide Number Placeholder 3">
            <a:extLst>
              <a:ext uri="{FF2B5EF4-FFF2-40B4-BE49-F238E27FC236}">
                <a16:creationId xmlns:a16="http://schemas.microsoft.com/office/drawing/2014/main" id="{A96E307E-326A-0149-AB58-4A179D1E42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B74003-E8E7-5D4A-A24A-7E2D3C6282B6}" type="slidenum">
              <a:rPr lang="en-US" altLang="en-US" smtClean="0"/>
              <a:pPr/>
              <a:t>39</a:t>
            </a:fld>
            <a:endParaRPr lang="en-US" altLang="en-US"/>
          </a:p>
        </p:txBody>
      </p:sp>
    </p:spTree>
    <p:extLst>
      <p:ext uri="{BB962C8B-B14F-4D97-AF65-F5344CB8AC3E}">
        <p14:creationId xmlns:p14="http://schemas.microsoft.com/office/powerpoint/2010/main" val="379831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36680992-35BD-124E-B35D-0DA182D732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D7C60345-13C5-444A-89D3-2CD1E5F4BF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3" name="Slide Number Placeholder 3">
            <a:extLst>
              <a:ext uri="{FF2B5EF4-FFF2-40B4-BE49-F238E27FC236}">
                <a16:creationId xmlns:a16="http://schemas.microsoft.com/office/drawing/2014/main" id="{A2CEBE0D-5462-0542-BCAF-CA9EA0BC55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19C5D6-5238-A343-A3B0-B18E92E9DFA4}" type="slidenum">
              <a:rPr lang="en-US" altLang="en-US" smtClean="0"/>
              <a:pPr/>
              <a:t>3</a:t>
            </a:fld>
            <a:endParaRPr lang="en-US" altLang="en-US"/>
          </a:p>
        </p:txBody>
      </p:sp>
    </p:spTree>
    <p:extLst>
      <p:ext uri="{BB962C8B-B14F-4D97-AF65-F5344CB8AC3E}">
        <p14:creationId xmlns:p14="http://schemas.microsoft.com/office/powerpoint/2010/main" val="169913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76A7AFE5-1E7F-C34C-BDDC-FE2AC214C5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3958115-A3EB-5644-9891-F595FAF501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5" name="Slide Number Placeholder 3">
            <a:extLst>
              <a:ext uri="{FF2B5EF4-FFF2-40B4-BE49-F238E27FC236}">
                <a16:creationId xmlns:a16="http://schemas.microsoft.com/office/drawing/2014/main" id="{85E592A9-9673-124C-9DCC-6581A598B4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926C5C-79E0-5648-AE04-E216AF006E10}" type="slidenum">
              <a:rPr lang="en-US" altLang="en-US" smtClean="0"/>
              <a:pPr/>
              <a:t>5</a:t>
            </a:fld>
            <a:endParaRPr lang="en-US" altLang="en-US"/>
          </a:p>
        </p:txBody>
      </p:sp>
    </p:spTree>
    <p:extLst>
      <p:ext uri="{BB962C8B-B14F-4D97-AF65-F5344CB8AC3E}">
        <p14:creationId xmlns:p14="http://schemas.microsoft.com/office/powerpoint/2010/main" val="322147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72F99465-25E3-364B-8234-D15D4FF0E6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6CF1E79A-374F-8748-98BE-FBDCF9C233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7" name="Slide Number Placeholder 3">
            <a:extLst>
              <a:ext uri="{FF2B5EF4-FFF2-40B4-BE49-F238E27FC236}">
                <a16:creationId xmlns:a16="http://schemas.microsoft.com/office/drawing/2014/main" id="{1B5E7835-7045-DB42-9D28-48F7085A7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1E40AFF-CC18-804F-A81B-CEF7AEA36739}" type="slidenum">
              <a:rPr lang="en-US" altLang="en-US" smtClean="0"/>
              <a:pPr/>
              <a:t>12</a:t>
            </a:fld>
            <a:endParaRPr lang="en-US" altLang="en-US"/>
          </a:p>
        </p:txBody>
      </p:sp>
    </p:spTree>
    <p:extLst>
      <p:ext uri="{BB962C8B-B14F-4D97-AF65-F5344CB8AC3E}">
        <p14:creationId xmlns:p14="http://schemas.microsoft.com/office/powerpoint/2010/main" val="361799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E8A922DA-ABA3-0A40-8F7A-347B76A99F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BDAD16D2-7E22-DA47-82E0-BB75EBAE88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5" name="Slide Number Placeholder 3">
            <a:extLst>
              <a:ext uri="{FF2B5EF4-FFF2-40B4-BE49-F238E27FC236}">
                <a16:creationId xmlns:a16="http://schemas.microsoft.com/office/drawing/2014/main" id="{3704A078-E2D7-414F-B79F-5D84601166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AF1847F-B47F-B747-9914-A09BE5475538}" type="slidenum">
              <a:rPr lang="en-US" altLang="en-US" smtClean="0"/>
              <a:pPr/>
              <a:t>13</a:t>
            </a:fld>
            <a:endParaRPr lang="en-US" altLang="en-US"/>
          </a:p>
        </p:txBody>
      </p:sp>
    </p:spTree>
    <p:extLst>
      <p:ext uri="{BB962C8B-B14F-4D97-AF65-F5344CB8AC3E}">
        <p14:creationId xmlns:p14="http://schemas.microsoft.com/office/powerpoint/2010/main" val="3713282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C3EFF41C-72BA-9A44-9F53-8768C03A64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A9938E0C-157F-8D45-B36D-B8E08E5638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3" name="Slide Number Placeholder 3">
            <a:extLst>
              <a:ext uri="{FF2B5EF4-FFF2-40B4-BE49-F238E27FC236}">
                <a16:creationId xmlns:a16="http://schemas.microsoft.com/office/drawing/2014/main" id="{5B76A884-5F0F-8C4D-8012-026AD87F15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8CE77C2-738F-5849-BEBC-EC1F193E79F9}" type="slidenum">
              <a:rPr lang="en-US" altLang="en-US" smtClean="0"/>
              <a:pPr/>
              <a:t>14</a:t>
            </a:fld>
            <a:endParaRPr lang="en-US" altLang="en-US"/>
          </a:p>
        </p:txBody>
      </p:sp>
    </p:spTree>
    <p:extLst>
      <p:ext uri="{BB962C8B-B14F-4D97-AF65-F5344CB8AC3E}">
        <p14:creationId xmlns:p14="http://schemas.microsoft.com/office/powerpoint/2010/main" val="154873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48DCF4CA-A0DD-9D40-BBDB-37C5492E0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E5875604-7DFB-0042-8209-2780F60738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1" name="Slide Number Placeholder 3">
            <a:extLst>
              <a:ext uri="{FF2B5EF4-FFF2-40B4-BE49-F238E27FC236}">
                <a16:creationId xmlns:a16="http://schemas.microsoft.com/office/drawing/2014/main" id="{C4FB6D7C-471A-EA49-816C-DFA00907E7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A882B13-C740-CF40-A737-5EF40F5EFDCF}" type="slidenum">
              <a:rPr lang="en-US" altLang="en-US" smtClean="0"/>
              <a:pPr/>
              <a:t>15</a:t>
            </a:fld>
            <a:endParaRPr lang="en-US" altLang="en-US"/>
          </a:p>
        </p:txBody>
      </p:sp>
    </p:spTree>
    <p:extLst>
      <p:ext uri="{BB962C8B-B14F-4D97-AF65-F5344CB8AC3E}">
        <p14:creationId xmlns:p14="http://schemas.microsoft.com/office/powerpoint/2010/main" val="360226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E1042AD-5BF5-3145-B424-E27EE0F593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FEFBEAA8-BCD0-234D-92D2-1B743B92C2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39" name="Slide Number Placeholder 3">
            <a:extLst>
              <a:ext uri="{FF2B5EF4-FFF2-40B4-BE49-F238E27FC236}">
                <a16:creationId xmlns:a16="http://schemas.microsoft.com/office/drawing/2014/main" id="{8BE189C9-96B0-8F49-929F-76365FD099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8E5EEE1-107C-024A-A0F0-37509C906061}" type="slidenum">
              <a:rPr lang="en-US" altLang="en-US" smtClean="0"/>
              <a:pPr/>
              <a:t>16</a:t>
            </a:fld>
            <a:endParaRPr lang="en-US" altLang="en-US"/>
          </a:p>
        </p:txBody>
      </p:sp>
    </p:spTree>
    <p:extLst>
      <p:ext uri="{BB962C8B-B14F-4D97-AF65-F5344CB8AC3E}">
        <p14:creationId xmlns:p14="http://schemas.microsoft.com/office/powerpoint/2010/main" val="2610843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3736-8155-B379-AC22-0A86E0916EB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981A1F1-8A93-E2A3-204F-9B4C41D1B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E8ECC3-5B1B-7F74-6129-C9BCCF07BAEF}"/>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5" name="Footer Placeholder 4">
            <a:extLst>
              <a:ext uri="{FF2B5EF4-FFF2-40B4-BE49-F238E27FC236}">
                <a16:creationId xmlns:a16="http://schemas.microsoft.com/office/drawing/2014/main" id="{AF5DA9FA-879A-15A6-098E-F55C0C464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87619-D6AB-14E6-3C43-069C33D5A74F}"/>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334911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BE26-9D16-23BC-25BD-7D16F14DEFE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D320C8-E0CF-2AC3-E53B-5DF2FF77127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362006-D155-0B8B-5C9D-A671092C421E}"/>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5" name="Footer Placeholder 4">
            <a:extLst>
              <a:ext uri="{FF2B5EF4-FFF2-40B4-BE49-F238E27FC236}">
                <a16:creationId xmlns:a16="http://schemas.microsoft.com/office/drawing/2014/main" id="{9B16CF1A-0C63-60A7-EA57-0E9AE0584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EDD90-5264-3969-F424-9968F0EB775B}"/>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399176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C139C-F828-9FD2-3B38-AC38B09C4C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899E6E-36F8-C333-4664-26C1FF6147F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230ABD-3148-E5B1-2FFA-3ABB67EEE389}"/>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5" name="Footer Placeholder 4">
            <a:extLst>
              <a:ext uri="{FF2B5EF4-FFF2-40B4-BE49-F238E27FC236}">
                <a16:creationId xmlns:a16="http://schemas.microsoft.com/office/drawing/2014/main" id="{E869D4F1-67A8-ED56-B6B3-6738C6384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31725-E1FF-2A25-6BD9-49CC7728BA48}"/>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253996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C9EE-7230-6007-0DFD-75C9CF06344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58B0FA-61D7-D7BF-C8B6-ABF2EF47F3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429471-315E-A5DD-7A1F-E53FA23441EB}"/>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5" name="Footer Placeholder 4">
            <a:extLst>
              <a:ext uri="{FF2B5EF4-FFF2-40B4-BE49-F238E27FC236}">
                <a16:creationId xmlns:a16="http://schemas.microsoft.com/office/drawing/2014/main" id="{0B56D494-9085-CE2E-BEE1-B4CB8747C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2B9C9-9C47-735E-F60E-7AF9D01C31DD}"/>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116259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B6BB1-DDE8-D7EF-BFFA-1C425AD69C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D7B4A8C-F38E-45DD-9611-F8B316BF8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F7C8617-8706-9A4E-51F5-08A2CD4605E1}"/>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5" name="Footer Placeholder 4">
            <a:extLst>
              <a:ext uri="{FF2B5EF4-FFF2-40B4-BE49-F238E27FC236}">
                <a16:creationId xmlns:a16="http://schemas.microsoft.com/office/drawing/2014/main" id="{445E534A-2B3C-01DD-EC81-BFAEA0041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123E3-B4F3-1AEB-5CFD-B4E8AE2B76E5}"/>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29131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25FC-B5CC-9596-4391-716D421831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B09670-976D-A4C8-99A8-D4863B061C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79CFCB-1489-C8BF-302F-AFB0A6C2D1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DC11A1B-0F3A-8EC2-19E1-52941206626A}"/>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6" name="Footer Placeholder 5">
            <a:extLst>
              <a:ext uri="{FF2B5EF4-FFF2-40B4-BE49-F238E27FC236}">
                <a16:creationId xmlns:a16="http://schemas.microsoft.com/office/drawing/2014/main" id="{374D5E28-8E79-2A2D-3C41-2E061958F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12399-22CD-2DE5-C383-23E04A12C58F}"/>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71294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5A8F-724B-7E29-969B-570606275C9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EF2EDA-FE74-FC4F-A7A8-85FA3E9A3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38951F-CBE7-3AC2-1007-20EE7CB499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481540B-7381-8501-083F-BFDCB8C7A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E68142-9961-7C08-9F45-586843A773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A8DC8AD-B13D-76C1-373A-ABF41424F79D}"/>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8" name="Footer Placeholder 7">
            <a:extLst>
              <a:ext uri="{FF2B5EF4-FFF2-40B4-BE49-F238E27FC236}">
                <a16:creationId xmlns:a16="http://schemas.microsoft.com/office/drawing/2014/main" id="{DAE22212-14BE-B11B-77F2-0ABD4EF80D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12D412-8F41-5538-DFF9-C38F62F35DD6}"/>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2860834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34D1-3DF8-AE04-88E3-1D07FBA6E81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199BB33-3FCC-0373-1029-8507A78E86B7}"/>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4" name="Footer Placeholder 3">
            <a:extLst>
              <a:ext uri="{FF2B5EF4-FFF2-40B4-BE49-F238E27FC236}">
                <a16:creationId xmlns:a16="http://schemas.microsoft.com/office/drawing/2014/main" id="{38E0BF45-92EE-BF29-CE8A-37855A18B4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1353A-1E18-1FFB-B0A5-EAC39944570A}"/>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415453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E5463-A789-8804-F914-4D7F0D57464A}"/>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3" name="Footer Placeholder 2">
            <a:extLst>
              <a:ext uri="{FF2B5EF4-FFF2-40B4-BE49-F238E27FC236}">
                <a16:creationId xmlns:a16="http://schemas.microsoft.com/office/drawing/2014/main" id="{544E2DCA-95C7-5CDD-9A7D-91F4D4C4B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CBB564-1ACF-4212-01AC-F9E3DC87FECD}"/>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332737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E8DA-C8FE-1C5E-2F6E-E66528A5FD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8DA4827-ABFE-21F4-03D2-097BB6A2C9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9F5DA53-0E2E-4B85-61E3-63FEB95A8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4A967A-B8C9-6BFC-5B46-F6B787A667A6}"/>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6" name="Footer Placeholder 5">
            <a:extLst>
              <a:ext uri="{FF2B5EF4-FFF2-40B4-BE49-F238E27FC236}">
                <a16:creationId xmlns:a16="http://schemas.microsoft.com/office/drawing/2014/main" id="{AABFA770-9FD6-B0CE-DCCC-810FBA17D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725CA-D24C-BB80-DC0D-14076D2B7B98}"/>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401859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5348E-BCF7-7FAB-6401-F80B73F56F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943C5AF-BA37-CB32-8FD8-AB6EB431B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E34AA0-6488-AA26-C580-688C7B179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966156-D202-CDCF-E4EC-5E758F634C7A}"/>
              </a:ext>
            </a:extLst>
          </p:cNvPr>
          <p:cNvSpPr>
            <a:spLocks noGrp="1"/>
          </p:cNvSpPr>
          <p:nvPr>
            <p:ph type="dt" sz="half" idx="10"/>
          </p:nvPr>
        </p:nvSpPr>
        <p:spPr/>
        <p:txBody>
          <a:bodyPr/>
          <a:lstStyle/>
          <a:p>
            <a:fld id="{3F1230AE-0BAA-BB4D-B3F7-578EC47DC93F}" type="datetimeFigureOut">
              <a:rPr lang="en-US" smtClean="0"/>
              <a:t>4/28/23</a:t>
            </a:fld>
            <a:endParaRPr lang="en-US"/>
          </a:p>
        </p:txBody>
      </p:sp>
      <p:sp>
        <p:nvSpPr>
          <p:cNvPr id="6" name="Footer Placeholder 5">
            <a:extLst>
              <a:ext uri="{FF2B5EF4-FFF2-40B4-BE49-F238E27FC236}">
                <a16:creationId xmlns:a16="http://schemas.microsoft.com/office/drawing/2014/main" id="{C72ABF29-83AF-B031-BE53-BD35DCC4DB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9A220-1938-13E3-35EB-9900601C932E}"/>
              </a:ext>
            </a:extLst>
          </p:cNvPr>
          <p:cNvSpPr>
            <a:spLocks noGrp="1"/>
          </p:cNvSpPr>
          <p:nvPr>
            <p:ph type="sldNum" sz="quarter" idx="12"/>
          </p:nvPr>
        </p:nvSpPr>
        <p:spPr/>
        <p:txBody>
          <a:bodyPr/>
          <a:lstStyle/>
          <a:p>
            <a:fld id="{25779100-28C3-9F4D-AEE6-81BAA242EAAF}" type="slidenum">
              <a:rPr lang="en-US" smtClean="0"/>
              <a:t>‹#›</a:t>
            </a:fld>
            <a:endParaRPr lang="en-US"/>
          </a:p>
        </p:txBody>
      </p:sp>
    </p:spTree>
    <p:extLst>
      <p:ext uri="{BB962C8B-B14F-4D97-AF65-F5344CB8AC3E}">
        <p14:creationId xmlns:p14="http://schemas.microsoft.com/office/powerpoint/2010/main" val="3872881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E49E3-E801-0FFA-1FBE-B1C89087D2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E733538-2670-9C05-51F2-DBC53BFD7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5D17F5-45A8-9376-22F1-C82A6113C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230AE-0BAA-BB4D-B3F7-578EC47DC93F}" type="datetimeFigureOut">
              <a:rPr lang="en-US" smtClean="0"/>
              <a:t>4/28/23</a:t>
            </a:fld>
            <a:endParaRPr lang="en-US"/>
          </a:p>
        </p:txBody>
      </p:sp>
      <p:sp>
        <p:nvSpPr>
          <p:cNvPr id="5" name="Footer Placeholder 4">
            <a:extLst>
              <a:ext uri="{FF2B5EF4-FFF2-40B4-BE49-F238E27FC236}">
                <a16:creationId xmlns:a16="http://schemas.microsoft.com/office/drawing/2014/main" id="{D91DA35B-C7F1-E370-63F0-009D09451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BE67B-4B6B-CB4B-AF3C-F2D1313E8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79100-28C3-9F4D-AEE6-81BAA242EAAF}" type="slidenum">
              <a:rPr lang="en-US" smtClean="0"/>
              <a:t>‹#›</a:t>
            </a:fld>
            <a:endParaRPr lang="en-US"/>
          </a:p>
        </p:txBody>
      </p:sp>
    </p:spTree>
    <p:extLst>
      <p:ext uri="{BB962C8B-B14F-4D97-AF65-F5344CB8AC3E}">
        <p14:creationId xmlns:p14="http://schemas.microsoft.com/office/powerpoint/2010/main" val="3922378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A picture containing tree, outdoor&#10;&#10;Description automatically generated">
            <a:extLst>
              <a:ext uri="{FF2B5EF4-FFF2-40B4-BE49-F238E27FC236}">
                <a16:creationId xmlns:a16="http://schemas.microsoft.com/office/drawing/2014/main" id="{CE426409-CFC6-F841-B95E-0952CC52D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4405619-7519-214C-AD9B-C4690A4DF2D8}"/>
              </a:ext>
            </a:extLst>
          </p:cNvPr>
          <p:cNvSpPr txBox="1">
            <a:spLocks noChangeArrowheads="1"/>
          </p:cNvSpPr>
          <p:nvPr/>
        </p:nvSpPr>
        <p:spPr bwMode="auto">
          <a:xfrm>
            <a:off x="169334" y="5854701"/>
            <a:ext cx="8104717" cy="850900"/>
          </a:xfrm>
          <a:prstGeom prst="rect">
            <a:avLst/>
          </a:prstGeom>
          <a:solidFill>
            <a:srgbClr val="D1E0E3">
              <a:alpha val="60000"/>
            </a:srgbClr>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2667" b="1" cap="all" dirty="0"/>
              <a:t>FUTURE HOME STANDARDS &amp; CONSTRUCTION SYSTEMS -  WITH jenny </a:t>
            </a:r>
            <a:r>
              <a:rPr lang="en-US" altLang="en-US" sz="2667" b="1" cap="all" dirty="0" err="1"/>
              <a:t>chandela</a:t>
            </a:r>
            <a:endParaRPr lang="en-US" altLang="en-US" sz="2667" cap="all" dirty="0"/>
          </a:p>
        </p:txBody>
      </p:sp>
      <p:pic>
        <p:nvPicPr>
          <p:cNvPr id="15363" name="Picture 8">
            <a:extLst>
              <a:ext uri="{FF2B5EF4-FFF2-40B4-BE49-F238E27FC236}">
                <a16:creationId xmlns:a16="http://schemas.microsoft.com/office/drawing/2014/main" id="{356D55B7-961A-534F-AE1E-68AB3CD2B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2713" b="9802"/>
          <a:stretch>
            <a:fillRect/>
          </a:stretch>
        </p:blipFill>
        <p:spPr bwMode="auto">
          <a:xfrm>
            <a:off x="8441267" y="5833533"/>
            <a:ext cx="3581400"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27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A picture containing sky, grass, building, outdoor&#10;&#10;Description automatically generated">
            <a:extLst>
              <a:ext uri="{FF2B5EF4-FFF2-40B4-BE49-F238E27FC236}">
                <a16:creationId xmlns:a16="http://schemas.microsoft.com/office/drawing/2014/main" id="{3FF72F81-5BAE-2B4E-A4BD-E09AFEEAB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1">
            <a:extLst>
              <a:ext uri="{FF2B5EF4-FFF2-40B4-BE49-F238E27FC236}">
                <a16:creationId xmlns:a16="http://schemas.microsoft.com/office/drawing/2014/main" id="{7FFA4B76-DC8F-F04D-A6DD-5DECD5AB8C8A}"/>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sp>
        <p:nvSpPr>
          <p:cNvPr id="28675" name="TextBox 5">
            <a:extLst>
              <a:ext uri="{FF2B5EF4-FFF2-40B4-BE49-F238E27FC236}">
                <a16:creationId xmlns:a16="http://schemas.microsoft.com/office/drawing/2014/main" id="{29FA5943-4B86-FB47-93F5-513C9AAAD0CA}"/>
              </a:ext>
            </a:extLst>
          </p:cNvPr>
          <p:cNvSpPr txBox="1">
            <a:spLocks noChangeArrowheads="1"/>
          </p:cNvSpPr>
          <p:nvPr/>
        </p:nvSpPr>
        <p:spPr bwMode="auto">
          <a:xfrm>
            <a:off x="560918" y="330200"/>
            <a:ext cx="5151967" cy="400110"/>
          </a:xfrm>
          <a:prstGeom prst="rect">
            <a:avLst/>
          </a:prstGeom>
          <a:solidFill>
            <a:srgbClr val="D1E0E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t>These are examples of low energy homes-</a:t>
            </a:r>
          </a:p>
        </p:txBody>
      </p:sp>
      <p:pic>
        <p:nvPicPr>
          <p:cNvPr id="28676" name="Picture 8">
            <a:extLst>
              <a:ext uri="{FF2B5EF4-FFF2-40B4-BE49-F238E27FC236}">
                <a16:creationId xmlns:a16="http://schemas.microsoft.com/office/drawing/2014/main" id="{2B0BF868-4440-FB43-AAAE-5153D28B5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7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B9765644-F097-F242-B0CD-84BD80F86010}"/>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pic>
        <p:nvPicPr>
          <p:cNvPr id="29698" name="Picture 3">
            <a:extLst>
              <a:ext uri="{FF2B5EF4-FFF2-40B4-BE49-F238E27FC236}">
                <a16:creationId xmlns:a16="http://schemas.microsoft.com/office/drawing/2014/main" id="{C92D733D-DD02-B842-9320-D78C974B77B1}"/>
              </a:ext>
            </a:extLst>
          </p:cNvPr>
          <p:cNvPicPr>
            <a:picLocks noChangeAspect="1"/>
          </p:cNvPicPr>
          <p:nvPr/>
        </p:nvPicPr>
        <p:blipFill>
          <a:blip r:embed="rId2">
            <a:extLst>
              <a:ext uri="{28A0092B-C50C-407E-A947-70E740481C1C}">
                <a14:useLocalDpi xmlns:a14="http://schemas.microsoft.com/office/drawing/2010/main" val="0"/>
              </a:ext>
            </a:extLst>
          </a:blip>
          <a:srcRect t="18929" b="19020"/>
          <a:stretch>
            <a:fillRect/>
          </a:stretch>
        </p:blipFill>
        <p:spPr bwMode="auto">
          <a:xfrm>
            <a:off x="-194733" y="0"/>
            <a:ext cx="123867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A2D2EF4-0323-E543-B00F-E9A7ECD018AF}"/>
              </a:ext>
            </a:extLst>
          </p:cNvPr>
          <p:cNvSpPr txBox="1">
            <a:spLocks noChangeArrowheads="1"/>
          </p:cNvSpPr>
          <p:nvPr/>
        </p:nvSpPr>
        <p:spPr bwMode="auto">
          <a:xfrm>
            <a:off x="332318" y="1890185"/>
            <a:ext cx="11459633" cy="3375026"/>
          </a:xfrm>
          <a:prstGeom prst="rect">
            <a:avLst/>
          </a:prstGeom>
          <a:solidFill>
            <a:srgbClr val="D1E0E3">
              <a:alpha val="43000"/>
            </a:srgb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10666" b="1" dirty="0">
                <a:latin typeface="+mn-lt"/>
              </a:rPr>
              <a:t>THIS IS NOT GOOD ENOUGH</a:t>
            </a:r>
            <a:r>
              <a:rPr lang="mr-IN" altLang="en-US" sz="10666" b="1" dirty="0">
                <a:latin typeface="+mn-lt"/>
                <a:ea typeface="Mangal" panose="02040503050203030202" pitchFamily="18" charset="0"/>
              </a:rPr>
              <a:t>……</a:t>
            </a:r>
            <a:r>
              <a:rPr lang="en-GB" altLang="en-US" sz="10666" b="1" dirty="0">
                <a:latin typeface="+mn-lt"/>
              </a:rPr>
              <a:t>.</a:t>
            </a:r>
            <a:endParaRPr lang="en-US" altLang="en-US" sz="10666" b="1" dirty="0">
              <a:latin typeface="+mn-lt"/>
            </a:endParaRPr>
          </a:p>
        </p:txBody>
      </p:sp>
      <p:sp>
        <p:nvSpPr>
          <p:cNvPr id="29700" name="TextBox 5">
            <a:extLst>
              <a:ext uri="{FF2B5EF4-FFF2-40B4-BE49-F238E27FC236}">
                <a16:creationId xmlns:a16="http://schemas.microsoft.com/office/drawing/2014/main" id="{016373EF-FB66-2940-B10F-16829BE5E7FC}"/>
              </a:ext>
            </a:extLst>
          </p:cNvPr>
          <p:cNvSpPr txBox="1">
            <a:spLocks noChangeArrowheads="1"/>
          </p:cNvSpPr>
          <p:nvPr/>
        </p:nvSpPr>
        <p:spPr bwMode="auto">
          <a:xfrm>
            <a:off x="491067" y="359833"/>
            <a:ext cx="1797051" cy="400110"/>
          </a:xfrm>
          <a:prstGeom prst="rect">
            <a:avLst/>
          </a:prstGeom>
          <a:solidFill>
            <a:srgbClr val="D1E0E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t>This is not -</a:t>
            </a:r>
          </a:p>
        </p:txBody>
      </p:sp>
      <p:pic>
        <p:nvPicPr>
          <p:cNvPr id="29701" name="Picture 8">
            <a:extLst>
              <a:ext uri="{FF2B5EF4-FFF2-40B4-BE49-F238E27FC236}">
                <a16:creationId xmlns:a16="http://schemas.microsoft.com/office/drawing/2014/main" id="{C7FEA7E4-4986-ED42-9985-4DC97A246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092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660EE1A7-B2B9-0B49-8AC0-F2165479D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69" t="12500" r="7001" b="125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a:extLst>
              <a:ext uri="{FF2B5EF4-FFF2-40B4-BE49-F238E27FC236}">
                <a16:creationId xmlns:a16="http://schemas.microsoft.com/office/drawing/2014/main" id="{4017CADF-E099-9E43-9708-1DA820A5176F}"/>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30723" name="TextBox 5">
            <a:extLst>
              <a:ext uri="{FF2B5EF4-FFF2-40B4-BE49-F238E27FC236}">
                <a16:creationId xmlns:a16="http://schemas.microsoft.com/office/drawing/2014/main" id="{901D5B56-FE14-1F45-809E-67DA27C6E24B}"/>
              </a:ext>
            </a:extLst>
          </p:cNvPr>
          <p:cNvSpPr txBox="1">
            <a:spLocks noChangeArrowheads="1"/>
          </p:cNvSpPr>
          <p:nvPr/>
        </p:nvSpPr>
        <p:spPr bwMode="auto">
          <a:xfrm>
            <a:off x="169334" y="5854701"/>
            <a:ext cx="10782300"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The Future Homes Standard</a:t>
            </a:r>
          </a:p>
        </p:txBody>
      </p:sp>
      <p:pic>
        <p:nvPicPr>
          <p:cNvPr id="30724" name="Picture 8">
            <a:extLst>
              <a:ext uri="{FF2B5EF4-FFF2-40B4-BE49-F238E27FC236}">
                <a16:creationId xmlns:a16="http://schemas.microsoft.com/office/drawing/2014/main" id="{DA9C5B30-9461-2F43-BAAC-81EDF91E0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653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Diagram&#10;&#10;Description automatically generated with medium confidence">
            <a:extLst>
              <a:ext uri="{FF2B5EF4-FFF2-40B4-BE49-F238E27FC236}">
                <a16:creationId xmlns:a16="http://schemas.microsoft.com/office/drawing/2014/main" id="{C642C47C-88A5-354C-B1D2-EF2AB532B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934" y="211667"/>
            <a:ext cx="5005917"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a:extLst>
              <a:ext uri="{FF2B5EF4-FFF2-40B4-BE49-F238E27FC236}">
                <a16:creationId xmlns:a16="http://schemas.microsoft.com/office/drawing/2014/main" id="{F92299B9-9ECD-C843-A9BB-DF6DD96A7BF6}"/>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2" name="TextBox 10">
            <a:extLst>
              <a:ext uri="{FF2B5EF4-FFF2-40B4-BE49-F238E27FC236}">
                <a16:creationId xmlns:a16="http://schemas.microsoft.com/office/drawing/2014/main" id="{EE5174D9-C0F6-C444-833F-DB82D6672EAE}"/>
              </a:ext>
            </a:extLst>
          </p:cNvPr>
          <p:cNvSpPr txBox="1">
            <a:spLocks noChangeArrowheads="1"/>
          </p:cNvSpPr>
          <p:nvPr/>
        </p:nvSpPr>
        <p:spPr bwMode="auto">
          <a:xfrm>
            <a:off x="516467" y="211667"/>
            <a:ext cx="7605184" cy="7049690"/>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The Future Homes Standard -</a:t>
            </a:r>
          </a:p>
          <a:p>
            <a:pPr marL="0" indent="0" algn="just">
              <a:lnSpc>
                <a:spcPct val="100000"/>
              </a:lnSpc>
              <a:spcBef>
                <a:spcPct val="0"/>
              </a:spcBef>
              <a:buNone/>
              <a:defRPr/>
            </a:pPr>
            <a:endParaRPr lang="en-US" altLang="en-US" sz="2133" dirty="0"/>
          </a:p>
          <a:p>
            <a:pPr algn="just" eaLnBrk="1" hangingPunct="1">
              <a:lnSpc>
                <a:spcPct val="100000"/>
              </a:lnSpc>
              <a:spcBef>
                <a:spcPct val="0"/>
              </a:spcBef>
              <a:buFont typeface="+mj-lt"/>
              <a:buAutoNum type="arabicPeriod"/>
              <a:defRPr/>
            </a:pPr>
            <a:r>
              <a:rPr lang="en-US" altLang="en-US" sz="2133" dirty="0"/>
              <a:t>We need 250,000 new homes per year</a:t>
            </a:r>
          </a:p>
          <a:p>
            <a:pPr algn="just" eaLnBrk="1" hangingPunct="1">
              <a:lnSpc>
                <a:spcPct val="100000"/>
              </a:lnSpc>
              <a:spcBef>
                <a:spcPct val="0"/>
              </a:spcBef>
              <a:buFont typeface="+mj-lt"/>
              <a:buAutoNum type="arabicPeriod"/>
              <a:defRPr/>
            </a:pPr>
            <a:endParaRPr lang="en-US" altLang="en-US" sz="2133" dirty="0"/>
          </a:p>
          <a:p>
            <a:pPr algn="just" eaLnBrk="1" hangingPunct="1">
              <a:lnSpc>
                <a:spcPct val="100000"/>
              </a:lnSpc>
              <a:spcBef>
                <a:spcPct val="0"/>
              </a:spcBef>
              <a:buFont typeface="+mj-lt"/>
              <a:buAutoNum type="arabicPeriod"/>
              <a:defRPr/>
            </a:pPr>
            <a:r>
              <a:rPr lang="en-US" altLang="en-US" sz="2133" dirty="0"/>
              <a:t>Custom &amp; Self build’s lead the way in design and energy performance</a:t>
            </a:r>
          </a:p>
          <a:p>
            <a:pPr algn="just" eaLnBrk="1" hangingPunct="1">
              <a:lnSpc>
                <a:spcPct val="100000"/>
              </a:lnSpc>
              <a:spcBef>
                <a:spcPct val="0"/>
              </a:spcBef>
              <a:buFont typeface="+mj-lt"/>
              <a:buAutoNum type="arabicPeriod"/>
              <a:defRPr/>
            </a:pPr>
            <a:endParaRPr lang="en-US" altLang="en-US" sz="2133" dirty="0"/>
          </a:p>
          <a:p>
            <a:pPr algn="just" eaLnBrk="1" hangingPunct="1">
              <a:lnSpc>
                <a:spcPct val="100000"/>
              </a:lnSpc>
              <a:spcBef>
                <a:spcPct val="0"/>
              </a:spcBef>
              <a:buFont typeface="+mj-lt"/>
              <a:buAutoNum type="arabicPeriod"/>
              <a:defRPr/>
            </a:pPr>
            <a:r>
              <a:rPr lang="en-US" altLang="en-US" sz="2133" dirty="0"/>
              <a:t>Future Homes Standard 2025 –</a:t>
            </a:r>
          </a:p>
          <a:p>
            <a:pPr marL="0" indent="0" algn="just">
              <a:lnSpc>
                <a:spcPct val="100000"/>
              </a:lnSpc>
              <a:spcBef>
                <a:spcPct val="0"/>
              </a:spcBef>
              <a:buNone/>
              <a:defRPr/>
            </a:pPr>
            <a:r>
              <a:rPr lang="en-US" altLang="en-US" sz="2267" dirty="0"/>
              <a:t> - 	</a:t>
            </a:r>
            <a:r>
              <a:rPr lang="en-US" altLang="en-US" sz="2133" dirty="0"/>
              <a:t>A major review of the Building Regs </a:t>
            </a:r>
          </a:p>
          <a:p>
            <a:pPr marL="0" indent="0" algn="just">
              <a:lnSpc>
                <a:spcPct val="100000"/>
              </a:lnSpc>
              <a:spcBef>
                <a:spcPct val="0"/>
              </a:spcBef>
              <a:buNone/>
              <a:defRPr/>
            </a:pPr>
            <a:r>
              <a:rPr lang="en-US" altLang="en-US" sz="1867" dirty="0"/>
              <a:t>	(Part L - c</a:t>
            </a:r>
            <a:r>
              <a:rPr lang="en-GB" sz="1867" dirty="0"/>
              <a:t>conservation of fuel and power,  Part F – ventilation)</a:t>
            </a:r>
          </a:p>
          <a:p>
            <a:pPr marL="0" indent="0" algn="just">
              <a:lnSpc>
                <a:spcPct val="100000"/>
              </a:lnSpc>
              <a:spcBef>
                <a:spcPct val="0"/>
              </a:spcBef>
              <a:buNone/>
              <a:defRPr/>
            </a:pPr>
            <a:r>
              <a:rPr lang="en-US" altLang="en-US" sz="2133" dirty="0"/>
              <a:t>- 	Drive towards Net Zero Carbon dwellings</a:t>
            </a:r>
          </a:p>
          <a:p>
            <a:pPr marL="0" indent="0" algn="just">
              <a:lnSpc>
                <a:spcPct val="100000"/>
              </a:lnSpc>
              <a:spcBef>
                <a:spcPct val="0"/>
              </a:spcBef>
              <a:buNone/>
              <a:defRPr/>
            </a:pPr>
            <a:r>
              <a:rPr lang="en-US" altLang="en-US" sz="2133" dirty="0"/>
              <a:t> - 	Remove fossil fuel boilers</a:t>
            </a:r>
          </a:p>
          <a:p>
            <a:pPr marL="0" indent="0" algn="just">
              <a:lnSpc>
                <a:spcPct val="100000"/>
              </a:lnSpc>
              <a:spcBef>
                <a:spcPct val="0"/>
              </a:spcBef>
              <a:buNone/>
              <a:defRPr/>
            </a:pPr>
            <a:r>
              <a:rPr lang="en-US" altLang="en-US" sz="2133" dirty="0"/>
              <a:t> -	Improvement in U values</a:t>
            </a:r>
          </a:p>
          <a:p>
            <a:pPr marL="0" indent="0" algn="just">
              <a:lnSpc>
                <a:spcPct val="100000"/>
              </a:lnSpc>
              <a:spcBef>
                <a:spcPct val="0"/>
              </a:spcBef>
              <a:buNone/>
              <a:defRPr/>
            </a:pPr>
            <a:endParaRPr lang="en-US" altLang="en-US" sz="2133" dirty="0"/>
          </a:p>
          <a:p>
            <a:pPr algn="just" eaLnBrk="1" hangingPunct="1">
              <a:lnSpc>
                <a:spcPct val="100000"/>
              </a:lnSpc>
              <a:spcBef>
                <a:spcPct val="0"/>
              </a:spcBef>
              <a:buFont typeface="+mj-lt"/>
              <a:buAutoNum type="arabicPeriod" startAt="4"/>
              <a:defRPr/>
            </a:pPr>
            <a:r>
              <a:rPr lang="en-US" altLang="en-US" sz="2133" dirty="0"/>
              <a:t>RIBA Climate Challenge 2030 –</a:t>
            </a:r>
          </a:p>
          <a:p>
            <a:pPr marL="0" indent="0" algn="just">
              <a:lnSpc>
                <a:spcPct val="100000"/>
              </a:lnSpc>
              <a:spcBef>
                <a:spcPct val="0"/>
              </a:spcBef>
              <a:buNone/>
              <a:defRPr/>
            </a:pPr>
            <a:r>
              <a:rPr lang="en-US" altLang="en-US" sz="2267" dirty="0"/>
              <a:t> - 	</a:t>
            </a:r>
            <a:r>
              <a:rPr lang="en-US" altLang="en-US" sz="2133" dirty="0"/>
              <a:t>50% Reduction in Operational Energy &amp; Carbon Emissions</a:t>
            </a:r>
          </a:p>
          <a:p>
            <a:pPr marL="0" indent="0" algn="just">
              <a:lnSpc>
                <a:spcPct val="100000"/>
              </a:lnSpc>
              <a:spcBef>
                <a:spcPct val="0"/>
              </a:spcBef>
              <a:buNone/>
              <a:defRPr/>
            </a:pPr>
            <a:r>
              <a:rPr lang="en-US" altLang="en-US" sz="2133" dirty="0"/>
              <a:t> - 	40% Reduction in Embodied Energy &amp; Carbon Emissions</a:t>
            </a:r>
          </a:p>
          <a:p>
            <a:pPr marL="0" indent="0" algn="just">
              <a:lnSpc>
                <a:spcPct val="100000"/>
              </a:lnSpc>
              <a:spcBef>
                <a:spcPct val="0"/>
              </a:spcBef>
              <a:buNone/>
              <a:defRPr/>
            </a:pPr>
            <a:r>
              <a:rPr lang="en-US" altLang="en-US" sz="2133" dirty="0"/>
              <a:t> - 	40% Reduction in potable water usage</a:t>
            </a:r>
          </a:p>
          <a:p>
            <a:pPr marL="0" indent="0" algn="just">
              <a:lnSpc>
                <a:spcPct val="100000"/>
              </a:lnSpc>
              <a:spcBef>
                <a:spcPct val="0"/>
              </a:spcBef>
              <a:buNone/>
              <a:defRPr/>
            </a:pPr>
            <a:r>
              <a:rPr lang="en-US" altLang="en-US" sz="2133" dirty="0"/>
              <a:t> -	Low Carbon Heating, no fossil fuel boilers</a:t>
            </a:r>
          </a:p>
        </p:txBody>
      </p:sp>
      <p:pic>
        <p:nvPicPr>
          <p:cNvPr id="32772" name="Picture 8">
            <a:extLst>
              <a:ext uri="{FF2B5EF4-FFF2-40B4-BE49-F238E27FC236}">
                <a16:creationId xmlns:a16="http://schemas.microsoft.com/office/drawing/2014/main" id="{92174BDC-DA53-C944-8F90-4D0502E03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852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12">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2000"/>
                                  </p:stCondLst>
                                  <p:childTnLst>
                                    <p:set>
                                      <p:cBhvr>
                                        <p:cTn id="21" dur="1" fill="hold">
                                          <p:stCondLst>
                                            <p:cond delay="0"/>
                                          </p:stCondLst>
                                        </p:cTn>
                                        <p:tgtEl>
                                          <p:spTgt spid="12">
                                            <p:txEl>
                                              <p:pRg st="7" end="7"/>
                                            </p:txEl>
                                          </p:spTgt>
                                        </p:tgtEl>
                                        <p:attrNameLst>
                                          <p:attrName>style.visibility</p:attrName>
                                        </p:attrNameLst>
                                      </p:cBhvr>
                                      <p:to>
                                        <p:strVal val="visible"/>
                                      </p:to>
                                    </p:set>
                                  </p:childTnLst>
                                </p:cTn>
                              </p:par>
                            </p:childTnLst>
                          </p:cTn>
                        </p:par>
                        <p:par>
                          <p:cTn id="22" fill="hold" nodeType="afterGroup">
                            <p:stCondLst>
                              <p:cond delay="11000"/>
                            </p:stCondLst>
                            <p:childTnLst>
                              <p:par>
                                <p:cTn id="23" presetID="1" presetClass="entr" presetSubtype="0" fill="hold" grpId="0" nodeType="afterEffect">
                                  <p:stCondLst>
                                    <p:cond delay="200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childTnLst>
                          </p:cTn>
                        </p:par>
                        <p:par>
                          <p:cTn id="25" fill="hold" nodeType="afterGroup">
                            <p:stCondLst>
                              <p:cond delay="13000"/>
                            </p:stCondLst>
                            <p:childTnLst>
                              <p:par>
                                <p:cTn id="26" presetID="1" presetClass="entr" presetSubtype="0" fill="hold" grpId="0" nodeType="afterEffect">
                                  <p:stCondLst>
                                    <p:cond delay="2000"/>
                                  </p:stCondLst>
                                  <p:childTnLst>
                                    <p:set>
                                      <p:cBhvr>
                                        <p:cTn id="27" dur="1" fill="hold">
                                          <p:stCondLst>
                                            <p:cond delay="0"/>
                                          </p:stCondLst>
                                        </p:cTn>
                                        <p:tgtEl>
                                          <p:spTgt spid="12">
                                            <p:txEl>
                                              <p:pRg st="9" end="9"/>
                                            </p:txEl>
                                          </p:spTgt>
                                        </p:tgtEl>
                                        <p:attrNameLst>
                                          <p:attrName>style.visibility</p:attrName>
                                        </p:attrNameLst>
                                      </p:cBhvr>
                                      <p:to>
                                        <p:strVal val="visible"/>
                                      </p:to>
                                    </p:set>
                                  </p:childTnLst>
                                </p:cTn>
                              </p:par>
                            </p:childTnLst>
                          </p:cTn>
                        </p:par>
                        <p:par>
                          <p:cTn id="28" fill="hold" nodeType="afterGroup">
                            <p:stCondLst>
                              <p:cond delay="15000"/>
                            </p:stCondLst>
                            <p:childTnLst>
                              <p:par>
                                <p:cTn id="29" presetID="1" presetClass="entr" presetSubtype="0" fill="hold" grpId="0" nodeType="afterEffect">
                                  <p:stCondLst>
                                    <p:cond delay="200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childTnLst>
                          </p:cTn>
                        </p:par>
                        <p:par>
                          <p:cTn id="31" fill="hold" nodeType="afterGroup">
                            <p:stCondLst>
                              <p:cond delay="17000"/>
                            </p:stCondLst>
                            <p:childTnLst>
                              <p:par>
                                <p:cTn id="32" presetID="1" presetClass="entr" presetSubtype="0" fill="hold" grpId="0" nodeType="afterEffect">
                                  <p:stCondLst>
                                    <p:cond delay="2000"/>
                                  </p:stCondLst>
                                  <p:childTnLst>
                                    <p:set>
                                      <p:cBhvr>
                                        <p:cTn id="33" dur="1" fill="hold">
                                          <p:stCondLst>
                                            <p:cond delay="0"/>
                                          </p:stCondLst>
                                        </p:cTn>
                                        <p:tgtEl>
                                          <p:spTgt spid="12">
                                            <p:txEl>
                                              <p:pRg st="11" end="11"/>
                                            </p:txEl>
                                          </p:spTgt>
                                        </p:tgtEl>
                                        <p:attrNameLst>
                                          <p:attrName>style.visibility</p:attrName>
                                        </p:attrNameLst>
                                      </p:cBhvr>
                                      <p:to>
                                        <p:strVal val="visible"/>
                                      </p:to>
                                    </p:set>
                                  </p:childTnLst>
                                </p:cTn>
                              </p:par>
                            </p:childTnLst>
                          </p:cTn>
                        </p:par>
                        <p:par>
                          <p:cTn id="34" fill="hold" nodeType="afterGroup">
                            <p:stCondLst>
                              <p:cond delay="19000"/>
                            </p:stCondLst>
                            <p:childTnLst>
                              <p:par>
                                <p:cTn id="35" presetID="1" presetClass="entr" presetSubtype="0" fill="hold" grpId="0" nodeType="afterEffect">
                                  <p:stCondLst>
                                    <p:cond delay="3000"/>
                                  </p:stCondLst>
                                  <p:childTnLst>
                                    <p:set>
                                      <p:cBhvr>
                                        <p:cTn id="36" dur="1" fill="hold">
                                          <p:stCondLst>
                                            <p:cond delay="0"/>
                                          </p:stCondLst>
                                        </p:cTn>
                                        <p:tgtEl>
                                          <p:spTgt spid="12">
                                            <p:txEl>
                                              <p:pRg st="13" end="13"/>
                                            </p:txEl>
                                          </p:spTgt>
                                        </p:tgtEl>
                                        <p:attrNameLst>
                                          <p:attrName>style.visibility</p:attrName>
                                        </p:attrNameLst>
                                      </p:cBhvr>
                                      <p:to>
                                        <p:strVal val="visible"/>
                                      </p:to>
                                    </p:set>
                                  </p:childTnLst>
                                </p:cTn>
                              </p:par>
                            </p:childTnLst>
                          </p:cTn>
                        </p:par>
                        <p:par>
                          <p:cTn id="37" fill="hold" nodeType="afterGroup">
                            <p:stCondLst>
                              <p:cond delay="22000"/>
                            </p:stCondLst>
                            <p:childTnLst>
                              <p:par>
                                <p:cTn id="38" presetID="1" presetClass="entr" presetSubtype="0" fill="hold" grpId="0" nodeType="afterEffect">
                                  <p:stCondLst>
                                    <p:cond delay="2000"/>
                                  </p:stCondLst>
                                  <p:childTnLst>
                                    <p:set>
                                      <p:cBhvr>
                                        <p:cTn id="39" dur="1" fill="hold">
                                          <p:stCondLst>
                                            <p:cond delay="0"/>
                                          </p:stCondLst>
                                        </p:cTn>
                                        <p:tgtEl>
                                          <p:spTgt spid="12">
                                            <p:txEl>
                                              <p:pRg st="14" end="14"/>
                                            </p:txEl>
                                          </p:spTgt>
                                        </p:tgtEl>
                                        <p:attrNameLst>
                                          <p:attrName>style.visibility</p:attrName>
                                        </p:attrNameLst>
                                      </p:cBhvr>
                                      <p:to>
                                        <p:strVal val="visible"/>
                                      </p:to>
                                    </p:set>
                                  </p:childTnLst>
                                </p:cTn>
                              </p:par>
                            </p:childTnLst>
                          </p:cTn>
                        </p:par>
                        <p:par>
                          <p:cTn id="40" fill="hold" nodeType="afterGroup">
                            <p:stCondLst>
                              <p:cond delay="24000"/>
                            </p:stCondLst>
                            <p:childTnLst>
                              <p:par>
                                <p:cTn id="41" presetID="1" presetClass="entr" presetSubtype="0" fill="hold" grpId="0" nodeType="afterEffect">
                                  <p:stCondLst>
                                    <p:cond delay="2000"/>
                                  </p:stCondLst>
                                  <p:childTnLst>
                                    <p:set>
                                      <p:cBhvr>
                                        <p:cTn id="42" dur="1" fill="hold">
                                          <p:stCondLst>
                                            <p:cond delay="0"/>
                                          </p:stCondLst>
                                        </p:cTn>
                                        <p:tgtEl>
                                          <p:spTgt spid="12">
                                            <p:txEl>
                                              <p:pRg st="15" end="15"/>
                                            </p:txEl>
                                          </p:spTgt>
                                        </p:tgtEl>
                                        <p:attrNameLst>
                                          <p:attrName>style.visibility</p:attrName>
                                        </p:attrNameLst>
                                      </p:cBhvr>
                                      <p:to>
                                        <p:strVal val="visible"/>
                                      </p:to>
                                    </p:set>
                                  </p:childTnLst>
                                </p:cTn>
                              </p:par>
                            </p:childTnLst>
                          </p:cTn>
                        </p:par>
                        <p:par>
                          <p:cTn id="43" fill="hold" nodeType="afterGroup">
                            <p:stCondLst>
                              <p:cond delay="26000"/>
                            </p:stCondLst>
                            <p:childTnLst>
                              <p:par>
                                <p:cTn id="44" presetID="1" presetClass="entr" presetSubtype="0" fill="hold" grpId="0" nodeType="afterEffect">
                                  <p:stCondLst>
                                    <p:cond delay="2000"/>
                                  </p:stCondLst>
                                  <p:childTnLst>
                                    <p:set>
                                      <p:cBhvr>
                                        <p:cTn id="45" dur="1" fill="hold">
                                          <p:stCondLst>
                                            <p:cond delay="0"/>
                                          </p:stCondLst>
                                        </p:cTn>
                                        <p:tgtEl>
                                          <p:spTgt spid="12">
                                            <p:txEl>
                                              <p:pRg st="16" end="16"/>
                                            </p:txEl>
                                          </p:spTgt>
                                        </p:tgtEl>
                                        <p:attrNameLst>
                                          <p:attrName>style.visibility</p:attrName>
                                        </p:attrNameLst>
                                      </p:cBhvr>
                                      <p:to>
                                        <p:strVal val="visible"/>
                                      </p:to>
                                    </p:set>
                                  </p:childTnLst>
                                </p:cTn>
                              </p:par>
                            </p:childTnLst>
                          </p:cTn>
                        </p:par>
                        <p:par>
                          <p:cTn id="46" fill="hold" nodeType="afterGroup">
                            <p:stCondLst>
                              <p:cond delay="28000"/>
                            </p:stCondLst>
                            <p:childTnLst>
                              <p:par>
                                <p:cTn id="47" presetID="1" presetClass="entr" presetSubtype="0" fill="hold" grpId="0" nodeType="afterEffect">
                                  <p:stCondLst>
                                    <p:cond delay="2000"/>
                                  </p:stCondLst>
                                  <p:childTnLst>
                                    <p:set>
                                      <p:cBhvr>
                                        <p:cTn id="48" dur="1" fill="hold">
                                          <p:stCondLst>
                                            <p:cond delay="0"/>
                                          </p:stCondLst>
                                        </p:cTn>
                                        <p:tgtEl>
                                          <p:spTgt spid="1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0CDBFEBE-CC9E-AF43-AA10-D19128DB1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47" b="867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a:extLst>
              <a:ext uri="{FF2B5EF4-FFF2-40B4-BE49-F238E27FC236}">
                <a16:creationId xmlns:a16="http://schemas.microsoft.com/office/drawing/2014/main" id="{603C6F44-FA46-7245-8FA5-3D8E89D15198}"/>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9" name="TextBox 10">
            <a:extLst>
              <a:ext uri="{FF2B5EF4-FFF2-40B4-BE49-F238E27FC236}">
                <a16:creationId xmlns:a16="http://schemas.microsoft.com/office/drawing/2014/main" id="{3AFAC22A-DA8B-3E4E-A2CA-D6CD44872759}"/>
              </a:ext>
            </a:extLst>
          </p:cNvPr>
          <p:cNvSpPr txBox="1">
            <a:spLocks noChangeArrowheads="1"/>
          </p:cNvSpPr>
          <p:nvPr/>
        </p:nvSpPr>
        <p:spPr bwMode="auto">
          <a:xfrm>
            <a:off x="516468" y="560918"/>
            <a:ext cx="6568017" cy="5736382"/>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The Future Homes Standard -</a:t>
            </a:r>
          </a:p>
          <a:p>
            <a:pPr marL="0" indent="0" algn="just">
              <a:lnSpc>
                <a:spcPct val="100000"/>
              </a:lnSpc>
              <a:spcBef>
                <a:spcPct val="0"/>
              </a:spcBef>
              <a:buNone/>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Its better for the environment, by reduced carbon emissions during construction</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Its better for the environment, during operation due to the reduced energy demand</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Typically 40-80% betterment in building standards than current housing stock</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Reduced running costs over the life of the house</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Potential for zero or positive energy bills</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A more comfortable, healthy built environment</a:t>
            </a:r>
          </a:p>
        </p:txBody>
      </p:sp>
      <p:pic>
        <p:nvPicPr>
          <p:cNvPr id="34820" name="Picture 8">
            <a:extLst>
              <a:ext uri="{FF2B5EF4-FFF2-40B4-BE49-F238E27FC236}">
                <a16:creationId xmlns:a16="http://schemas.microsoft.com/office/drawing/2014/main" id="{6DD3ED09-D844-4540-A401-3ECF2FA9E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00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9">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9">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
            <a:extLst>
              <a:ext uri="{FF2B5EF4-FFF2-40B4-BE49-F238E27FC236}">
                <a16:creationId xmlns:a16="http://schemas.microsoft.com/office/drawing/2014/main" id="{DE888C23-1D1E-CB49-B6A6-30482D3CCCBA}"/>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pic>
        <p:nvPicPr>
          <p:cNvPr id="36866" name="Picture 8">
            <a:extLst>
              <a:ext uri="{FF2B5EF4-FFF2-40B4-BE49-F238E27FC236}">
                <a16:creationId xmlns:a16="http://schemas.microsoft.com/office/drawing/2014/main" id="{8647AF7F-4241-7F4A-A620-21DF20FE8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32B6CA00-236B-AD49-9122-DF9B580A87BD}"/>
              </a:ext>
            </a:extLst>
          </p:cNvPr>
          <p:cNvSpPr txBox="1">
            <a:spLocks noChangeArrowheads="1"/>
          </p:cNvSpPr>
          <p:nvPr/>
        </p:nvSpPr>
        <p:spPr bwMode="auto">
          <a:xfrm>
            <a:off x="184151" y="412751"/>
            <a:ext cx="6568016" cy="6023704"/>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The Future Homes Standard - timeframe</a:t>
            </a:r>
          </a:p>
          <a:p>
            <a:pPr marL="0" indent="0" algn="just">
              <a:lnSpc>
                <a:spcPct val="100000"/>
              </a:lnSpc>
              <a:spcBef>
                <a:spcPct val="0"/>
              </a:spcBef>
              <a:buNone/>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GB" sz="2133" dirty="0"/>
              <a:t>The new Future Homes Standard is aimed to ensure that all new homes built from 2025 will produce 75-80% less carbon emissions than homes delivered under current regulations.</a:t>
            </a:r>
          </a:p>
          <a:p>
            <a:pPr algn="just" eaLnBrk="1" hangingPunct="1">
              <a:lnSpc>
                <a:spcPct val="100000"/>
              </a:lnSpc>
              <a:spcBef>
                <a:spcPct val="0"/>
              </a:spcBef>
              <a:buFont typeface="Calibri Light" panose="020F0302020204030204" pitchFamily="34" charset="0"/>
              <a:buAutoNum type="arabicPeriod"/>
              <a:defRPr/>
            </a:pPr>
            <a:endParaRPr lang="en-GB" sz="2133" dirty="0"/>
          </a:p>
          <a:p>
            <a:pPr algn="just" eaLnBrk="1" hangingPunct="1">
              <a:lnSpc>
                <a:spcPct val="100000"/>
              </a:lnSpc>
              <a:spcBef>
                <a:spcPct val="0"/>
              </a:spcBef>
              <a:buFont typeface="Calibri Light" panose="020F0302020204030204" pitchFamily="34" charset="0"/>
              <a:buAutoNum type="arabicPeriod"/>
              <a:defRPr/>
            </a:pPr>
            <a:r>
              <a:rPr lang="en-GB" sz="2133" dirty="0"/>
              <a:t>New homes built from 2022 produce 31% less carbon emissions compared to current standards. Building Regulations are planned to be updated later this year. </a:t>
            </a:r>
          </a:p>
          <a:p>
            <a:pPr algn="just" eaLnBrk="1" hangingPunct="1">
              <a:lnSpc>
                <a:spcPct val="100000"/>
              </a:lnSpc>
              <a:spcBef>
                <a:spcPct val="0"/>
              </a:spcBef>
              <a:buFont typeface="Calibri Light" panose="020F0302020204030204" pitchFamily="34" charset="0"/>
              <a:buAutoNum type="arabicPeriod"/>
              <a:defRPr/>
            </a:pPr>
            <a:endParaRPr lang="en-GB" sz="2133" dirty="0"/>
          </a:p>
          <a:p>
            <a:pPr marL="0" indent="0" algn="just">
              <a:lnSpc>
                <a:spcPct val="100000"/>
              </a:lnSpc>
              <a:spcBef>
                <a:spcPct val="0"/>
              </a:spcBef>
              <a:buNone/>
              <a:defRPr/>
            </a:pPr>
            <a:r>
              <a:rPr lang="en-US" sz="2133" i="1" dirty="0"/>
              <a:t>From 2025 no new homes should be connected to the gas grid, they should instead be heated through low carbon sources, have ultra-high levels of energy efficiency alongside appropriate ventilations.</a:t>
            </a:r>
            <a:r>
              <a:rPr lang="en-US" sz="2133" dirty="0"/>
              <a:t> </a:t>
            </a:r>
          </a:p>
          <a:p>
            <a:pPr marL="0" indent="0" algn="just">
              <a:lnSpc>
                <a:spcPct val="100000"/>
              </a:lnSpc>
              <a:spcBef>
                <a:spcPct val="0"/>
              </a:spcBef>
              <a:buNone/>
              <a:defRPr/>
            </a:pPr>
            <a:r>
              <a:rPr lang="en-US" sz="1867" dirty="0"/>
              <a:t>(Committee on climate change) </a:t>
            </a:r>
            <a:endParaRPr lang="en-GB" sz="1867" dirty="0"/>
          </a:p>
        </p:txBody>
      </p:sp>
      <p:pic>
        <p:nvPicPr>
          <p:cNvPr id="36868" name="Picture 9" descr="Graphical user interface, text&#10;&#10;Description automatically generated">
            <a:extLst>
              <a:ext uri="{FF2B5EF4-FFF2-40B4-BE49-F238E27FC236}">
                <a16:creationId xmlns:a16="http://schemas.microsoft.com/office/drawing/2014/main" id="{4B0CD7C6-3EF6-664B-A169-7700BA17F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418" y="347133"/>
            <a:ext cx="2432049"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descr="Graphical user interface, text, application, email&#10;&#10;Description automatically generated">
            <a:extLst>
              <a:ext uri="{FF2B5EF4-FFF2-40B4-BE49-F238E27FC236}">
                <a16:creationId xmlns:a16="http://schemas.microsoft.com/office/drawing/2014/main" id="{B922258C-2A20-D249-BA5E-362070108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151" y="3771901"/>
            <a:ext cx="3312583" cy="273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148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9E895DFC-7392-724E-95FC-AB77E3A860AE}"/>
              </a:ext>
            </a:extLst>
          </p:cNvPr>
          <p:cNvPicPr>
            <a:picLocks noChangeAspect="1"/>
          </p:cNvPicPr>
          <p:nvPr/>
        </p:nvPicPr>
        <p:blipFill>
          <a:blip r:embed="rId3">
            <a:extLst>
              <a:ext uri="{28A0092B-C50C-407E-A947-70E740481C1C}">
                <a14:useLocalDpi xmlns:a14="http://schemas.microsoft.com/office/drawing/2010/main" val="0"/>
              </a:ext>
            </a:extLst>
          </a:blip>
          <a:srcRect t="24142" r="6502" b="312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1">
            <a:extLst>
              <a:ext uri="{FF2B5EF4-FFF2-40B4-BE49-F238E27FC236}">
                <a16:creationId xmlns:a16="http://schemas.microsoft.com/office/drawing/2014/main" id="{97D266BC-9C1A-234A-BCF8-9042E5F616DA}"/>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8" name="TextBox 7">
            <a:extLst>
              <a:ext uri="{FF2B5EF4-FFF2-40B4-BE49-F238E27FC236}">
                <a16:creationId xmlns:a16="http://schemas.microsoft.com/office/drawing/2014/main" id="{56CFA7A0-3FB4-144A-9A4D-FD14BF27F1DB}"/>
              </a:ext>
            </a:extLst>
          </p:cNvPr>
          <p:cNvSpPr txBox="1">
            <a:spLocks noChangeArrowheads="1"/>
          </p:cNvSpPr>
          <p:nvPr/>
        </p:nvSpPr>
        <p:spPr bwMode="auto">
          <a:xfrm>
            <a:off x="1242485" y="397934"/>
            <a:ext cx="9707033" cy="156966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t>”Is a back to basics approach where you concentrate on the fabric of the building before throwing eco bling, in order to make it work.”</a:t>
            </a:r>
          </a:p>
        </p:txBody>
      </p:sp>
      <p:sp>
        <p:nvSpPr>
          <p:cNvPr id="38916" name="TextBox 8">
            <a:extLst>
              <a:ext uri="{FF2B5EF4-FFF2-40B4-BE49-F238E27FC236}">
                <a16:creationId xmlns:a16="http://schemas.microsoft.com/office/drawing/2014/main" id="{93B7110D-D291-2147-9013-C8325AC20E9B}"/>
              </a:ext>
            </a:extLst>
          </p:cNvPr>
          <p:cNvSpPr txBox="1">
            <a:spLocks noChangeArrowheads="1"/>
          </p:cNvSpPr>
          <p:nvPr/>
        </p:nvSpPr>
        <p:spPr bwMode="auto">
          <a:xfrm>
            <a:off x="169333" y="5854701"/>
            <a:ext cx="10780184"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The Fabric First Approach	</a:t>
            </a:r>
          </a:p>
        </p:txBody>
      </p:sp>
      <p:pic>
        <p:nvPicPr>
          <p:cNvPr id="38917" name="Picture 8">
            <a:extLst>
              <a:ext uri="{FF2B5EF4-FFF2-40B4-BE49-F238E27FC236}">
                <a16:creationId xmlns:a16="http://schemas.microsoft.com/office/drawing/2014/main" id="{79E76D9D-D544-5943-9658-7FEE9349B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313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C5875D45-1133-AA45-A60C-FEDFFA510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500" b="12500"/>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1">
            <a:extLst>
              <a:ext uri="{FF2B5EF4-FFF2-40B4-BE49-F238E27FC236}">
                <a16:creationId xmlns:a16="http://schemas.microsoft.com/office/drawing/2014/main" id="{7AB943F1-4D05-1247-9046-17707127298F}"/>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1" name="TextBox 10">
            <a:extLst>
              <a:ext uri="{FF2B5EF4-FFF2-40B4-BE49-F238E27FC236}">
                <a16:creationId xmlns:a16="http://schemas.microsoft.com/office/drawing/2014/main" id="{F2CB5424-CD8D-9B42-9212-EB8164E93E33}"/>
              </a:ext>
            </a:extLst>
          </p:cNvPr>
          <p:cNvSpPr txBox="1">
            <a:spLocks noChangeArrowheads="1"/>
          </p:cNvSpPr>
          <p:nvPr/>
        </p:nvSpPr>
        <p:spPr bwMode="auto">
          <a:xfrm>
            <a:off x="491067" y="247651"/>
            <a:ext cx="6265333" cy="6360014"/>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133" b="1" dirty="0"/>
              <a:t>Fabric First Design Principles -</a:t>
            </a:r>
          </a:p>
          <a:p>
            <a:pPr marL="257168" indent="-257168" algn="just">
              <a:spcBef>
                <a:spcPts val="0"/>
              </a:spcBef>
              <a:buFont typeface="+mj-lt"/>
              <a:buAutoNum type="arabicPeriod"/>
              <a:defRPr/>
            </a:pPr>
            <a:endParaRPr 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Highly insulated building envelope with limited cold bridges</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High specification windows &amp; doors</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Air tight membranes and tapes used to seal all external walls and penetrations</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MVHR system providing fresh heated air throughout the home, potentially with a heating element</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err="1"/>
              <a:t>Maximise</a:t>
            </a:r>
            <a:r>
              <a:rPr lang="en-US" altLang="en-US" sz="2133" dirty="0"/>
              <a:t> the natural solar gain through building orientation</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err="1"/>
              <a:t>Utilise</a:t>
            </a:r>
            <a:r>
              <a:rPr lang="en-US" altLang="en-US" sz="2133" dirty="0"/>
              <a:t> a small renewable led heating system</a:t>
            </a:r>
          </a:p>
        </p:txBody>
      </p:sp>
      <p:pic>
        <p:nvPicPr>
          <p:cNvPr id="40964" name="Picture 8">
            <a:extLst>
              <a:ext uri="{FF2B5EF4-FFF2-40B4-BE49-F238E27FC236}">
                <a16:creationId xmlns:a16="http://schemas.microsoft.com/office/drawing/2014/main" id="{7214A4CA-43BF-EC42-9772-0AC1DC3A0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05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11">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11">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grpId="0" nodeType="afterEffect">
                                  <p:stCondLst>
                                    <p:cond delay="2000"/>
                                  </p:stCondLst>
                                  <p:childTnLst>
                                    <p:set>
                                      <p:cBhvr>
                                        <p:cTn id="27"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90EE38DD-A93B-3845-93E2-20803CAAEAB5}"/>
              </a:ext>
            </a:extLst>
          </p:cNvPr>
          <p:cNvPicPr>
            <a:picLocks noChangeAspect="1"/>
          </p:cNvPicPr>
          <p:nvPr/>
        </p:nvPicPr>
        <p:blipFill>
          <a:blip r:embed="rId3">
            <a:extLst>
              <a:ext uri="{28A0092B-C50C-407E-A947-70E740481C1C}">
                <a14:useLocalDpi xmlns:a14="http://schemas.microsoft.com/office/drawing/2010/main" val="0"/>
              </a:ext>
            </a:extLst>
          </a:blip>
          <a:srcRect l="14894" t="23135" r="8162" b="13731"/>
          <a:stretch>
            <a:fillRect/>
          </a:stretch>
        </p:blipFill>
        <p:spPr bwMode="auto">
          <a:xfrm>
            <a:off x="-27517" y="0"/>
            <a:ext cx="12219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1">
            <a:extLst>
              <a:ext uri="{FF2B5EF4-FFF2-40B4-BE49-F238E27FC236}">
                <a16:creationId xmlns:a16="http://schemas.microsoft.com/office/drawing/2014/main" id="{8C425A5F-AAAF-EF4E-9041-BD636853E064}"/>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8" name="TextBox 7">
            <a:extLst>
              <a:ext uri="{FF2B5EF4-FFF2-40B4-BE49-F238E27FC236}">
                <a16:creationId xmlns:a16="http://schemas.microsoft.com/office/drawing/2014/main" id="{142C41B0-D8FF-B54A-8307-97236BD68174}"/>
              </a:ext>
            </a:extLst>
          </p:cNvPr>
          <p:cNvSpPr txBox="1">
            <a:spLocks noChangeArrowheads="1"/>
          </p:cNvSpPr>
          <p:nvPr/>
        </p:nvSpPr>
        <p:spPr bwMode="auto">
          <a:xfrm>
            <a:off x="488951" y="783167"/>
            <a:ext cx="5405967" cy="5262979"/>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t>THE KEY ELEMENTS</a:t>
            </a:r>
          </a:p>
          <a:p>
            <a:pPr algn="ctr" eaLnBrk="1" hangingPunct="1">
              <a:lnSpc>
                <a:spcPct val="100000"/>
              </a:lnSpc>
              <a:spcBef>
                <a:spcPct val="0"/>
              </a:spcBef>
              <a:buFont typeface="Calibri Light" panose="020F0302020204030204" pitchFamily="34" charset="0"/>
              <a:buAutoNum type="arabicPeriod"/>
            </a:pPr>
            <a:endParaRPr lang="en-US" altLang="en-US" sz="2400"/>
          </a:p>
          <a:p>
            <a:pPr algn="ctr" eaLnBrk="1" hangingPunct="1">
              <a:lnSpc>
                <a:spcPct val="100000"/>
              </a:lnSpc>
              <a:spcBef>
                <a:spcPct val="0"/>
              </a:spcBef>
              <a:buFont typeface="Calibri Light" panose="020F0302020204030204" pitchFamily="34" charset="0"/>
              <a:buAutoNum type="arabicPeriod"/>
            </a:pPr>
            <a:r>
              <a:rPr lang="en-US" altLang="en-US" sz="2400" b="1"/>
              <a:t>Solar Gain</a:t>
            </a:r>
          </a:p>
          <a:p>
            <a:pPr algn="ctr" eaLnBrk="1" hangingPunct="1">
              <a:lnSpc>
                <a:spcPct val="100000"/>
              </a:lnSpc>
              <a:spcBef>
                <a:spcPct val="0"/>
              </a:spcBef>
              <a:buFont typeface="Calibri Light" panose="020F0302020204030204" pitchFamily="34" charset="0"/>
              <a:buAutoNum type="arabicPeriod"/>
            </a:pPr>
            <a:endParaRPr lang="en-US" altLang="en-US" sz="2400" b="1"/>
          </a:p>
          <a:p>
            <a:pPr algn="ctr" eaLnBrk="1" hangingPunct="1">
              <a:lnSpc>
                <a:spcPct val="100000"/>
              </a:lnSpc>
              <a:spcBef>
                <a:spcPct val="0"/>
              </a:spcBef>
              <a:buFont typeface="Calibri Light" panose="020F0302020204030204" pitchFamily="34" charset="0"/>
              <a:buAutoNum type="arabicPeriod"/>
            </a:pPr>
            <a:r>
              <a:rPr lang="en-US" altLang="en-US" sz="2400" b="1"/>
              <a:t>Construction Type</a:t>
            </a:r>
          </a:p>
          <a:p>
            <a:pPr algn="ctr" eaLnBrk="1" hangingPunct="1">
              <a:lnSpc>
                <a:spcPct val="100000"/>
              </a:lnSpc>
              <a:spcBef>
                <a:spcPct val="0"/>
              </a:spcBef>
              <a:buFont typeface="Calibri Light" panose="020F0302020204030204" pitchFamily="34" charset="0"/>
              <a:buAutoNum type="arabicPeriod"/>
            </a:pPr>
            <a:endParaRPr lang="en-US" altLang="en-US" sz="2400" b="1"/>
          </a:p>
          <a:p>
            <a:pPr algn="ctr" eaLnBrk="1" hangingPunct="1">
              <a:lnSpc>
                <a:spcPct val="100000"/>
              </a:lnSpc>
              <a:spcBef>
                <a:spcPct val="0"/>
              </a:spcBef>
              <a:buFont typeface="Calibri Light" panose="020F0302020204030204" pitchFamily="34" charset="0"/>
              <a:buAutoNum type="arabicPeriod"/>
            </a:pPr>
            <a:r>
              <a:rPr lang="en-US" altLang="en-US" sz="2400" b="1"/>
              <a:t>Air Tightness</a:t>
            </a:r>
          </a:p>
          <a:p>
            <a:pPr algn="ctr" eaLnBrk="1" hangingPunct="1">
              <a:lnSpc>
                <a:spcPct val="100000"/>
              </a:lnSpc>
              <a:spcBef>
                <a:spcPct val="0"/>
              </a:spcBef>
              <a:buFont typeface="Calibri Light" panose="020F0302020204030204" pitchFamily="34" charset="0"/>
              <a:buAutoNum type="arabicPeriod"/>
            </a:pPr>
            <a:endParaRPr lang="en-US" altLang="en-US" sz="2400" b="1"/>
          </a:p>
          <a:p>
            <a:pPr algn="ctr" eaLnBrk="1" hangingPunct="1">
              <a:lnSpc>
                <a:spcPct val="100000"/>
              </a:lnSpc>
              <a:spcBef>
                <a:spcPct val="0"/>
              </a:spcBef>
              <a:buFont typeface="Calibri Light" panose="020F0302020204030204" pitchFamily="34" charset="0"/>
              <a:buAutoNum type="arabicPeriod"/>
            </a:pPr>
            <a:r>
              <a:rPr lang="en-US" altLang="en-US" sz="2400" b="1"/>
              <a:t>Limit Cold Bridging</a:t>
            </a:r>
          </a:p>
          <a:p>
            <a:pPr algn="ctr" eaLnBrk="1" hangingPunct="1">
              <a:lnSpc>
                <a:spcPct val="100000"/>
              </a:lnSpc>
              <a:spcBef>
                <a:spcPct val="0"/>
              </a:spcBef>
              <a:buFont typeface="Calibri Light" panose="020F0302020204030204" pitchFamily="34" charset="0"/>
              <a:buAutoNum type="arabicPeriod"/>
            </a:pPr>
            <a:endParaRPr lang="en-US" altLang="en-US" sz="2400" b="1"/>
          </a:p>
          <a:p>
            <a:pPr algn="ctr" eaLnBrk="1" hangingPunct="1">
              <a:lnSpc>
                <a:spcPct val="100000"/>
              </a:lnSpc>
              <a:spcBef>
                <a:spcPct val="0"/>
              </a:spcBef>
              <a:buFont typeface="Calibri Light" panose="020F0302020204030204" pitchFamily="34" charset="0"/>
              <a:buAutoNum type="arabicPeriod"/>
            </a:pPr>
            <a:r>
              <a:rPr lang="en-US" altLang="en-US" sz="2400" b="1"/>
              <a:t>Ventilation Strategy</a:t>
            </a:r>
          </a:p>
          <a:p>
            <a:pPr algn="ctr" eaLnBrk="1" hangingPunct="1">
              <a:lnSpc>
                <a:spcPct val="100000"/>
              </a:lnSpc>
              <a:spcBef>
                <a:spcPct val="0"/>
              </a:spcBef>
              <a:buFont typeface="Calibri Light" panose="020F0302020204030204" pitchFamily="34" charset="0"/>
              <a:buAutoNum type="arabicPeriod"/>
            </a:pPr>
            <a:endParaRPr lang="en-US" altLang="en-US" sz="2400" b="1"/>
          </a:p>
          <a:p>
            <a:pPr algn="ctr" eaLnBrk="1" hangingPunct="1">
              <a:lnSpc>
                <a:spcPct val="100000"/>
              </a:lnSpc>
              <a:spcBef>
                <a:spcPct val="0"/>
              </a:spcBef>
              <a:buFont typeface="Calibri Light" panose="020F0302020204030204" pitchFamily="34" charset="0"/>
              <a:buAutoNum type="arabicPeriod"/>
            </a:pPr>
            <a:r>
              <a:rPr lang="en-US" altLang="en-US" sz="2400" b="1"/>
              <a:t>Heating Systems</a:t>
            </a:r>
          </a:p>
        </p:txBody>
      </p:sp>
      <p:pic>
        <p:nvPicPr>
          <p:cNvPr id="41988" name="Picture 8">
            <a:extLst>
              <a:ext uri="{FF2B5EF4-FFF2-40B4-BE49-F238E27FC236}">
                <a16:creationId xmlns:a16="http://schemas.microsoft.com/office/drawing/2014/main" id="{8688F74A-3CF5-584A-B8E7-A42860F2F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014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8">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8">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8">
                                            <p:txEl>
                                              <p:pRg st="10" end="10"/>
                                            </p:txEl>
                                          </p:spTgt>
                                        </p:tgtEl>
                                        <p:attrNameLst>
                                          <p:attrName>style.visibility</p:attrName>
                                        </p:attrNameLst>
                                      </p:cBhvr>
                                      <p:to>
                                        <p:strVal val="visible"/>
                                      </p:to>
                                    </p:set>
                                  </p:childTnLst>
                                </p:cTn>
                              </p:par>
                            </p:childTnLst>
                          </p:cTn>
                        </p:par>
                        <p:par>
                          <p:cTn id="25" fill="hold" nodeType="afterGroup">
                            <p:stCondLst>
                              <p:cond delay="11000"/>
                            </p:stCondLst>
                            <p:childTnLst>
                              <p:par>
                                <p:cTn id="26" presetID="1" presetClass="entr" presetSubtype="0" fill="hold" grpId="0" nodeType="afterEffect">
                                  <p:stCondLst>
                                    <p:cond delay="2000"/>
                                  </p:stCondLst>
                                  <p:childTnLst>
                                    <p:set>
                                      <p:cBhvr>
                                        <p:cTn id="27"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221AB4EB-3A10-7349-8FD2-7604CAAFA0AB}"/>
              </a:ext>
            </a:extLst>
          </p:cNvPr>
          <p:cNvPicPr>
            <a:picLocks noChangeAspect="1"/>
          </p:cNvPicPr>
          <p:nvPr/>
        </p:nvPicPr>
        <p:blipFill>
          <a:blip r:embed="rId3">
            <a:extLst>
              <a:ext uri="{28A0092B-C50C-407E-A947-70E740481C1C}">
                <a14:useLocalDpi xmlns:a14="http://schemas.microsoft.com/office/drawing/2010/main" val="0"/>
              </a:ext>
            </a:extLst>
          </a:blip>
          <a:srcRect t="3043" b="304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a:extLst>
              <a:ext uri="{FF2B5EF4-FFF2-40B4-BE49-F238E27FC236}">
                <a16:creationId xmlns:a16="http://schemas.microsoft.com/office/drawing/2014/main" id="{9E8F6BFE-1DFE-CC47-8C60-882E68E8702C}"/>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55299" name="TextBox 5">
            <a:extLst>
              <a:ext uri="{FF2B5EF4-FFF2-40B4-BE49-F238E27FC236}">
                <a16:creationId xmlns:a16="http://schemas.microsoft.com/office/drawing/2014/main" id="{EFB77D9C-57FB-4249-A43A-7AEA9AA5AC0A}"/>
              </a:ext>
            </a:extLst>
          </p:cNvPr>
          <p:cNvSpPr txBox="1">
            <a:spLocks noChangeArrowheads="1"/>
          </p:cNvSpPr>
          <p:nvPr/>
        </p:nvSpPr>
        <p:spPr bwMode="auto">
          <a:xfrm>
            <a:off x="169334" y="5854701"/>
            <a:ext cx="10782300"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Construction Systems</a:t>
            </a:r>
          </a:p>
        </p:txBody>
      </p:sp>
      <p:pic>
        <p:nvPicPr>
          <p:cNvPr id="55300" name="Picture 8">
            <a:extLst>
              <a:ext uri="{FF2B5EF4-FFF2-40B4-BE49-F238E27FC236}">
                <a16:creationId xmlns:a16="http://schemas.microsoft.com/office/drawing/2014/main" id="{E72E4CED-CDF6-D34C-9C06-A0377E357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3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63D33BE4-30EC-A741-807E-114C41229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807" b="13017"/>
          <a:stretch>
            <a:fillRect/>
          </a:stretch>
        </p:blipFill>
        <p:spPr bwMode="auto">
          <a:xfrm>
            <a:off x="-1621367" y="0"/>
            <a:ext cx="12327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a:extLst>
              <a:ext uri="{FF2B5EF4-FFF2-40B4-BE49-F238E27FC236}">
                <a16:creationId xmlns:a16="http://schemas.microsoft.com/office/drawing/2014/main" id="{479B8199-ECBC-D845-83C4-A57EB87B0FD5}"/>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1" name="TextBox 10">
            <a:extLst>
              <a:ext uri="{FF2B5EF4-FFF2-40B4-BE49-F238E27FC236}">
                <a16:creationId xmlns:a16="http://schemas.microsoft.com/office/drawing/2014/main" id="{62EA68AD-C130-E64E-B203-449EC37E67AC}"/>
              </a:ext>
            </a:extLst>
          </p:cNvPr>
          <p:cNvSpPr txBox="1">
            <a:spLocks noChangeArrowheads="1"/>
          </p:cNvSpPr>
          <p:nvPr/>
        </p:nvSpPr>
        <p:spPr bwMode="auto">
          <a:xfrm>
            <a:off x="351367" y="1051985"/>
            <a:ext cx="6866467" cy="4751689"/>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Calibri Light" panose="020F0302020204030204" pitchFamily="34" charset="0"/>
              <a:buAutoNum type="arabicPeriod"/>
              <a:defRPr/>
            </a:pPr>
            <a:r>
              <a:rPr lang="en-US" altLang="en-US" sz="2133" b="1" dirty="0"/>
              <a:t>The current problem</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The Future Homes Standard</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The Fabric First Approach</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Construction systems	</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Passive House</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The design process</a:t>
            </a:r>
          </a:p>
          <a:p>
            <a:pPr eaLnBrk="1" hangingPunct="1">
              <a:lnSpc>
                <a:spcPct val="100000"/>
              </a:lnSpc>
              <a:spcBef>
                <a:spcPct val="0"/>
              </a:spcBef>
              <a:buFont typeface="Calibri Light" panose="020F0302020204030204" pitchFamily="34" charset="0"/>
              <a:buAutoNum type="arabicPeriod"/>
              <a:defRPr/>
            </a:pPr>
            <a:endParaRPr lang="en-US" altLang="en-US" sz="2133" b="1" dirty="0"/>
          </a:p>
          <a:p>
            <a:pPr eaLnBrk="1" hangingPunct="1">
              <a:lnSpc>
                <a:spcPct val="100000"/>
              </a:lnSpc>
              <a:spcBef>
                <a:spcPct val="0"/>
              </a:spcBef>
              <a:buFont typeface="Calibri Light" panose="020F0302020204030204" pitchFamily="34" charset="0"/>
              <a:buAutoNum type="arabicPeriod"/>
              <a:defRPr/>
            </a:pPr>
            <a:r>
              <a:rPr lang="en-US" altLang="en-US" sz="2133" b="1" dirty="0"/>
              <a:t>Summary</a:t>
            </a:r>
          </a:p>
        </p:txBody>
      </p:sp>
      <p:pic>
        <p:nvPicPr>
          <p:cNvPr id="2" name="Picture 8">
            <a:extLst>
              <a:ext uri="{FF2B5EF4-FFF2-40B4-BE49-F238E27FC236}">
                <a16:creationId xmlns:a16="http://schemas.microsoft.com/office/drawing/2014/main" id="{2E42283B-7380-074C-8FD1-0006CC1F5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55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2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11">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200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par>
                          <p:cTn id="19" fill="hold" nodeType="afterGroup">
                            <p:stCondLst>
                              <p:cond delay="8000"/>
                            </p:stCondLst>
                            <p:childTnLst>
                              <p:par>
                                <p:cTn id="20" presetID="1" presetClass="entr" presetSubtype="0" fill="hold" nodeType="afterEffect">
                                  <p:stCondLst>
                                    <p:cond delay="2000"/>
                                  </p:stCondLst>
                                  <p:childTnLst>
                                    <p:set>
                                      <p:cBhvr>
                                        <p:cTn id="21" dur="1" fill="hold">
                                          <p:stCondLst>
                                            <p:cond delay="0"/>
                                          </p:stCondLst>
                                        </p:cTn>
                                        <p:tgtEl>
                                          <p:spTgt spid="11">
                                            <p:txEl>
                                              <p:pRg st="8" end="8"/>
                                            </p:txEl>
                                          </p:spTgt>
                                        </p:tgtEl>
                                        <p:attrNameLst>
                                          <p:attrName>style.visibility</p:attrName>
                                        </p:attrNameLst>
                                      </p:cBhvr>
                                      <p:to>
                                        <p:strVal val="visible"/>
                                      </p:to>
                                    </p:set>
                                  </p:childTnLst>
                                </p:cTn>
                              </p:par>
                            </p:childTnLst>
                          </p:cTn>
                        </p:par>
                        <p:par>
                          <p:cTn id="22" fill="hold">
                            <p:stCondLst>
                              <p:cond delay="10000"/>
                            </p:stCondLst>
                            <p:childTnLst>
                              <p:par>
                                <p:cTn id="23" presetID="1" presetClass="entr" presetSubtype="0" fill="hold" grpId="0" nodeType="afterEffect">
                                  <p:stCondLst>
                                    <p:cond delay="2000"/>
                                  </p:stCondLst>
                                  <p:childTnLst>
                                    <p:set>
                                      <p:cBhvr>
                                        <p:cTn id="24" dur="1" fill="hold">
                                          <p:stCondLst>
                                            <p:cond delay="0"/>
                                          </p:stCondLst>
                                        </p:cTn>
                                        <p:tgtEl>
                                          <p:spTgt spid="11">
                                            <p:txEl>
                                              <p:pRg st="10" end="10"/>
                                            </p:txEl>
                                          </p:spTgt>
                                        </p:tgtEl>
                                        <p:attrNameLst>
                                          <p:attrName>style.visibility</p:attrName>
                                        </p:attrNameLst>
                                      </p:cBhvr>
                                      <p:to>
                                        <p:strVal val="visible"/>
                                      </p:to>
                                    </p:set>
                                  </p:childTnLst>
                                </p:cTn>
                              </p:par>
                            </p:childTnLst>
                          </p:cTn>
                        </p:par>
                        <p:par>
                          <p:cTn id="25" fill="hold" nodeType="afterGroup">
                            <p:stCondLst>
                              <p:cond delay="12000"/>
                            </p:stCondLst>
                            <p:childTnLst>
                              <p:par>
                                <p:cTn id="26" presetID="1" presetClass="entr" presetSubtype="0" fill="hold" grpId="0" nodeType="afterEffect">
                                  <p:stCondLst>
                                    <p:cond delay="2000"/>
                                  </p:stCondLst>
                                  <p:childTnLst>
                                    <p:set>
                                      <p:cBhvr>
                                        <p:cTn id="27"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907B28C3-DD99-BE4C-BD0F-B2E4C1171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500" b="12500"/>
          <a:stretch>
            <a:fillRect/>
          </a:stretch>
        </p:blipFill>
        <p:spPr bwMode="auto">
          <a:xfrm rot="10800000">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D07B320-FE93-534C-B154-7747415B5705}"/>
              </a:ext>
            </a:extLst>
          </p:cNvPr>
          <p:cNvSpPr txBox="1">
            <a:spLocks noChangeArrowheads="1"/>
          </p:cNvSpPr>
          <p:nvPr/>
        </p:nvSpPr>
        <p:spPr bwMode="auto">
          <a:xfrm>
            <a:off x="374651" y="690033"/>
            <a:ext cx="6976533" cy="5049335"/>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The main considerations </a:t>
            </a:r>
            <a:endParaRPr lang="en-US" altLang="en-US" sz="2133" dirty="0"/>
          </a:p>
          <a:p>
            <a:pPr marL="0" indent="0" algn="just">
              <a:buNone/>
              <a:defRPr/>
            </a:pPr>
            <a:endParaRPr lang="en-US" sz="2133" dirty="0">
              <a:ea typeface="Charter Roman" charset="0"/>
              <a:cs typeface="Charter Roman" charset="0"/>
            </a:endParaRPr>
          </a:p>
          <a:p>
            <a:pPr marL="0" indent="0" algn="just">
              <a:buNone/>
              <a:defRPr/>
            </a:pPr>
            <a:r>
              <a:rPr lang="en-US" sz="2133" b="1" dirty="0">
                <a:ea typeface="Charter Roman" charset="0"/>
                <a:cs typeface="Charter Roman" charset="0"/>
              </a:rPr>
              <a:t>Questions you have to ask yourself –</a:t>
            </a:r>
          </a:p>
          <a:p>
            <a:pPr marL="0" indent="0" algn="just">
              <a:buNone/>
              <a:defRPr/>
            </a:pPr>
            <a:endParaRPr lang="en-US" sz="2133" dirty="0">
              <a:ea typeface="Charter Roman" charset="0"/>
              <a:cs typeface="Charter Roman" charset="0"/>
            </a:endParaRPr>
          </a:p>
          <a:p>
            <a:pPr algn="just">
              <a:buFont typeface="+mj-lt"/>
              <a:buAutoNum type="arabicPeriod"/>
              <a:defRPr/>
            </a:pPr>
            <a:r>
              <a:rPr lang="en-US" sz="2133" dirty="0">
                <a:ea typeface="Charter Roman" charset="0"/>
                <a:cs typeface="Charter Roman" charset="0"/>
              </a:rPr>
              <a:t>How much involvement are you having in the project?</a:t>
            </a:r>
          </a:p>
          <a:p>
            <a:pPr algn="just">
              <a:buFont typeface="+mj-lt"/>
              <a:buAutoNum type="arabicPeriod" startAt="3"/>
              <a:defRPr/>
            </a:pPr>
            <a:endParaRPr lang="en-US" sz="2133" dirty="0">
              <a:ea typeface="Charter Roman" charset="0"/>
              <a:cs typeface="Charter Roman" charset="0"/>
            </a:endParaRPr>
          </a:p>
          <a:p>
            <a:pPr algn="just">
              <a:buFont typeface="+mj-lt"/>
              <a:buAutoNum type="arabicPeriod" startAt="3"/>
              <a:defRPr/>
            </a:pPr>
            <a:r>
              <a:rPr lang="en-US" sz="2133" dirty="0">
                <a:ea typeface="Charter Roman" charset="0"/>
                <a:cs typeface="Charter Roman" charset="0"/>
              </a:rPr>
              <a:t>What is your budget?</a:t>
            </a:r>
          </a:p>
          <a:p>
            <a:pPr algn="just">
              <a:buFont typeface="+mj-lt"/>
              <a:buAutoNum type="arabicPeriod" startAt="3"/>
              <a:defRPr/>
            </a:pPr>
            <a:endParaRPr lang="en-US" sz="2133" dirty="0">
              <a:ea typeface="Charter Roman" charset="0"/>
              <a:cs typeface="Charter Roman" charset="0"/>
            </a:endParaRPr>
          </a:p>
          <a:p>
            <a:pPr algn="just">
              <a:buFont typeface="+mj-lt"/>
              <a:buAutoNum type="arabicPeriod" startAt="3"/>
              <a:defRPr/>
            </a:pPr>
            <a:r>
              <a:rPr lang="en-GB" sz="2133" dirty="0">
                <a:ea typeface="Charter Roman" charset="0"/>
                <a:cs typeface="Charter Roman" charset="0"/>
              </a:rPr>
              <a:t>Is energy performance important to you?</a:t>
            </a:r>
            <a:endParaRPr lang="en-US" sz="2133" dirty="0">
              <a:ea typeface="Charter Roman" charset="0"/>
              <a:cs typeface="Charter Roman" charset="0"/>
            </a:endParaRPr>
          </a:p>
          <a:p>
            <a:pPr algn="just">
              <a:buFont typeface="+mj-lt"/>
              <a:buAutoNum type="arabicPeriod" startAt="3"/>
              <a:defRPr/>
            </a:pPr>
            <a:endParaRPr lang="en-US" sz="2133" dirty="0">
              <a:ea typeface="Charter Roman" charset="0"/>
              <a:cs typeface="Charter Roman" charset="0"/>
            </a:endParaRPr>
          </a:p>
          <a:p>
            <a:pPr algn="just">
              <a:buFont typeface="+mj-lt"/>
              <a:buAutoNum type="arabicPeriod" startAt="3"/>
              <a:defRPr/>
            </a:pPr>
            <a:r>
              <a:rPr lang="en-US" sz="2133" dirty="0">
                <a:ea typeface="Charter Roman" charset="0"/>
                <a:cs typeface="Charter Roman" charset="0"/>
              </a:rPr>
              <a:t>Is speed of build a factor?</a:t>
            </a:r>
          </a:p>
        </p:txBody>
      </p:sp>
      <p:pic>
        <p:nvPicPr>
          <p:cNvPr id="57347" name="Picture 8">
            <a:extLst>
              <a:ext uri="{FF2B5EF4-FFF2-40B4-BE49-F238E27FC236}">
                <a16:creationId xmlns:a16="http://schemas.microsoft.com/office/drawing/2014/main" id="{086B4A46-2278-EC48-A2BA-B51E23842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8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9">
                                            <p:txEl>
                                              <p:pRg st="4" end="4"/>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9">
                                            <p:txEl>
                                              <p:pRg st="8" end="8"/>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4AE237C-E3D4-7746-8C92-BF72341F8D47}"/>
              </a:ext>
            </a:extLst>
          </p:cNvPr>
          <p:cNvPicPr>
            <a:picLocks noChangeAspect="1" noChangeArrowheads="1"/>
          </p:cNvPicPr>
          <p:nvPr/>
        </p:nvPicPr>
        <p:blipFill>
          <a:blip r:embed="rId3">
            <a:alphaModFix amt="52000"/>
          </a:blip>
          <a:srcRect/>
          <a:stretch>
            <a:fillRect/>
          </a:stretch>
        </p:blipFill>
        <p:spPr bwMode="auto">
          <a:xfrm>
            <a:off x="0" y="0"/>
            <a:ext cx="12192000" cy="6858000"/>
          </a:xfrm>
          <a:prstGeom prst="rect">
            <a:avLst/>
          </a:prstGeom>
          <a:noFill/>
          <a:ln>
            <a:noFill/>
          </a:ln>
          <a:effectLst>
            <a:reflection endPos="0" dist="50800" dir="5400000" sy="-100000" algn="bl" rotWithShape="0"/>
          </a:effectLst>
        </p:spPr>
      </p:pic>
      <p:sp>
        <p:nvSpPr>
          <p:cNvPr id="28675" name="TextBox 1">
            <a:extLst>
              <a:ext uri="{FF2B5EF4-FFF2-40B4-BE49-F238E27FC236}">
                <a16:creationId xmlns:a16="http://schemas.microsoft.com/office/drawing/2014/main" id="{CB6EF2A0-E77E-8043-8236-9FC718FBF659}"/>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9" name="TextBox 10">
            <a:extLst>
              <a:ext uri="{FF2B5EF4-FFF2-40B4-BE49-F238E27FC236}">
                <a16:creationId xmlns:a16="http://schemas.microsoft.com/office/drawing/2014/main" id="{2C13E4D9-0C23-B444-9580-42114665D2DE}"/>
              </a:ext>
            </a:extLst>
          </p:cNvPr>
          <p:cNvSpPr txBox="1">
            <a:spLocks noChangeArrowheads="1"/>
          </p:cNvSpPr>
          <p:nvPr/>
        </p:nvSpPr>
        <p:spPr bwMode="auto">
          <a:xfrm>
            <a:off x="1236134" y="103717"/>
            <a:ext cx="9717617" cy="6514415"/>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GB" altLang="en-US" sz="2133" b="1"/>
              <a:t>SAP – Standard Assessment Procedure </a:t>
            </a:r>
          </a:p>
          <a:p>
            <a:pPr algn="ctr" eaLnBrk="1" hangingPunct="1">
              <a:lnSpc>
                <a:spcPct val="100000"/>
              </a:lnSpc>
              <a:spcBef>
                <a:spcPct val="0"/>
              </a:spcBef>
              <a:buFont typeface="Arial" panose="020B0604020202020204" pitchFamily="34" charset="0"/>
              <a:buNone/>
            </a:pPr>
            <a:r>
              <a:rPr lang="en-US" altLang="en-US" sz="2133"/>
              <a:t>Basic Energy Performance Criteria </a:t>
            </a:r>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eaLnBrk="1" hangingPunct="1">
              <a:lnSpc>
                <a:spcPct val="100000"/>
              </a:lnSpc>
              <a:spcBef>
                <a:spcPct val="0"/>
              </a:spcBef>
              <a:buFont typeface="Arial" panose="020B0604020202020204" pitchFamily="34" charset="0"/>
              <a:buNone/>
            </a:pPr>
            <a:endParaRPr lang="en-US" altLang="en-US" sz="2133"/>
          </a:p>
          <a:p>
            <a:pPr algn="ctr">
              <a:buFont typeface="Arial" panose="020B0604020202020204" pitchFamily="34" charset="0"/>
              <a:buNone/>
            </a:pPr>
            <a:endParaRPr lang="en-GB" altLang="en-US" sz="2800"/>
          </a:p>
          <a:p>
            <a:pPr algn="ctr">
              <a:buFont typeface="Arial" panose="020B0604020202020204" pitchFamily="34" charset="0"/>
              <a:buNone/>
            </a:pPr>
            <a:endParaRPr lang="en-GB" altLang="en-US" sz="2800"/>
          </a:p>
          <a:p>
            <a:pPr>
              <a:buFont typeface="Arial" panose="020B0604020202020204" pitchFamily="34" charset="0"/>
              <a:buNone/>
            </a:pPr>
            <a:endParaRPr lang="en-GB" altLang="en-US" sz="2800"/>
          </a:p>
          <a:p>
            <a:pPr>
              <a:buFont typeface="Arial" panose="020B0604020202020204" pitchFamily="34" charset="0"/>
              <a:buNone/>
            </a:pPr>
            <a:r>
              <a:rPr lang="en-GB" altLang="en-US" sz="1867"/>
              <a:t>U – value – Measure the ease which a material or building assembly allows the heat to pass through. </a:t>
            </a:r>
            <a:r>
              <a:rPr lang="en-GB" altLang="en-US" sz="1867" b="1"/>
              <a:t>The lower the U-value the better the insulation properties. </a:t>
            </a:r>
          </a:p>
        </p:txBody>
      </p:sp>
      <p:pic>
        <p:nvPicPr>
          <p:cNvPr id="58373" name="Picture 8">
            <a:extLst>
              <a:ext uri="{FF2B5EF4-FFF2-40B4-BE49-F238E27FC236}">
                <a16:creationId xmlns:a16="http://schemas.microsoft.com/office/drawing/2014/main" id="{ECEF655D-9C3C-6C47-A1E2-0C38AD6C7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5F4DA1E6-9CDF-2440-BF4B-ADC09BA1482E}"/>
              </a:ext>
            </a:extLst>
          </p:cNvPr>
          <p:cNvGraphicFramePr>
            <a:graphicFrameLocks noGrp="1"/>
          </p:cNvGraphicFramePr>
          <p:nvPr/>
        </p:nvGraphicFramePr>
        <p:xfrm>
          <a:off x="1949451" y="1195918"/>
          <a:ext cx="8290983" cy="4466168"/>
        </p:xfrm>
        <a:graphic>
          <a:graphicData uri="http://schemas.openxmlformats.org/drawingml/2006/table">
            <a:tbl>
              <a:tblPr firstRow="1" firstCol="1" bandRow="1">
                <a:tableStyleId>{5C22544A-7EE6-4342-B048-85BDC9FD1C3A}</a:tableStyleId>
              </a:tblPr>
              <a:tblGrid>
                <a:gridCol w="1990387">
                  <a:extLst>
                    <a:ext uri="{9D8B030D-6E8A-4147-A177-3AD203B41FA5}">
                      <a16:colId xmlns:a16="http://schemas.microsoft.com/office/drawing/2014/main" val="20000"/>
                    </a:ext>
                  </a:extLst>
                </a:gridCol>
                <a:gridCol w="1657277">
                  <a:extLst>
                    <a:ext uri="{9D8B030D-6E8A-4147-A177-3AD203B41FA5}">
                      <a16:colId xmlns:a16="http://schemas.microsoft.com/office/drawing/2014/main" val="20001"/>
                    </a:ext>
                  </a:extLst>
                </a:gridCol>
                <a:gridCol w="1559735">
                  <a:extLst>
                    <a:ext uri="{9D8B030D-6E8A-4147-A177-3AD203B41FA5}">
                      <a16:colId xmlns:a16="http://schemas.microsoft.com/office/drawing/2014/main" val="20002"/>
                    </a:ext>
                  </a:extLst>
                </a:gridCol>
                <a:gridCol w="1499923">
                  <a:extLst>
                    <a:ext uri="{9D8B030D-6E8A-4147-A177-3AD203B41FA5}">
                      <a16:colId xmlns:a16="http://schemas.microsoft.com/office/drawing/2014/main" val="20003"/>
                    </a:ext>
                  </a:extLst>
                </a:gridCol>
                <a:gridCol w="1583661">
                  <a:extLst>
                    <a:ext uri="{9D8B030D-6E8A-4147-A177-3AD203B41FA5}">
                      <a16:colId xmlns:a16="http://schemas.microsoft.com/office/drawing/2014/main" val="20004"/>
                    </a:ext>
                  </a:extLst>
                </a:gridCol>
              </a:tblGrid>
              <a:tr h="582544">
                <a:tc>
                  <a:txBody>
                    <a:bodyPr/>
                    <a:lstStyle/>
                    <a:p>
                      <a:pPr algn="ctr"/>
                      <a:r>
                        <a:rPr lang="en-GB"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England /Wales</a:t>
                      </a:r>
                    </a:p>
                    <a:p>
                      <a:pPr algn="ctr"/>
                      <a:r>
                        <a:rPr lang="en-GB" sz="1200">
                          <a:effectLst/>
                        </a:rPr>
                        <a:t>Section L</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Scotland</a:t>
                      </a:r>
                    </a:p>
                    <a:p>
                      <a:pPr algn="ctr"/>
                      <a:r>
                        <a:rPr lang="en-GB" sz="1200">
                          <a:effectLst/>
                        </a:rPr>
                        <a:t>Section 6</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Fabric First</a:t>
                      </a:r>
                    </a:p>
                    <a:p>
                      <a:pPr algn="ctr"/>
                      <a:r>
                        <a:rPr lang="en-GB" sz="1200">
                          <a:effectLst/>
                        </a:rPr>
                        <a:t>Targets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dirty="0">
                          <a:effectLst/>
                        </a:rPr>
                        <a:t>Passive House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extLst>
                  <a:ext uri="{0D108BD9-81ED-4DB2-BD59-A6C34878D82A}">
                    <a16:rowId xmlns:a16="http://schemas.microsoft.com/office/drawing/2014/main" val="10000"/>
                  </a:ext>
                </a:extLst>
              </a:tr>
              <a:tr h="582544">
                <a:tc>
                  <a:txBody>
                    <a:bodyPr/>
                    <a:lstStyle/>
                    <a:p>
                      <a:pPr algn="ctr"/>
                      <a:r>
                        <a:rPr lang="en-GB" sz="1200" spc="30">
                          <a:effectLst/>
                        </a:rPr>
                        <a:t>Wall U-value </a:t>
                      </a:r>
                      <a:r>
                        <a:rPr lang="en-GB" sz="1200">
                          <a:effectLst/>
                        </a:rPr>
                        <a:t>(W/m</a:t>
                      </a:r>
                      <a:r>
                        <a:rPr lang="en-GB" sz="1200" baseline="30000">
                          <a:effectLst/>
                        </a:rPr>
                        <a:t>2</a:t>
                      </a:r>
                      <a:r>
                        <a:rPr lang="en-GB" sz="1200">
                          <a:effectLst/>
                        </a:rPr>
                        <a:t>K)</a:t>
                      </a:r>
                    </a:p>
                    <a:p>
                      <a:pPr algn="ctr"/>
                      <a:r>
                        <a:rPr lang="en-GB"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0.18</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0.17</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below 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extLst>
                  <a:ext uri="{0D108BD9-81ED-4DB2-BD59-A6C34878D82A}">
                    <a16:rowId xmlns:a16="http://schemas.microsoft.com/office/drawing/2014/main" val="10001"/>
                  </a:ext>
                </a:extLst>
              </a:tr>
              <a:tr h="582544">
                <a:tc>
                  <a:txBody>
                    <a:bodyPr/>
                    <a:lstStyle/>
                    <a:p>
                      <a:pPr algn="ctr"/>
                      <a:r>
                        <a:rPr lang="en-GB" sz="1200" spc="30">
                          <a:effectLst/>
                        </a:rPr>
                        <a:t>Floor U-value</a:t>
                      </a:r>
                      <a:endParaRPr lang="en-GB" sz="1200">
                        <a:effectLst/>
                      </a:endParaRPr>
                    </a:p>
                    <a:p>
                      <a:pPr algn="ctr"/>
                      <a:r>
                        <a:rPr lang="en-GB" sz="1200">
                          <a:effectLst/>
                        </a:rPr>
                        <a:t>(W/m</a:t>
                      </a:r>
                      <a:r>
                        <a:rPr lang="en-GB" sz="1200" baseline="30000">
                          <a:effectLst/>
                        </a:rPr>
                        <a:t>2</a:t>
                      </a:r>
                      <a:r>
                        <a:rPr lang="en-GB" sz="1200">
                          <a:effectLst/>
                        </a:rPr>
                        <a:t>K)</a:t>
                      </a:r>
                    </a:p>
                    <a:p>
                      <a:pPr algn="ctr"/>
                      <a:r>
                        <a:rPr lang="en-GB"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below 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extLst>
                  <a:ext uri="{0D108BD9-81ED-4DB2-BD59-A6C34878D82A}">
                    <a16:rowId xmlns:a16="http://schemas.microsoft.com/office/drawing/2014/main" val="10002"/>
                  </a:ext>
                </a:extLst>
              </a:tr>
              <a:tr h="582544">
                <a:tc>
                  <a:txBody>
                    <a:bodyPr/>
                    <a:lstStyle/>
                    <a:p>
                      <a:pPr algn="ctr"/>
                      <a:r>
                        <a:rPr lang="en-GB" sz="1200" spc="30">
                          <a:effectLst/>
                        </a:rPr>
                        <a:t>Roof U-value</a:t>
                      </a:r>
                      <a:endParaRPr lang="en-GB" sz="1200">
                        <a:effectLst/>
                      </a:endParaRPr>
                    </a:p>
                    <a:p>
                      <a:pPr algn="ctr"/>
                      <a:r>
                        <a:rPr lang="en-GB" sz="1200">
                          <a:effectLst/>
                        </a:rPr>
                        <a:t>(W/m</a:t>
                      </a:r>
                      <a:r>
                        <a:rPr lang="en-GB" sz="1200" baseline="30000">
                          <a:effectLst/>
                        </a:rPr>
                        <a:t>2</a:t>
                      </a:r>
                      <a:r>
                        <a:rPr lang="en-GB" sz="1200">
                          <a:effectLst/>
                        </a:rPr>
                        <a:t>K)</a:t>
                      </a:r>
                    </a:p>
                    <a:p>
                      <a:pPr algn="ctr"/>
                      <a:r>
                        <a:rPr lang="en-GB"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0.13</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0.11</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below 0.15</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extLst>
                  <a:ext uri="{0D108BD9-81ED-4DB2-BD59-A6C34878D82A}">
                    <a16:rowId xmlns:a16="http://schemas.microsoft.com/office/drawing/2014/main" val="10003"/>
                  </a:ext>
                </a:extLst>
              </a:tr>
              <a:tr h="388363">
                <a:tc>
                  <a:txBody>
                    <a:bodyPr/>
                    <a:lstStyle/>
                    <a:p>
                      <a:pPr algn="ctr"/>
                      <a:r>
                        <a:rPr lang="en-GB" sz="1200">
                          <a:effectLst/>
                        </a:rPr>
                        <a:t>Windows/openings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1.4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1.4</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1.2</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1.0</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extLst>
                  <a:ext uri="{0D108BD9-81ED-4DB2-BD59-A6C34878D82A}">
                    <a16:rowId xmlns:a16="http://schemas.microsoft.com/office/drawing/2014/main" val="10004"/>
                  </a:ext>
                </a:extLst>
              </a:tr>
              <a:tr h="1747629">
                <a:tc>
                  <a:txBody>
                    <a:bodyPr/>
                    <a:lstStyle/>
                    <a:p>
                      <a:pPr algn="ctr"/>
                      <a:r>
                        <a:rPr lang="en-GB" sz="1200" spc="30">
                          <a:effectLst/>
                        </a:rPr>
                        <a:t>Air permeability</a:t>
                      </a:r>
                      <a:endParaRPr lang="en-GB" sz="1200">
                        <a:effectLst/>
                      </a:endParaRPr>
                    </a:p>
                    <a:p>
                      <a:pPr algn="ctr"/>
                      <a:r>
                        <a:rPr lang="en-GB"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dirty="0">
                          <a:effectLst/>
                        </a:rPr>
                        <a:t>5</a:t>
                      </a:r>
                    </a:p>
                    <a:p>
                      <a:pPr algn="ctr"/>
                      <a:r>
                        <a:rPr lang="en-GB" sz="1200" spc="30" dirty="0">
                          <a:effectLst/>
                        </a:rPr>
                        <a:t>(m</a:t>
                      </a:r>
                      <a:r>
                        <a:rPr lang="en-GB" sz="900" spc="30" baseline="30000" dirty="0">
                          <a:effectLst/>
                        </a:rPr>
                        <a:t>3</a:t>
                      </a:r>
                      <a:r>
                        <a:rPr lang="en-GB" sz="1200" spc="30" dirty="0">
                          <a:effectLst/>
                        </a:rPr>
                        <a:t>/hr/m</a:t>
                      </a:r>
                      <a:r>
                        <a:rPr lang="en-GB" sz="900" spc="30" baseline="30000" dirty="0">
                          <a:effectLst/>
                        </a:rPr>
                        <a:t>2 </a:t>
                      </a:r>
                      <a:r>
                        <a:rPr lang="en-GB" sz="900" spc="30" dirty="0">
                          <a:effectLst/>
                        </a:rPr>
                        <a:t>at 50 Pa</a:t>
                      </a:r>
                      <a:r>
                        <a:rPr lang="en-GB" sz="1200" spc="30" dirty="0">
                          <a:effectLst/>
                        </a:rPr>
                        <a:t>)</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a:effectLst/>
                        </a:rPr>
                        <a:t>7</a:t>
                      </a:r>
                    </a:p>
                    <a:p>
                      <a:pPr algn="ctr"/>
                      <a:r>
                        <a:rPr lang="en-GB" sz="1200" spc="30">
                          <a:effectLst/>
                        </a:rPr>
                        <a:t>(m</a:t>
                      </a:r>
                      <a:r>
                        <a:rPr lang="en-GB" sz="900" spc="30" baseline="30000">
                          <a:effectLst/>
                        </a:rPr>
                        <a:t>3</a:t>
                      </a:r>
                      <a:r>
                        <a:rPr lang="en-GB" sz="1200" spc="30">
                          <a:effectLst/>
                        </a:rPr>
                        <a:t>/hr/m</a:t>
                      </a:r>
                      <a:r>
                        <a:rPr lang="en-GB" sz="900" spc="30" baseline="30000">
                          <a:effectLst/>
                        </a:rPr>
                        <a:t>2 </a:t>
                      </a:r>
                      <a:r>
                        <a:rPr lang="en-GB" sz="900" spc="30">
                          <a:effectLst/>
                        </a:rPr>
                        <a:t>at 50 Pa</a:t>
                      </a:r>
                      <a:r>
                        <a:rPr lang="en-GB" sz="1200" spc="30">
                          <a:effectLst/>
                        </a:rPr>
                        <a:t>)</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GB" sz="1200" dirty="0">
                          <a:effectLst/>
                        </a:rPr>
                        <a:t>1.5 - 3</a:t>
                      </a:r>
                    </a:p>
                    <a:p>
                      <a:pPr algn="ctr"/>
                      <a:r>
                        <a:rPr lang="en-GB" sz="1200" spc="30" dirty="0">
                          <a:effectLst/>
                        </a:rPr>
                        <a:t>(m</a:t>
                      </a:r>
                      <a:r>
                        <a:rPr lang="en-GB" sz="900" spc="30" baseline="30000" dirty="0">
                          <a:effectLst/>
                        </a:rPr>
                        <a:t>3</a:t>
                      </a:r>
                      <a:r>
                        <a:rPr lang="en-GB" sz="1200" spc="30" dirty="0">
                          <a:effectLst/>
                        </a:rPr>
                        <a:t>/hr/m</a:t>
                      </a:r>
                      <a:r>
                        <a:rPr lang="en-GB" sz="900" spc="30" baseline="30000" dirty="0">
                          <a:effectLst/>
                        </a:rPr>
                        <a:t>2 </a:t>
                      </a:r>
                      <a:r>
                        <a:rPr lang="en-GB" sz="900" spc="30" dirty="0">
                          <a:effectLst/>
                        </a:rPr>
                        <a:t>at 50 Pa</a:t>
                      </a:r>
                      <a:r>
                        <a:rPr lang="en-GB" sz="1200" spc="30" dirty="0">
                          <a:effectLst/>
                        </a:rPr>
                        <a:t>)</a:t>
                      </a:r>
                      <a:endParaRPr lang="en-GB" sz="1200" dirty="0">
                        <a:effectLst/>
                      </a:endParaRPr>
                    </a:p>
                    <a:p>
                      <a:pPr algn="ctr"/>
                      <a:r>
                        <a:rPr lang="en-US" sz="1200" spc="30" dirty="0">
                          <a:effectLst/>
                        </a:rPr>
                        <a:t> </a:t>
                      </a:r>
                      <a:endParaRPr lang="en-GB" sz="1200" dirty="0">
                        <a:effectLst/>
                      </a:endParaRPr>
                    </a:p>
                    <a:p>
                      <a:pPr algn="ctr"/>
                      <a:r>
                        <a:rPr lang="en-US" sz="1200" spc="30" dirty="0">
                          <a:effectLst/>
                        </a:rPr>
                        <a:t> </a:t>
                      </a:r>
                      <a:endParaRPr lang="en-GB" sz="1200" dirty="0">
                        <a:effectLst/>
                      </a:endParaRPr>
                    </a:p>
                    <a:p>
                      <a:pPr algn="ctr"/>
                      <a:r>
                        <a:rPr lang="en-US" sz="1200" spc="30" dirty="0">
                          <a:effectLst/>
                        </a:rPr>
                        <a:t> </a:t>
                      </a:r>
                      <a:endParaRPr lang="en-GB" sz="1200" dirty="0">
                        <a:effectLst/>
                      </a:endParaRPr>
                    </a:p>
                    <a:p>
                      <a:pPr algn="ctr"/>
                      <a:r>
                        <a:rPr lang="en-US" sz="1200" dirty="0">
                          <a:effectLst/>
                        </a:rPr>
                        <a:t>MVHR required</a:t>
                      </a:r>
                      <a:endParaRPr lang="en-GB" sz="1200" dirty="0">
                        <a:effectLst/>
                      </a:endParaRPr>
                    </a:p>
                    <a:p>
                      <a:pPr algn="ctr"/>
                      <a:r>
                        <a:rPr lang="en-US"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tc>
                  <a:txBody>
                    <a:bodyPr/>
                    <a:lstStyle/>
                    <a:p>
                      <a:pPr algn="ctr"/>
                      <a:r>
                        <a:rPr lang="en-US" sz="1200" dirty="0">
                          <a:effectLst/>
                        </a:rPr>
                        <a:t>0.6</a:t>
                      </a:r>
                      <a:endParaRPr lang="en-GB" sz="1200" dirty="0">
                        <a:effectLst/>
                      </a:endParaRPr>
                    </a:p>
                    <a:p>
                      <a:pPr algn="ctr"/>
                      <a:r>
                        <a:rPr lang="en-US" sz="1200" dirty="0">
                          <a:effectLst/>
                        </a:rPr>
                        <a:t>air change rate @50 Pa pressure difference</a:t>
                      </a:r>
                      <a:endParaRPr lang="en-GB" sz="1200" dirty="0">
                        <a:effectLst/>
                      </a:endParaRPr>
                    </a:p>
                    <a:p>
                      <a:pPr algn="ctr"/>
                      <a:r>
                        <a:rPr lang="en-US" sz="1200" dirty="0">
                          <a:effectLst/>
                        </a:rPr>
                        <a:t> </a:t>
                      </a:r>
                      <a:endParaRPr lang="en-GB" sz="1200" dirty="0">
                        <a:effectLst/>
                      </a:endParaRPr>
                    </a:p>
                    <a:p>
                      <a:pPr algn="ctr"/>
                      <a:endParaRPr lang="en-US" sz="1200" dirty="0">
                        <a:effectLst/>
                      </a:endParaRPr>
                    </a:p>
                    <a:p>
                      <a:pPr algn="ctr"/>
                      <a:r>
                        <a:rPr lang="en-US" sz="1200" dirty="0">
                          <a:effectLst/>
                        </a:rPr>
                        <a:t>MVHR required</a:t>
                      </a:r>
                      <a:endParaRPr lang="en-GB" sz="1200" dirty="0">
                        <a:effectLst/>
                      </a:endParaRPr>
                    </a:p>
                    <a:p>
                      <a:pPr algn="ctr"/>
                      <a:r>
                        <a:rPr lang="en-GB"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9265" marR="69265"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728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a:extLst>
              <a:ext uri="{FF2B5EF4-FFF2-40B4-BE49-F238E27FC236}">
                <a16:creationId xmlns:a16="http://schemas.microsoft.com/office/drawing/2014/main" id="{7ECFD8C3-8A5C-D346-A3D9-A9DC9DDA9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59"/>
          <a:stretch>
            <a:fillRect/>
          </a:stretch>
        </p:blipFill>
        <p:spPr bwMode="auto">
          <a:xfrm flipH="1">
            <a:off x="0" y="0"/>
            <a:ext cx="12192000"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6DA63EC-EC82-4646-9FD5-0A81629B1891}"/>
              </a:ext>
            </a:extLst>
          </p:cNvPr>
          <p:cNvSpPr txBox="1">
            <a:spLocks noChangeArrowheads="1"/>
          </p:cNvSpPr>
          <p:nvPr/>
        </p:nvSpPr>
        <p:spPr bwMode="auto">
          <a:xfrm>
            <a:off x="213784" y="0"/>
            <a:ext cx="6011333" cy="673915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133" b="1" dirty="0"/>
              <a:t>1. Masonry</a:t>
            </a:r>
          </a:p>
          <a:p>
            <a:pPr algn="just" eaLnBrk="1" hangingPunct="1">
              <a:lnSpc>
                <a:spcPct val="100000"/>
              </a:lnSpc>
              <a:spcBef>
                <a:spcPct val="0"/>
              </a:spcBef>
              <a:buFont typeface="Arial" panose="020B0604020202020204" pitchFamily="34" charset="0"/>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Details – </a:t>
            </a:r>
            <a:r>
              <a:rPr lang="en-GB" altLang="en-US" sz="2133" dirty="0">
                <a:ea typeface="Charter Roman" panose="02040503050506020203" pitchFamily="18" charset="0"/>
                <a:cs typeface="Charter Roman" panose="02040503050506020203" pitchFamily="18" charset="0"/>
              </a:rPr>
              <a:t>brick outer skin, with cavity either 		  full or partial fill insulation, </a:t>
            </a:r>
            <a:r>
              <a:rPr lang="en-GB" altLang="en-US" sz="2133" dirty="0" err="1">
                <a:ea typeface="Charter Roman" panose="02040503050506020203" pitchFamily="18" charset="0"/>
                <a:cs typeface="Charter Roman" panose="02040503050506020203" pitchFamily="18" charset="0"/>
              </a:rPr>
              <a:t>aircrete</a:t>
            </a:r>
            <a:r>
              <a:rPr lang="en-GB" altLang="en-US" sz="2133" dirty="0">
                <a:ea typeface="Charter Roman" panose="02040503050506020203" pitchFamily="18" charset="0"/>
                <a:cs typeface="Charter Roman" panose="02040503050506020203" pitchFamily="18" charset="0"/>
              </a:rPr>
              <a:t> 		  block inner skin. Timber truss roof</a:t>
            </a:r>
          </a:p>
          <a:p>
            <a:pPr algn="just">
              <a:spcBef>
                <a:spcPts val="1333"/>
              </a:spcBef>
              <a:buNone/>
            </a:pPr>
            <a:r>
              <a:rPr lang="en-GB" altLang="en-US" sz="2133" b="1" dirty="0">
                <a:ea typeface="Charter Roman" panose="02040503050506020203" pitchFamily="18" charset="0"/>
                <a:cs typeface="Charter Roman" panose="02040503050506020203" pitchFamily="18" charset="0"/>
              </a:rPr>
              <a:t>Market share - </a:t>
            </a:r>
            <a:r>
              <a:rPr lang="en-GB" altLang="en-US" sz="2133" dirty="0">
                <a:ea typeface="Charter Roman" panose="02040503050506020203" pitchFamily="18" charset="0"/>
                <a:cs typeface="Charter Roman" panose="02040503050506020203" pitchFamily="18" charset="0"/>
              </a:rPr>
              <a:t>46% (down from around 70%)</a:t>
            </a:r>
          </a:p>
          <a:p>
            <a:pPr algn="just">
              <a:spcBef>
                <a:spcPts val="1333"/>
              </a:spcBef>
              <a:buNone/>
            </a:pPr>
            <a:r>
              <a:rPr lang="en-GB" altLang="en-US" sz="2133" b="1" dirty="0">
                <a:ea typeface="Charter Roman" panose="02040503050506020203" pitchFamily="18" charset="0"/>
                <a:cs typeface="Charter Roman" panose="02040503050506020203" pitchFamily="18" charset="0"/>
              </a:rPr>
              <a:t>Time to wind &amp; water tight – </a:t>
            </a:r>
            <a:r>
              <a:rPr lang="en-GB" altLang="en-US" sz="2133" dirty="0">
                <a:ea typeface="Charter Roman" panose="02040503050506020203" pitchFamily="18" charset="0"/>
                <a:cs typeface="Charter Roman" panose="02040503050506020203" pitchFamily="18" charset="0"/>
              </a:rPr>
              <a:t>20 weeks approx.  [current market pushing to 27-30 weeks]</a:t>
            </a:r>
          </a:p>
          <a:p>
            <a:pPr algn="just">
              <a:spcBef>
                <a:spcPts val="1333"/>
              </a:spcBef>
              <a:buNone/>
            </a:pPr>
            <a:r>
              <a:rPr lang="en-GB" altLang="en-US" sz="2133" b="1" dirty="0">
                <a:ea typeface="Charter Roman" panose="02040503050506020203" pitchFamily="18" charset="0"/>
                <a:cs typeface="Charter Roman" panose="02040503050506020203" pitchFamily="18" charset="0"/>
              </a:rPr>
              <a:t>Cost – 	</a:t>
            </a:r>
            <a:r>
              <a:rPr lang="en-GB" altLang="en-US" sz="2133" dirty="0">
                <a:ea typeface="Charter Roman" panose="02040503050506020203" pitchFamily="18" charset="0"/>
                <a:cs typeface="Charter Roman" panose="02040503050506020203" pitchFamily="18" charset="0"/>
              </a:rPr>
              <a:t>cheaper than off site alternatives</a:t>
            </a:r>
          </a:p>
          <a:p>
            <a:pPr algn="just">
              <a:spcBef>
                <a:spcPts val="1333"/>
              </a:spcBef>
              <a:buNone/>
            </a:pPr>
            <a:r>
              <a:rPr lang="en-GB" altLang="en-US" sz="2133" b="1" dirty="0">
                <a:ea typeface="Charter Roman" panose="02040503050506020203" pitchFamily="18" charset="0"/>
                <a:cs typeface="Charter Roman" panose="02040503050506020203" pitchFamily="18" charset="0"/>
              </a:rPr>
              <a:t>Pros – 	</a:t>
            </a:r>
            <a:r>
              <a:rPr lang="en-GB" altLang="en-US" sz="2133" dirty="0">
                <a:ea typeface="Charter Roman" panose="02040503050506020203" pitchFamily="18" charset="0"/>
                <a:cs typeface="Charter Roman" panose="02040503050506020203" pitchFamily="18" charset="0"/>
              </a:rPr>
              <a:t>traditional solid and safe. No issues with 	building fire. Cost effective and its what 	most architects know.                   			Excellent thermal mass.</a:t>
            </a:r>
            <a:endParaRPr lang="en-GB" altLang="en-US" sz="2133" b="1"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Cons – 	</a:t>
            </a:r>
            <a:r>
              <a:rPr lang="en-GB" altLang="en-US" sz="2133" dirty="0">
                <a:ea typeface="Charter Roman" panose="02040503050506020203" pitchFamily="18" charset="0"/>
                <a:cs typeface="Charter Roman" panose="02040503050506020203" pitchFamily="18" charset="0"/>
              </a:rPr>
              <a:t>Very slow compared to off site			Not the preferred option for low 	energy 	homes. Thick build up</a:t>
            </a:r>
          </a:p>
          <a:p>
            <a:pPr algn="just">
              <a:spcBef>
                <a:spcPts val="1333"/>
              </a:spcBef>
              <a:buNone/>
            </a:pPr>
            <a:r>
              <a:rPr lang="en-GB" altLang="en-US" sz="2133" dirty="0">
                <a:ea typeface="Charter Roman" panose="02040503050506020203" pitchFamily="18" charset="0"/>
                <a:cs typeface="Charter Roman" panose="02040503050506020203" pitchFamily="18" charset="0"/>
              </a:rPr>
              <a:t>	</a:t>
            </a:r>
            <a:endParaRPr lang="en-GB" altLang="en-US" sz="2133" b="1" dirty="0">
              <a:ea typeface="Charter Roman" panose="02040503050506020203" pitchFamily="18" charset="0"/>
              <a:cs typeface="Charter Roman" panose="02040503050506020203" pitchFamily="18" charset="0"/>
            </a:endParaRPr>
          </a:p>
        </p:txBody>
      </p:sp>
      <p:pic>
        <p:nvPicPr>
          <p:cNvPr id="63491" name="Picture 2">
            <a:extLst>
              <a:ext uri="{FF2B5EF4-FFF2-40B4-BE49-F238E27FC236}">
                <a16:creationId xmlns:a16="http://schemas.microsoft.com/office/drawing/2014/main" id="{BCC4FBFD-075E-5949-A338-6EEFAD2FE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115" t="5798" r="20689"/>
          <a:stretch>
            <a:fillRect/>
          </a:stretch>
        </p:blipFill>
        <p:spPr bwMode="auto">
          <a:xfrm>
            <a:off x="8219017" y="160867"/>
            <a:ext cx="3759200" cy="333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8">
            <a:extLst>
              <a:ext uri="{FF2B5EF4-FFF2-40B4-BE49-F238E27FC236}">
                <a16:creationId xmlns:a16="http://schemas.microsoft.com/office/drawing/2014/main" id="{ACA7D811-D236-D54F-8433-DDCFD8678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181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200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par>
                          <p:cTn id="25" fill="hold" nodeType="afterGroup">
                            <p:stCondLst>
                              <p:cond delay="10000"/>
                            </p:stCondLst>
                            <p:childTnLst>
                              <p:par>
                                <p:cTn id="26" presetID="1" presetClass="entr" presetSubtype="0" fill="hold" grpId="0" nodeType="afterEffect">
                                  <p:stCondLst>
                                    <p:cond delay="2000"/>
                                  </p:stCondLst>
                                  <p:childTnLst>
                                    <p:set>
                                      <p:cBhvr>
                                        <p:cTn id="27" dur="1" fill="hold">
                                          <p:stCondLst>
                                            <p:cond delay="0"/>
                                          </p:stCondLst>
                                        </p:cTn>
                                        <p:tgtEl>
                                          <p:spTgt spid="9">
                                            <p:txEl>
                                              <p:pRg st="7" end="7"/>
                                            </p:txEl>
                                          </p:spTgt>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200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a:extLst>
              <a:ext uri="{FF2B5EF4-FFF2-40B4-BE49-F238E27FC236}">
                <a16:creationId xmlns:a16="http://schemas.microsoft.com/office/drawing/2014/main" id="{226C6C5C-094C-964E-88F7-C53005796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12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a:extLst>
              <a:ext uri="{FF2B5EF4-FFF2-40B4-BE49-F238E27FC236}">
                <a16:creationId xmlns:a16="http://schemas.microsoft.com/office/drawing/2014/main" id="{A79A3065-A964-A74E-8482-C9088CF47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28" r="17552"/>
          <a:stretch>
            <a:fillRect/>
          </a:stretch>
        </p:blipFill>
        <p:spPr bwMode="auto">
          <a:xfrm>
            <a:off x="8434918" y="160867"/>
            <a:ext cx="3587749" cy="348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D0F14BB-7DB3-1546-A145-9CBA491CEA31}"/>
              </a:ext>
            </a:extLst>
          </p:cNvPr>
          <p:cNvSpPr txBox="1">
            <a:spLocks noChangeArrowheads="1"/>
          </p:cNvSpPr>
          <p:nvPr/>
        </p:nvSpPr>
        <p:spPr bwMode="auto">
          <a:xfrm>
            <a:off x="228600" y="1"/>
            <a:ext cx="7315200" cy="661046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133" b="1" dirty="0"/>
              <a:t>2. Timber frame</a:t>
            </a:r>
          </a:p>
          <a:p>
            <a:pPr algn="just" eaLnBrk="1" hangingPunct="1">
              <a:lnSpc>
                <a:spcPct val="100000"/>
              </a:lnSpc>
              <a:spcBef>
                <a:spcPct val="0"/>
              </a:spcBef>
              <a:buFont typeface="Arial" panose="020B0604020202020204" pitchFamily="34" charset="0"/>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Details – </a:t>
            </a:r>
            <a:r>
              <a:rPr lang="en-GB" altLang="en-US" sz="2133" dirty="0">
                <a:ea typeface="Charter Roman" panose="02040503050506020203" pitchFamily="18" charset="0"/>
                <a:cs typeface="Charter Roman" panose="02040503050506020203" pitchFamily="18" charset="0"/>
              </a:rPr>
              <a:t>timber studwork with an external OSB or plywood 	board nailed to it. Insulation friction fitted between 	the studs. OSB lined externally with a breather paper 	&amp; internally with a vapour barrier.</a:t>
            </a:r>
          </a:p>
          <a:p>
            <a:pPr algn="just">
              <a:spcBef>
                <a:spcPts val="1333"/>
              </a:spcBef>
              <a:buNone/>
            </a:pPr>
            <a:r>
              <a:rPr lang="en-GB" altLang="en-US" sz="2133" b="1" dirty="0">
                <a:ea typeface="Charter Roman" panose="02040503050506020203" pitchFamily="18" charset="0"/>
                <a:cs typeface="Charter Roman" panose="02040503050506020203" pitchFamily="18" charset="0"/>
              </a:rPr>
              <a:t>Market share - </a:t>
            </a:r>
            <a:r>
              <a:rPr lang="en-GB" altLang="en-US" sz="2133" dirty="0">
                <a:ea typeface="Charter Roman" panose="02040503050506020203" pitchFamily="18" charset="0"/>
                <a:cs typeface="Charter Roman" panose="02040503050506020203" pitchFamily="18" charset="0"/>
              </a:rPr>
              <a:t>36% </a:t>
            </a:r>
          </a:p>
          <a:p>
            <a:pPr algn="just">
              <a:spcBef>
                <a:spcPts val="1333"/>
              </a:spcBef>
              <a:buNone/>
            </a:pPr>
            <a:r>
              <a:rPr lang="en-GB" altLang="en-US" sz="2133" b="1" dirty="0">
                <a:ea typeface="Charter Roman" panose="02040503050506020203" pitchFamily="18" charset="0"/>
                <a:cs typeface="Charter Roman" panose="02040503050506020203" pitchFamily="18" charset="0"/>
              </a:rPr>
              <a:t>Time to wind &amp; water tight – </a:t>
            </a:r>
            <a:r>
              <a:rPr lang="en-GB" altLang="en-US" sz="2133" dirty="0">
                <a:ea typeface="Charter Roman" panose="02040503050506020203" pitchFamily="18" charset="0"/>
                <a:cs typeface="Charter Roman" panose="02040503050506020203" pitchFamily="18" charset="0"/>
              </a:rPr>
              <a:t>10 weeks </a:t>
            </a:r>
            <a:r>
              <a:rPr lang="en-GB" altLang="en-US" sz="2133" dirty="0" err="1">
                <a:ea typeface="Charter Roman" panose="02040503050506020203" pitchFamily="18" charset="0"/>
                <a:cs typeface="Charter Roman" panose="02040503050506020203" pitchFamily="18" charset="0"/>
              </a:rPr>
              <a:t>approx</a:t>
            </a: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Cost – 	</a:t>
            </a:r>
            <a:r>
              <a:rPr lang="en-GB" altLang="en-US" sz="2133" dirty="0">
                <a:ea typeface="Charter Roman" panose="02040503050506020203" pitchFamily="18" charset="0"/>
                <a:cs typeface="Charter Roman" panose="02040503050506020203" pitchFamily="18" charset="0"/>
              </a:rPr>
              <a:t>open panel system cheapest, comparable to masonry</a:t>
            </a:r>
          </a:p>
          <a:p>
            <a:pPr algn="just">
              <a:spcBef>
                <a:spcPts val="1333"/>
              </a:spcBef>
              <a:buNone/>
            </a:pPr>
            <a:r>
              <a:rPr lang="en-GB" altLang="en-US" sz="2133" b="1" dirty="0">
                <a:ea typeface="Charter Roman" panose="02040503050506020203" pitchFamily="18" charset="0"/>
                <a:cs typeface="Charter Roman" panose="02040503050506020203" pitchFamily="18" charset="0"/>
              </a:rPr>
              <a:t>Pros – 	</a:t>
            </a:r>
            <a:r>
              <a:rPr lang="en-GB" altLang="en-US" sz="2133" dirty="0">
                <a:ea typeface="Charter Roman" panose="02040503050506020203" pitchFamily="18" charset="0"/>
                <a:cs typeface="Charter Roman" panose="02040503050506020203" pitchFamily="18" charset="0"/>
              </a:rPr>
              <a:t>fast and cost effective way of building, good 	insulation levels. Lots of suppliers and choice.</a:t>
            </a:r>
          </a:p>
          <a:p>
            <a:pPr algn="just">
              <a:spcBef>
                <a:spcPts val="1333"/>
              </a:spcBef>
              <a:buNone/>
            </a:pPr>
            <a:r>
              <a:rPr lang="en-GB" altLang="en-US" sz="2133" dirty="0">
                <a:ea typeface="Charter Roman" panose="02040503050506020203" pitchFamily="18" charset="0"/>
                <a:cs typeface="Charter Roman" panose="02040503050506020203" pitchFamily="18" charset="0"/>
              </a:rPr>
              <a:t>	Has been the standard choice in Scotland for many 	years. No issues with insurance or </a:t>
            </a:r>
            <a:r>
              <a:rPr lang="en-GB" altLang="en-US" sz="2133" dirty="0" err="1">
                <a:ea typeface="Charter Roman" panose="02040503050506020203" pitchFamily="18" charset="0"/>
                <a:cs typeface="Charter Roman" panose="02040503050506020203" pitchFamily="18" charset="0"/>
              </a:rPr>
              <a:t>mortgageability</a:t>
            </a:r>
            <a:r>
              <a:rPr lang="en-GB" altLang="en-US" sz="2133" dirty="0">
                <a:ea typeface="Charter Roman" panose="02040503050506020203" pitchFamily="18" charset="0"/>
                <a:cs typeface="Charter Roman" panose="02040503050506020203" pitchFamily="18" charset="0"/>
              </a:rPr>
              <a:t>. </a:t>
            </a:r>
          </a:p>
          <a:p>
            <a:pPr algn="just">
              <a:spcBef>
                <a:spcPts val="1333"/>
              </a:spcBef>
              <a:buNone/>
            </a:pPr>
            <a:r>
              <a:rPr lang="en-GB" altLang="en-US" sz="2133" b="1" dirty="0">
                <a:ea typeface="Charter Roman" panose="02040503050506020203" pitchFamily="18" charset="0"/>
                <a:cs typeface="Charter Roman" panose="02040503050506020203" pitchFamily="18" charset="0"/>
              </a:rPr>
              <a:t>Cons – 	</a:t>
            </a:r>
            <a:r>
              <a:rPr lang="en-GB" altLang="en-US" sz="2133" dirty="0">
                <a:ea typeface="Charter Roman" panose="02040503050506020203" pitchFamily="18" charset="0"/>
                <a:cs typeface="Charter Roman" panose="02040503050506020203" pitchFamily="18" charset="0"/>
              </a:rPr>
              <a:t>Perceived fire issues, can seem lightweight. 		Settlement of timber can cause cracking</a:t>
            </a:r>
          </a:p>
          <a:p>
            <a:pPr algn="just">
              <a:spcBef>
                <a:spcPts val="1333"/>
              </a:spcBef>
              <a:buNone/>
            </a:pPr>
            <a:r>
              <a:rPr lang="en-GB" altLang="en-US" sz="2133" dirty="0">
                <a:ea typeface="Charter Roman" panose="02040503050506020203" pitchFamily="18" charset="0"/>
                <a:cs typeface="Charter Roman" panose="02040503050506020203" pitchFamily="18" charset="0"/>
              </a:rPr>
              <a:t>	</a:t>
            </a:r>
            <a:endParaRPr lang="en-GB" altLang="en-US" sz="2133" b="1" dirty="0">
              <a:ea typeface="Charter Roman" panose="02040503050506020203" pitchFamily="18" charset="0"/>
              <a:cs typeface="Charter Roman" panose="02040503050506020203" pitchFamily="18" charset="0"/>
            </a:endParaRPr>
          </a:p>
        </p:txBody>
      </p:sp>
      <p:pic>
        <p:nvPicPr>
          <p:cNvPr id="65540" name="Picture 8">
            <a:extLst>
              <a:ext uri="{FF2B5EF4-FFF2-40B4-BE49-F238E27FC236}">
                <a16:creationId xmlns:a16="http://schemas.microsoft.com/office/drawing/2014/main" id="{D59F7D24-B0DC-114D-970C-9E8976B78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1676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20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nodeType="afterGroup">
                            <p:stCondLst>
                              <p:cond delay="10000"/>
                            </p:stCondLst>
                            <p:childTnLst>
                              <p:par>
                                <p:cTn id="26" presetID="1" presetClass="entr" presetSubtype="0" fill="hold" grpId="0" nodeType="afterEffect">
                                  <p:stCondLst>
                                    <p:cond delay="200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200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par>
                          <p:cTn id="31" fill="hold" nodeType="afterGroup">
                            <p:stCondLst>
                              <p:cond delay="14000"/>
                            </p:stCondLst>
                            <p:childTnLst>
                              <p:par>
                                <p:cTn id="32" presetID="1" presetClass="entr" presetSubtype="0" fill="hold" grpId="0" nodeType="afterEffect">
                                  <p:stCondLst>
                                    <p:cond delay="200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98661C87-AC7B-A54A-B885-CE2231599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869" b="4073"/>
          <a:stretch>
            <a:fillRect/>
          </a:stretch>
        </p:blipFill>
        <p:spPr bwMode="auto">
          <a:xfrm>
            <a:off x="0" y="0"/>
            <a:ext cx="12346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
            <a:extLst>
              <a:ext uri="{FF2B5EF4-FFF2-40B4-BE49-F238E27FC236}">
                <a16:creationId xmlns:a16="http://schemas.microsoft.com/office/drawing/2014/main" id="{E364AF3C-BFFA-514A-81D5-C079ED6BA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417" t="4584" r="27292" b="4584"/>
          <a:stretch>
            <a:fillRect/>
          </a:stretch>
        </p:blipFill>
        <p:spPr bwMode="auto">
          <a:xfrm>
            <a:off x="8621184" y="160867"/>
            <a:ext cx="3570816" cy="343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BE3E553-615A-444B-AA78-36B8ECAF7868}"/>
              </a:ext>
            </a:extLst>
          </p:cNvPr>
          <p:cNvSpPr txBox="1">
            <a:spLocks noChangeArrowheads="1"/>
          </p:cNvSpPr>
          <p:nvPr/>
        </p:nvSpPr>
        <p:spPr bwMode="auto">
          <a:xfrm>
            <a:off x="270934" y="0"/>
            <a:ext cx="7660217" cy="720127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133" b="1" dirty="0"/>
              <a:t>3. SIPs (Structural Insulated Panel)</a:t>
            </a:r>
          </a:p>
          <a:p>
            <a:pPr algn="just" eaLnBrk="1" hangingPunct="1">
              <a:lnSpc>
                <a:spcPct val="100000"/>
              </a:lnSpc>
              <a:spcBef>
                <a:spcPct val="0"/>
              </a:spcBef>
              <a:buFont typeface="Arial" panose="020B0604020202020204" pitchFamily="34" charset="0"/>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Details – </a:t>
            </a:r>
            <a:r>
              <a:rPr lang="en-GB" altLang="en-US" sz="2133" dirty="0">
                <a:ea typeface="Charter Roman" panose="02040503050506020203" pitchFamily="18" charset="0"/>
                <a:cs typeface="Charter Roman" panose="02040503050506020203" pitchFamily="18" charset="0"/>
              </a:rPr>
              <a:t>2 skins of OSB are filled with either polyurethane 	 (mix) or rigid polystyrene, infilled with timber to create 	closed panel. External breather membrane internal 	vapour barrier. Timber or mini SIPS structural 		</a:t>
            </a:r>
            <a:r>
              <a:rPr lang="en-GB" altLang="en-US" sz="2133" dirty="0" err="1">
                <a:ea typeface="Charter Roman" panose="02040503050506020203" pitchFamily="18" charset="0"/>
                <a:cs typeface="Charter Roman" panose="02040503050506020203" pitchFamily="18" charset="0"/>
              </a:rPr>
              <a:t>splins</a:t>
            </a:r>
            <a:r>
              <a:rPr lang="en-GB" altLang="en-US" sz="2133" dirty="0">
                <a:ea typeface="Charter Roman" panose="02040503050506020203" pitchFamily="18" charset="0"/>
                <a:cs typeface="Charter Roman" panose="02040503050506020203" pitchFamily="18" charset="0"/>
              </a:rPr>
              <a:t>. Wall &amp; roof panels are the same. </a:t>
            </a:r>
          </a:p>
          <a:p>
            <a:pPr algn="just">
              <a:spcBef>
                <a:spcPts val="1333"/>
              </a:spcBef>
              <a:buNone/>
            </a:pPr>
            <a:r>
              <a:rPr lang="en-GB" altLang="en-US" sz="2133" b="1" dirty="0">
                <a:ea typeface="Charter Roman" panose="02040503050506020203" pitchFamily="18" charset="0"/>
                <a:cs typeface="Charter Roman" panose="02040503050506020203" pitchFamily="18" charset="0"/>
              </a:rPr>
              <a:t>Market share - </a:t>
            </a:r>
            <a:r>
              <a:rPr lang="en-GB" altLang="en-US" sz="2133" dirty="0">
                <a:ea typeface="Charter Roman" panose="02040503050506020203" pitchFamily="18" charset="0"/>
                <a:cs typeface="Charter Roman" panose="02040503050506020203" pitchFamily="18" charset="0"/>
              </a:rPr>
              <a:t>8% </a:t>
            </a:r>
          </a:p>
          <a:p>
            <a:pPr algn="just">
              <a:spcBef>
                <a:spcPts val="1333"/>
              </a:spcBef>
              <a:buNone/>
            </a:pPr>
            <a:r>
              <a:rPr lang="en-GB" altLang="en-US" sz="2133" b="1" dirty="0">
                <a:ea typeface="Charter Roman" panose="02040503050506020203" pitchFamily="18" charset="0"/>
                <a:cs typeface="Charter Roman" panose="02040503050506020203" pitchFamily="18" charset="0"/>
              </a:rPr>
              <a:t>Time to wind &amp; water tight – </a:t>
            </a:r>
            <a:r>
              <a:rPr lang="en-GB" altLang="en-US" sz="2133" dirty="0">
                <a:ea typeface="Charter Roman" panose="02040503050506020203" pitchFamily="18" charset="0"/>
                <a:cs typeface="Charter Roman" panose="02040503050506020203" pitchFamily="18" charset="0"/>
              </a:rPr>
              <a:t>6 weeks </a:t>
            </a:r>
            <a:r>
              <a:rPr lang="en-GB" altLang="en-US" sz="2133" dirty="0" err="1">
                <a:ea typeface="Charter Roman" panose="02040503050506020203" pitchFamily="18" charset="0"/>
                <a:cs typeface="Charter Roman" panose="02040503050506020203" pitchFamily="18" charset="0"/>
              </a:rPr>
              <a:t>approx</a:t>
            </a: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Cost – 	</a:t>
            </a:r>
            <a:r>
              <a:rPr lang="en-GB" altLang="en-US" sz="2133" dirty="0">
                <a:ea typeface="Charter Roman" panose="02040503050506020203" pitchFamily="18" charset="0"/>
                <a:cs typeface="Charter Roman" panose="02040503050506020203" pitchFamily="18" charset="0"/>
              </a:rPr>
              <a:t>10 - 15 % more expensive than timber frame </a:t>
            </a:r>
          </a:p>
          <a:p>
            <a:pPr algn="just">
              <a:spcBef>
                <a:spcPts val="1333"/>
              </a:spcBef>
              <a:buNone/>
            </a:pPr>
            <a:r>
              <a:rPr lang="en-GB" altLang="en-US" sz="2133" b="1" dirty="0">
                <a:ea typeface="Charter Roman" panose="02040503050506020203" pitchFamily="18" charset="0"/>
                <a:cs typeface="Charter Roman" panose="02040503050506020203" pitchFamily="18" charset="0"/>
              </a:rPr>
              <a:t>Pros – 	</a:t>
            </a:r>
            <a:r>
              <a:rPr lang="en-GB" altLang="en-US" sz="2133" dirty="0">
                <a:ea typeface="Charter Roman" panose="02040503050506020203" pitchFamily="18" charset="0"/>
                <a:cs typeface="Charter Roman" panose="02040503050506020203" pitchFamily="18" charset="0"/>
              </a:rPr>
              <a:t>fast and cost effective if designed to panel sizes, 		excellent insulation levels. Airtight, ideal for fabric 	first or Passive House.</a:t>
            </a:r>
          </a:p>
          <a:p>
            <a:pPr algn="just">
              <a:spcBef>
                <a:spcPts val="1333"/>
              </a:spcBef>
              <a:buNone/>
            </a:pPr>
            <a:r>
              <a:rPr lang="en-GB" altLang="en-US" sz="2133" dirty="0">
                <a:ea typeface="Charter Roman" panose="02040503050506020203" pitchFamily="18" charset="0"/>
                <a:cs typeface="Charter Roman" panose="02040503050506020203" pitchFamily="18" charset="0"/>
              </a:rPr>
              <a:t>	Huge spans, no roof trusses – vaulted ceilings. No 	issues with insurance or </a:t>
            </a:r>
            <a:r>
              <a:rPr lang="en-GB" altLang="en-US" sz="2133" dirty="0" err="1">
                <a:ea typeface="Charter Roman" panose="02040503050506020203" pitchFamily="18" charset="0"/>
                <a:cs typeface="Charter Roman" panose="02040503050506020203" pitchFamily="18" charset="0"/>
              </a:rPr>
              <a:t>mortgageability</a:t>
            </a:r>
            <a:r>
              <a:rPr lang="en-GB" altLang="en-US" sz="2133" dirty="0">
                <a:ea typeface="Charter Roman" panose="02040503050506020203" pitchFamily="18" charset="0"/>
                <a:cs typeface="Charter Roman" panose="02040503050506020203" pitchFamily="18" charset="0"/>
              </a:rPr>
              <a:t>. </a:t>
            </a:r>
          </a:p>
          <a:p>
            <a:pPr algn="just">
              <a:spcBef>
                <a:spcPts val="1333"/>
              </a:spcBef>
              <a:buNone/>
            </a:pPr>
            <a:r>
              <a:rPr lang="en-GB" altLang="en-US" sz="2133" b="1" dirty="0">
                <a:ea typeface="Charter Roman" panose="02040503050506020203" pitchFamily="18" charset="0"/>
                <a:cs typeface="Charter Roman" panose="02040503050506020203" pitchFamily="18" charset="0"/>
              </a:rPr>
              <a:t>Cons – 	</a:t>
            </a:r>
            <a:r>
              <a:rPr lang="en-GB" altLang="en-US" sz="2133" dirty="0">
                <a:ea typeface="Charter Roman" panose="02040503050506020203" pitchFamily="18" charset="0"/>
                <a:cs typeface="Charter Roman" panose="02040503050506020203" pitchFamily="18" charset="0"/>
              </a:rPr>
              <a:t>Perceived fire issues, requires crane for roof. 		More expensive than alternatives</a:t>
            </a:r>
          </a:p>
          <a:p>
            <a:pPr algn="just">
              <a:spcBef>
                <a:spcPts val="1333"/>
              </a:spcBef>
              <a:buNone/>
            </a:pPr>
            <a:r>
              <a:rPr lang="en-GB" altLang="en-US" sz="2133" dirty="0">
                <a:ea typeface="Charter Roman" panose="02040503050506020203" pitchFamily="18" charset="0"/>
                <a:cs typeface="Charter Roman" panose="02040503050506020203" pitchFamily="18" charset="0"/>
              </a:rPr>
              <a:t>	</a:t>
            </a:r>
            <a:endParaRPr lang="en-GB" altLang="en-US" sz="2133" b="1" dirty="0">
              <a:ea typeface="Charter Roman" panose="02040503050506020203" pitchFamily="18" charset="0"/>
              <a:cs typeface="Charter Roman" panose="02040503050506020203" pitchFamily="18" charset="0"/>
            </a:endParaRPr>
          </a:p>
        </p:txBody>
      </p:sp>
      <p:pic>
        <p:nvPicPr>
          <p:cNvPr id="67588" name="Picture 8">
            <a:extLst>
              <a:ext uri="{FF2B5EF4-FFF2-40B4-BE49-F238E27FC236}">
                <a16:creationId xmlns:a16="http://schemas.microsoft.com/office/drawing/2014/main" id="{FCC4D01B-1A99-844B-AC98-446328CAA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2839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20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nodeType="afterGroup">
                            <p:stCondLst>
                              <p:cond delay="10000"/>
                            </p:stCondLst>
                            <p:childTnLst>
                              <p:par>
                                <p:cTn id="26" presetID="1" presetClass="entr" presetSubtype="0" fill="hold" grpId="0" nodeType="afterEffect">
                                  <p:stCondLst>
                                    <p:cond delay="200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200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par>
                          <p:cTn id="31" fill="hold" nodeType="afterGroup">
                            <p:stCondLst>
                              <p:cond delay="14000"/>
                            </p:stCondLst>
                            <p:childTnLst>
                              <p:par>
                                <p:cTn id="32" presetID="1" presetClass="entr" presetSubtype="0" fill="hold" grpId="0" nodeType="afterEffect">
                                  <p:stCondLst>
                                    <p:cond delay="200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2B4750C2-9812-C543-8007-7EFD317E6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05" r="1877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5">
            <a:extLst>
              <a:ext uri="{FF2B5EF4-FFF2-40B4-BE49-F238E27FC236}">
                <a16:creationId xmlns:a16="http://schemas.microsoft.com/office/drawing/2014/main" id="{3337642D-D3A3-A94D-9F35-92F55D9BD9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5285" y="152401"/>
            <a:ext cx="3617383" cy="347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E30A965-6E0B-A84C-89BE-A34DF69605EC}"/>
              </a:ext>
            </a:extLst>
          </p:cNvPr>
          <p:cNvSpPr txBox="1">
            <a:spLocks noChangeArrowheads="1"/>
          </p:cNvSpPr>
          <p:nvPr/>
        </p:nvSpPr>
        <p:spPr bwMode="auto">
          <a:xfrm>
            <a:off x="256118" y="1"/>
            <a:ext cx="7662333" cy="720127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133" b="1" dirty="0"/>
              <a:t>4. ICF (Insulated Concrete Form)</a:t>
            </a:r>
          </a:p>
          <a:p>
            <a:pPr algn="just" eaLnBrk="1" hangingPunct="1">
              <a:lnSpc>
                <a:spcPct val="100000"/>
              </a:lnSpc>
              <a:spcBef>
                <a:spcPct val="0"/>
              </a:spcBef>
              <a:buFont typeface="Arial" panose="020B0604020202020204" pitchFamily="34" charset="0"/>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Details – </a:t>
            </a:r>
            <a:r>
              <a:rPr lang="en-GB" altLang="en-US" sz="2133" dirty="0">
                <a:ea typeface="Charter Roman" panose="02040503050506020203" pitchFamily="18" charset="0"/>
                <a:cs typeface="Charter Roman" panose="02040503050506020203" pitchFamily="18" charset="0"/>
              </a:rPr>
              <a:t>Lightweight hollow interlocking blocks, usually made 	    from polystyrene or PU insulation. Dry stacked, 		    reinforced with steel rebar and filled with concrete 	    (floor by floor). Lego blocks for grown-ups</a:t>
            </a:r>
          </a:p>
          <a:p>
            <a:pPr algn="just">
              <a:spcBef>
                <a:spcPts val="1333"/>
              </a:spcBef>
              <a:buNone/>
            </a:pPr>
            <a:r>
              <a:rPr lang="en-GB" altLang="en-US" sz="2133" b="1" dirty="0">
                <a:ea typeface="Charter Roman" panose="02040503050506020203" pitchFamily="18" charset="0"/>
                <a:cs typeface="Charter Roman" panose="02040503050506020203" pitchFamily="18" charset="0"/>
              </a:rPr>
              <a:t>Market share - </a:t>
            </a:r>
            <a:r>
              <a:rPr lang="en-GB" altLang="en-US" sz="2133" dirty="0">
                <a:ea typeface="Charter Roman" panose="02040503050506020203" pitchFamily="18" charset="0"/>
                <a:cs typeface="Charter Roman" panose="02040503050506020203" pitchFamily="18" charset="0"/>
              </a:rPr>
              <a:t>5% </a:t>
            </a:r>
          </a:p>
          <a:p>
            <a:pPr algn="just">
              <a:spcBef>
                <a:spcPts val="1333"/>
              </a:spcBef>
              <a:buNone/>
            </a:pPr>
            <a:r>
              <a:rPr lang="en-GB" altLang="en-US" sz="2133" b="1" dirty="0">
                <a:ea typeface="Charter Roman" panose="02040503050506020203" pitchFamily="18" charset="0"/>
                <a:cs typeface="Charter Roman" panose="02040503050506020203" pitchFamily="18" charset="0"/>
              </a:rPr>
              <a:t>Time to wind &amp; water tight – </a:t>
            </a:r>
            <a:r>
              <a:rPr lang="en-GB" altLang="en-US" sz="2133" dirty="0">
                <a:ea typeface="Charter Roman" panose="02040503050506020203" pitchFamily="18" charset="0"/>
                <a:cs typeface="Charter Roman" panose="02040503050506020203" pitchFamily="18" charset="0"/>
              </a:rPr>
              <a:t>10 weeks </a:t>
            </a:r>
            <a:r>
              <a:rPr lang="en-GB" altLang="en-US" sz="2133" dirty="0" err="1">
                <a:ea typeface="Charter Roman" panose="02040503050506020203" pitchFamily="18" charset="0"/>
                <a:cs typeface="Charter Roman" panose="02040503050506020203" pitchFamily="18" charset="0"/>
              </a:rPr>
              <a:t>approx</a:t>
            </a: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Cost – 	</a:t>
            </a:r>
            <a:r>
              <a:rPr lang="en-GB" altLang="en-US" sz="2133" dirty="0">
                <a:ea typeface="Charter Roman" panose="02040503050506020203" pitchFamily="18" charset="0"/>
                <a:cs typeface="Charter Roman" panose="02040503050506020203" pitchFamily="18" charset="0"/>
              </a:rPr>
              <a:t>10 - 15 % more expensive than masonry.</a:t>
            </a:r>
          </a:p>
          <a:p>
            <a:pPr algn="just">
              <a:spcBef>
                <a:spcPts val="1333"/>
              </a:spcBef>
              <a:buNone/>
            </a:pPr>
            <a:r>
              <a:rPr lang="en-GB" altLang="en-US" sz="2133" b="1" dirty="0">
                <a:ea typeface="Charter Roman" panose="02040503050506020203" pitchFamily="18" charset="0"/>
                <a:cs typeface="Charter Roman" panose="02040503050506020203" pitchFamily="18" charset="0"/>
              </a:rPr>
              <a:t>Pros – 	</a:t>
            </a:r>
            <a:r>
              <a:rPr lang="en-GB" altLang="en-US" sz="2133" dirty="0">
                <a:ea typeface="Charter Roman" panose="02040503050506020203" pitchFamily="18" charset="0"/>
                <a:cs typeface="Charter Roman" panose="02040503050506020203" pitchFamily="18" charset="0"/>
              </a:rPr>
              <a:t>fast and cost effective especially if you stack the 		blocks yourself. Excellent insulation levels. Airtight, 	ideal for fabric first and Passive House.</a:t>
            </a:r>
          </a:p>
          <a:p>
            <a:pPr algn="just">
              <a:spcBef>
                <a:spcPts val="1333"/>
              </a:spcBef>
              <a:buNone/>
            </a:pPr>
            <a:r>
              <a:rPr lang="en-GB" altLang="en-US" sz="2133" dirty="0">
                <a:ea typeface="Charter Roman" panose="02040503050506020203" pitchFamily="18" charset="0"/>
                <a:cs typeface="Charter Roman" panose="02040503050506020203" pitchFamily="18" charset="0"/>
              </a:rPr>
              <a:t>	Ideal for basements. Rigid and solid. No issues with 	insurance or </a:t>
            </a:r>
            <a:r>
              <a:rPr lang="en-GB" altLang="en-US" sz="2133" dirty="0" err="1">
                <a:ea typeface="Charter Roman" panose="02040503050506020203" pitchFamily="18" charset="0"/>
                <a:cs typeface="Charter Roman" panose="02040503050506020203" pitchFamily="18" charset="0"/>
              </a:rPr>
              <a:t>mortgageability</a:t>
            </a:r>
            <a:r>
              <a:rPr lang="en-GB" altLang="en-US" sz="2133" dirty="0">
                <a:ea typeface="Charter Roman" panose="02040503050506020203" pitchFamily="18" charset="0"/>
                <a:cs typeface="Charter Roman" panose="02040503050506020203" pitchFamily="18" charset="0"/>
              </a:rPr>
              <a:t>. </a:t>
            </a:r>
          </a:p>
          <a:p>
            <a:pPr algn="just">
              <a:spcBef>
                <a:spcPts val="1333"/>
              </a:spcBef>
              <a:buNone/>
            </a:pPr>
            <a:r>
              <a:rPr lang="en-GB" altLang="en-US" sz="2133" b="1" dirty="0">
                <a:ea typeface="Charter Roman" panose="02040503050506020203" pitchFamily="18" charset="0"/>
                <a:cs typeface="Charter Roman" panose="02040503050506020203" pitchFamily="18" charset="0"/>
              </a:rPr>
              <a:t>Cons – 	</a:t>
            </a:r>
            <a:r>
              <a:rPr lang="en-GB" altLang="en-US" sz="2133" dirty="0">
                <a:ea typeface="Charter Roman" panose="02040503050506020203" pitchFamily="18" charset="0"/>
                <a:cs typeface="Charter Roman" panose="02040503050506020203" pitchFamily="18" charset="0"/>
              </a:rPr>
              <a:t>The pour is critical (burst blocks), more expensive 	than block. Alterations, extensions can be difficult. No 	full house solution.</a:t>
            </a:r>
          </a:p>
          <a:p>
            <a:pPr algn="just">
              <a:spcBef>
                <a:spcPts val="1333"/>
              </a:spcBef>
              <a:buNone/>
            </a:pPr>
            <a:r>
              <a:rPr lang="en-GB" altLang="en-US" sz="2133" dirty="0">
                <a:ea typeface="Charter Roman" panose="02040503050506020203" pitchFamily="18" charset="0"/>
                <a:cs typeface="Charter Roman" panose="02040503050506020203" pitchFamily="18" charset="0"/>
              </a:rPr>
              <a:t>	</a:t>
            </a:r>
            <a:endParaRPr lang="en-GB" altLang="en-US" sz="2133" b="1" dirty="0">
              <a:ea typeface="Charter Roman" panose="02040503050506020203" pitchFamily="18" charset="0"/>
              <a:cs typeface="Charter Roman" panose="02040503050506020203" pitchFamily="18" charset="0"/>
            </a:endParaRPr>
          </a:p>
        </p:txBody>
      </p:sp>
      <p:pic>
        <p:nvPicPr>
          <p:cNvPr id="69636" name="Picture 8">
            <a:extLst>
              <a:ext uri="{FF2B5EF4-FFF2-40B4-BE49-F238E27FC236}">
                <a16:creationId xmlns:a16="http://schemas.microsoft.com/office/drawing/2014/main" id="{EB020465-5039-F947-9DF8-5A7F10E29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72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200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par>
                          <p:cTn id="25" fill="hold" nodeType="afterGroup">
                            <p:stCondLst>
                              <p:cond delay="10000"/>
                            </p:stCondLst>
                            <p:childTnLst>
                              <p:par>
                                <p:cTn id="26" presetID="1" presetClass="entr" presetSubtype="0" fill="hold" grpId="0" nodeType="afterEffect">
                                  <p:stCondLst>
                                    <p:cond delay="2000"/>
                                  </p:stCondLst>
                                  <p:childTnLst>
                                    <p:set>
                                      <p:cBhvr>
                                        <p:cTn id="27" dur="1" fill="hold">
                                          <p:stCondLst>
                                            <p:cond delay="0"/>
                                          </p:stCondLst>
                                        </p:cTn>
                                        <p:tgtEl>
                                          <p:spTgt spid="7">
                                            <p:txEl>
                                              <p:pRg st="7" end="7"/>
                                            </p:txEl>
                                          </p:spTgt>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200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par>
                          <p:cTn id="31" fill="hold" nodeType="afterGroup">
                            <p:stCondLst>
                              <p:cond delay="14000"/>
                            </p:stCondLst>
                            <p:childTnLst>
                              <p:par>
                                <p:cTn id="32" presetID="1" presetClass="entr" presetSubtype="0" fill="hold" grpId="0" nodeType="afterEffect">
                                  <p:stCondLst>
                                    <p:cond delay="2000"/>
                                  </p:stCondLst>
                                  <p:childTnLst>
                                    <p:set>
                                      <p:cBhvr>
                                        <p:cTn id="33"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a:extLst>
              <a:ext uri="{FF2B5EF4-FFF2-40B4-BE49-F238E27FC236}">
                <a16:creationId xmlns:a16="http://schemas.microsoft.com/office/drawing/2014/main" id="{47984A46-9A3C-9342-A9B4-E72713AAD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5">
            <a:extLst>
              <a:ext uri="{FF2B5EF4-FFF2-40B4-BE49-F238E27FC236}">
                <a16:creationId xmlns:a16="http://schemas.microsoft.com/office/drawing/2014/main" id="{B973C955-B02F-7441-8830-07F38AC0B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351" y="152401"/>
            <a:ext cx="4142316" cy="291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4F33B67-480E-1E42-9784-C738FAFE0EA0}"/>
              </a:ext>
            </a:extLst>
          </p:cNvPr>
          <p:cNvSpPr txBox="1">
            <a:spLocks noChangeArrowheads="1"/>
          </p:cNvSpPr>
          <p:nvPr/>
        </p:nvSpPr>
        <p:spPr bwMode="auto">
          <a:xfrm>
            <a:off x="256118" y="1"/>
            <a:ext cx="7317316" cy="749667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133" b="1" dirty="0"/>
              <a:t>5. Oak Frame</a:t>
            </a:r>
          </a:p>
          <a:p>
            <a:pPr algn="just" eaLnBrk="1" hangingPunct="1">
              <a:lnSpc>
                <a:spcPct val="100000"/>
              </a:lnSpc>
              <a:spcBef>
                <a:spcPct val="0"/>
              </a:spcBef>
              <a:buFont typeface="Arial" panose="020B0604020202020204" pitchFamily="34" charset="0"/>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Details – </a:t>
            </a:r>
            <a:r>
              <a:rPr lang="en-GB" altLang="en-US" sz="2133" dirty="0">
                <a:ea typeface="Charter Roman" panose="02040503050506020203" pitchFamily="18" charset="0"/>
                <a:cs typeface="Charter Roman" panose="02040503050506020203" pitchFamily="18" charset="0"/>
              </a:rPr>
              <a:t>Green Oak frames are cut and shaped off site, &amp; 		erected by experienced team on site. Structural 		frame is then encapsulated with an insulated 		envelope, often SIPS.</a:t>
            </a:r>
          </a:p>
          <a:p>
            <a:pPr algn="just">
              <a:spcBef>
                <a:spcPts val="1333"/>
              </a:spcBef>
              <a:buNone/>
            </a:pPr>
            <a:r>
              <a:rPr lang="en-GB" altLang="en-US" sz="2133" b="1" dirty="0">
                <a:ea typeface="Charter Roman" panose="02040503050506020203" pitchFamily="18" charset="0"/>
                <a:cs typeface="Charter Roman" panose="02040503050506020203" pitchFamily="18" charset="0"/>
              </a:rPr>
              <a:t>Market share - </a:t>
            </a:r>
            <a:r>
              <a:rPr lang="en-GB" altLang="en-US" sz="2133" dirty="0">
                <a:ea typeface="Charter Roman" panose="02040503050506020203" pitchFamily="18" charset="0"/>
                <a:cs typeface="Charter Roman" panose="02040503050506020203" pitchFamily="18" charset="0"/>
              </a:rPr>
              <a:t>3% </a:t>
            </a:r>
          </a:p>
          <a:p>
            <a:pPr algn="just">
              <a:spcBef>
                <a:spcPts val="1333"/>
              </a:spcBef>
              <a:buNone/>
            </a:pPr>
            <a:r>
              <a:rPr lang="en-GB" altLang="en-US" sz="2133" b="1" dirty="0">
                <a:ea typeface="Charter Roman" panose="02040503050506020203" pitchFamily="18" charset="0"/>
                <a:cs typeface="Charter Roman" panose="02040503050506020203" pitchFamily="18" charset="0"/>
              </a:rPr>
              <a:t>Time to wind &amp; water tight – </a:t>
            </a:r>
            <a:r>
              <a:rPr lang="en-GB" altLang="en-US" sz="2133" dirty="0">
                <a:ea typeface="Charter Roman" panose="02040503050506020203" pitchFamily="18" charset="0"/>
                <a:cs typeface="Charter Roman" panose="02040503050506020203" pitchFamily="18" charset="0"/>
              </a:rPr>
              <a:t>10 weeks </a:t>
            </a:r>
            <a:r>
              <a:rPr lang="en-GB" altLang="en-US" sz="2133" dirty="0" err="1">
                <a:ea typeface="Charter Roman" panose="02040503050506020203" pitchFamily="18" charset="0"/>
                <a:cs typeface="Charter Roman" panose="02040503050506020203" pitchFamily="18" charset="0"/>
              </a:rPr>
              <a:t>approx</a:t>
            </a: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Cost – 	</a:t>
            </a:r>
            <a:r>
              <a:rPr lang="en-GB" altLang="en-US" sz="2133" dirty="0">
                <a:ea typeface="Charter Roman" panose="02040503050506020203" pitchFamily="18" charset="0"/>
                <a:cs typeface="Charter Roman" panose="02040503050506020203" pitchFamily="18" charset="0"/>
              </a:rPr>
              <a:t>The most expensive method.</a:t>
            </a:r>
          </a:p>
          <a:p>
            <a:pPr algn="just">
              <a:spcBef>
                <a:spcPts val="1333"/>
              </a:spcBef>
              <a:buNone/>
            </a:pPr>
            <a:r>
              <a:rPr lang="en-GB" altLang="en-US" sz="2133" b="1" dirty="0">
                <a:ea typeface="Charter Roman" panose="02040503050506020203" pitchFamily="18" charset="0"/>
                <a:cs typeface="Charter Roman" panose="02040503050506020203" pitchFamily="18" charset="0"/>
              </a:rPr>
              <a:t>Pros – 	</a:t>
            </a:r>
            <a:r>
              <a:rPr lang="en-GB" altLang="en-US" sz="2133" dirty="0">
                <a:ea typeface="Charter Roman" panose="02040503050506020203" pitchFamily="18" charset="0"/>
                <a:cs typeface="Charter Roman" panose="02040503050506020203" pitchFamily="18" charset="0"/>
              </a:rPr>
              <a:t>can be relatively quick to erect kit &amp; encapsulated. 	Perfect for more traditional designs. Can expose 		timber internally &amp; externally. High performance 		given the right encapsulation.</a:t>
            </a:r>
          </a:p>
          <a:p>
            <a:pPr algn="just">
              <a:spcBef>
                <a:spcPts val="1333"/>
              </a:spcBef>
              <a:buNone/>
            </a:pPr>
            <a:r>
              <a:rPr lang="en-GB" altLang="en-US" sz="2133" dirty="0">
                <a:ea typeface="Charter Roman" panose="02040503050506020203" pitchFamily="18" charset="0"/>
                <a:cs typeface="Charter Roman" panose="02040503050506020203" pitchFamily="18" charset="0"/>
              </a:rPr>
              <a:t>	Can use part frame in exposed areas.</a:t>
            </a:r>
          </a:p>
          <a:p>
            <a:pPr algn="just">
              <a:spcBef>
                <a:spcPts val="1333"/>
              </a:spcBef>
              <a:buNone/>
            </a:pPr>
            <a:r>
              <a:rPr lang="en-GB" altLang="en-US" sz="2133" b="1" dirty="0">
                <a:ea typeface="Charter Roman" panose="02040503050506020203" pitchFamily="18" charset="0"/>
                <a:cs typeface="Charter Roman" panose="02040503050506020203" pitchFamily="18" charset="0"/>
              </a:rPr>
              <a:t>Cons – 	</a:t>
            </a:r>
            <a:r>
              <a:rPr lang="en-GB" altLang="en-US" sz="2133" dirty="0">
                <a:ea typeface="Charter Roman" panose="02040503050506020203" pitchFamily="18" charset="0"/>
                <a:cs typeface="Charter Roman" panose="02040503050506020203" pitchFamily="18" charset="0"/>
              </a:rPr>
              <a:t>expensive and you are doubling up on structural 		frame. Frame will move and shrink due to high 		water content, requires cleaning with Oxalic acid 		once erected. Specialist designers.</a:t>
            </a:r>
          </a:p>
          <a:p>
            <a:pPr algn="just">
              <a:spcBef>
                <a:spcPts val="1333"/>
              </a:spcBef>
              <a:buNone/>
            </a:pPr>
            <a:r>
              <a:rPr lang="en-GB" altLang="en-US" sz="2133" dirty="0">
                <a:ea typeface="Charter Roman" panose="02040503050506020203" pitchFamily="18" charset="0"/>
                <a:cs typeface="Charter Roman" panose="02040503050506020203" pitchFamily="18" charset="0"/>
              </a:rPr>
              <a:t>	</a:t>
            </a:r>
            <a:endParaRPr lang="en-GB" altLang="en-US" sz="2133" b="1" dirty="0">
              <a:ea typeface="Charter Roman" panose="02040503050506020203" pitchFamily="18" charset="0"/>
              <a:cs typeface="Charter Roman" panose="02040503050506020203" pitchFamily="18" charset="0"/>
            </a:endParaRPr>
          </a:p>
        </p:txBody>
      </p:sp>
      <p:pic>
        <p:nvPicPr>
          <p:cNvPr id="71684" name="Picture 8">
            <a:extLst>
              <a:ext uri="{FF2B5EF4-FFF2-40B4-BE49-F238E27FC236}">
                <a16:creationId xmlns:a16="http://schemas.microsoft.com/office/drawing/2014/main" id="{3C096DAA-0AC2-A64F-9EAC-41BFEDB56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055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grpId="0" nodeType="afterEffect">
                                  <p:stCondLst>
                                    <p:cond delay="20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nodeType="afterGroup">
                            <p:stCondLst>
                              <p:cond delay="10000"/>
                            </p:stCondLst>
                            <p:childTnLst>
                              <p:par>
                                <p:cTn id="26" presetID="1" presetClass="entr" presetSubtype="0" fill="hold" grpId="0" nodeType="afterEffect">
                                  <p:stCondLst>
                                    <p:cond delay="2000"/>
                                  </p:stCondLst>
                                  <p:childTnLst>
                                    <p:set>
                                      <p:cBhvr>
                                        <p:cTn id="27" dur="1" fill="hold">
                                          <p:stCondLst>
                                            <p:cond delay="0"/>
                                          </p:stCondLst>
                                        </p:cTn>
                                        <p:tgtEl>
                                          <p:spTgt spid="6">
                                            <p:txEl>
                                              <p:pRg st="7" end="7"/>
                                            </p:txEl>
                                          </p:spTgt>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200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par>
                          <p:cTn id="31" fill="hold" nodeType="afterGroup">
                            <p:stCondLst>
                              <p:cond delay="14000"/>
                            </p:stCondLst>
                            <p:childTnLst>
                              <p:par>
                                <p:cTn id="32" presetID="1" presetClass="entr" presetSubtype="0" fill="hold" grpId="0" nodeType="afterEffect">
                                  <p:stCondLst>
                                    <p:cond delay="200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1432.JPG">
            <a:extLst>
              <a:ext uri="{FF2B5EF4-FFF2-40B4-BE49-F238E27FC236}">
                <a16:creationId xmlns:a16="http://schemas.microsoft.com/office/drawing/2014/main" id="{88EA39C3-1755-DAAF-9CB8-50DAB61AF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507"/>
            <a:ext cx="12192000" cy="6919013"/>
          </a:xfrm>
          <a:prstGeom prst="rect">
            <a:avLst/>
          </a:prstGeom>
        </p:spPr>
      </p:pic>
      <p:sp>
        <p:nvSpPr>
          <p:cNvPr id="6" name="TextBox 5">
            <a:extLst>
              <a:ext uri="{FF2B5EF4-FFF2-40B4-BE49-F238E27FC236}">
                <a16:creationId xmlns:a16="http://schemas.microsoft.com/office/drawing/2014/main" id="{824C74D8-4FB4-D851-C367-4940F5132F4E}"/>
              </a:ext>
            </a:extLst>
          </p:cNvPr>
          <p:cNvSpPr txBox="1">
            <a:spLocks noChangeArrowheads="1"/>
          </p:cNvSpPr>
          <p:nvPr/>
        </p:nvSpPr>
        <p:spPr bwMode="auto">
          <a:xfrm>
            <a:off x="256118" y="1"/>
            <a:ext cx="7317316" cy="6019664"/>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2133" b="1" dirty="0"/>
              <a:t>6. Solid Wood Construction</a:t>
            </a:r>
          </a:p>
          <a:p>
            <a:pPr algn="just" eaLnBrk="1" hangingPunct="1">
              <a:lnSpc>
                <a:spcPct val="100000"/>
              </a:lnSpc>
              <a:spcBef>
                <a:spcPct val="0"/>
              </a:spcBef>
              <a:buFont typeface="Arial" panose="020B0604020202020204" pitchFamily="34" charset="0"/>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Details – 	</a:t>
            </a:r>
            <a:r>
              <a:rPr lang="en-GB" altLang="en-US" sz="2133" dirty="0">
                <a:ea typeface="Charter Roman" panose="02040503050506020203" pitchFamily="18" charset="0"/>
                <a:cs typeface="Charter Roman" panose="02040503050506020203" pitchFamily="18" charset="0"/>
              </a:rPr>
              <a:t>Ecological Construction option. Solid wood 		modular construction method. Kit detailed 		offsite and arrives in small packages to site.</a:t>
            </a:r>
          </a:p>
          <a:p>
            <a:pPr algn="just">
              <a:spcBef>
                <a:spcPts val="1333"/>
              </a:spcBef>
              <a:buNone/>
            </a:pPr>
            <a:r>
              <a:rPr lang="en-GB" altLang="en-US" sz="2133" b="1" dirty="0">
                <a:ea typeface="Charter Roman" panose="02040503050506020203" pitchFamily="18" charset="0"/>
                <a:cs typeface="Charter Roman" panose="02040503050506020203" pitchFamily="18" charset="0"/>
              </a:rPr>
              <a:t>Time to wind &amp; water tight – </a:t>
            </a:r>
            <a:r>
              <a:rPr lang="en-GB" altLang="en-US" sz="2133" dirty="0">
                <a:ea typeface="Charter Roman" panose="02040503050506020203" pitchFamily="18" charset="0"/>
                <a:cs typeface="Charter Roman" panose="02040503050506020203" pitchFamily="18" charset="0"/>
              </a:rPr>
              <a:t>12 weeks </a:t>
            </a:r>
            <a:r>
              <a:rPr lang="en-GB" altLang="en-US" sz="2133" dirty="0" err="1">
                <a:ea typeface="Charter Roman" panose="02040503050506020203" pitchFamily="18" charset="0"/>
                <a:cs typeface="Charter Roman" panose="02040503050506020203" pitchFamily="18" charset="0"/>
              </a:rPr>
              <a:t>approx</a:t>
            </a: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b="1" dirty="0">
                <a:ea typeface="Charter Roman" panose="02040503050506020203" pitchFamily="18" charset="0"/>
                <a:cs typeface="Charter Roman" panose="02040503050506020203" pitchFamily="18" charset="0"/>
              </a:rPr>
              <a:t>Cost – 	</a:t>
            </a:r>
            <a:r>
              <a:rPr lang="en-GB" altLang="en-US" sz="2133" dirty="0">
                <a:ea typeface="Charter Roman" panose="02040503050506020203" pitchFamily="18" charset="0"/>
                <a:cs typeface="Charter Roman" panose="02040503050506020203" pitchFamily="18" charset="0"/>
              </a:rPr>
              <a:t>10 - 15% more expensive than timber frame</a:t>
            </a:r>
          </a:p>
          <a:p>
            <a:pPr algn="just">
              <a:spcBef>
                <a:spcPts val="1333"/>
              </a:spcBef>
              <a:buNone/>
            </a:pPr>
            <a:r>
              <a:rPr lang="en-GB" altLang="en-US" sz="2133" b="1" dirty="0">
                <a:ea typeface="Charter Roman" panose="02040503050506020203" pitchFamily="18" charset="0"/>
                <a:cs typeface="Charter Roman" panose="02040503050506020203" pitchFamily="18" charset="0"/>
              </a:rPr>
              <a:t>Pros – 	</a:t>
            </a:r>
            <a:r>
              <a:rPr lang="en-GB" altLang="en-US" sz="2133" dirty="0">
                <a:ea typeface="Charter Roman" panose="02040503050506020203" pitchFamily="18" charset="0"/>
                <a:cs typeface="Charter Roman" panose="02040503050506020203" pitchFamily="18" charset="0"/>
              </a:rPr>
              <a:t>Low Carbon Footprint. Renewable raw material 		sustainable development. Carbon sink. Efficiency 		of production (processing). Natural ideal humidity.</a:t>
            </a:r>
          </a:p>
          <a:p>
            <a:pPr algn="just">
              <a:spcBef>
                <a:spcPts val="1333"/>
              </a:spcBef>
              <a:buNone/>
            </a:pPr>
            <a:r>
              <a:rPr lang="en-GB" altLang="en-US" sz="2133" b="1" dirty="0">
                <a:ea typeface="Charter Roman" panose="02040503050506020203" pitchFamily="18" charset="0"/>
                <a:cs typeface="Charter Roman" panose="02040503050506020203" pitchFamily="18" charset="0"/>
              </a:rPr>
              <a:t>Cons – 	</a:t>
            </a:r>
            <a:r>
              <a:rPr lang="en-GB" altLang="en-US" sz="2133" dirty="0">
                <a:ea typeface="Charter Roman" panose="02040503050506020203" pitchFamily="18" charset="0"/>
                <a:cs typeface="Charter Roman" panose="02040503050506020203" pitchFamily="18" charset="0"/>
              </a:rPr>
              <a:t>Specialist design, limited providers.</a:t>
            </a:r>
          </a:p>
          <a:p>
            <a:pPr algn="just">
              <a:spcBef>
                <a:spcPts val="1333"/>
              </a:spcBef>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endParaRPr lang="en-GB" altLang="en-US" sz="2133" dirty="0">
              <a:ea typeface="Charter Roman" panose="02040503050506020203" pitchFamily="18" charset="0"/>
              <a:cs typeface="Charter Roman" panose="02040503050506020203" pitchFamily="18" charset="0"/>
            </a:endParaRPr>
          </a:p>
          <a:p>
            <a:pPr algn="just">
              <a:spcBef>
                <a:spcPts val="1333"/>
              </a:spcBef>
              <a:buNone/>
            </a:pPr>
            <a:r>
              <a:rPr lang="en-GB" altLang="en-US" sz="2133" dirty="0">
                <a:ea typeface="Charter Roman" panose="02040503050506020203" pitchFamily="18" charset="0"/>
                <a:cs typeface="Charter Roman" panose="02040503050506020203" pitchFamily="18" charset="0"/>
              </a:rPr>
              <a:t>	</a:t>
            </a:r>
            <a:endParaRPr lang="en-GB" altLang="en-US" sz="2133" b="1" dirty="0">
              <a:ea typeface="Charter Roman" panose="02040503050506020203" pitchFamily="18" charset="0"/>
              <a:cs typeface="Charter Roman" panose="02040503050506020203" pitchFamily="18" charset="0"/>
            </a:endParaRPr>
          </a:p>
        </p:txBody>
      </p:sp>
      <p:pic>
        <p:nvPicPr>
          <p:cNvPr id="71684" name="Picture 8">
            <a:extLst>
              <a:ext uri="{FF2B5EF4-FFF2-40B4-BE49-F238E27FC236}">
                <a16:creationId xmlns:a16="http://schemas.microsoft.com/office/drawing/2014/main" id="{E8778C43-B35E-9580-9CB1-6D4A9E00E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G_1161 2.JPG">
            <a:extLst>
              <a:ext uri="{FF2B5EF4-FFF2-40B4-BE49-F238E27FC236}">
                <a16:creationId xmlns:a16="http://schemas.microsoft.com/office/drawing/2014/main" id="{91F365A7-EBC0-4736-9878-9ADA7EDA33E6}"/>
              </a:ext>
            </a:extLst>
          </p:cNvPr>
          <p:cNvPicPr>
            <a:picLocks noChangeAspect="1"/>
          </p:cNvPicPr>
          <p:nvPr/>
        </p:nvPicPr>
        <p:blipFill rotWithShape="1">
          <a:blip r:embed="rId4">
            <a:extLst>
              <a:ext uri="{28A0092B-C50C-407E-A947-70E740481C1C}">
                <a14:useLocalDpi xmlns:a14="http://schemas.microsoft.com/office/drawing/2010/main" val="0"/>
              </a:ext>
            </a:extLst>
          </a:blip>
          <a:srcRect l="31394" r="15722"/>
          <a:stretch/>
        </p:blipFill>
        <p:spPr>
          <a:xfrm rot="5400000">
            <a:off x="8488893" y="-477307"/>
            <a:ext cx="2910417" cy="4127500"/>
          </a:xfrm>
          <a:prstGeom prst="rect">
            <a:avLst/>
          </a:prstGeom>
        </p:spPr>
      </p:pic>
    </p:spTree>
    <p:extLst>
      <p:ext uri="{BB962C8B-B14F-4D97-AF65-F5344CB8AC3E}">
        <p14:creationId xmlns:p14="http://schemas.microsoft.com/office/powerpoint/2010/main" val="2608364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2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200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par>
                          <p:cTn id="19" fill="hold" nodeType="afterGroup">
                            <p:stCondLst>
                              <p:cond delay="6000"/>
                            </p:stCondLst>
                            <p:childTnLst>
                              <p:par>
                                <p:cTn id="20" presetID="1" presetClass="entr" presetSubtype="0" fill="hold" grpId="0" nodeType="afterEffect">
                                  <p:stCondLst>
                                    <p:cond delay="2000"/>
                                  </p:stCondLst>
                                  <p:childTnLst>
                                    <p:set>
                                      <p:cBhvr>
                                        <p:cTn id="21" dur="1" fill="hold">
                                          <p:stCondLst>
                                            <p:cond delay="0"/>
                                          </p:stCondLst>
                                        </p:cTn>
                                        <p:tgtEl>
                                          <p:spTgt spid="6">
                                            <p:txEl>
                                              <p:pRg st="5" end="5"/>
                                            </p:txEl>
                                          </p:spTgt>
                                        </p:tgtEl>
                                        <p:attrNameLst>
                                          <p:attrName>style.visibility</p:attrName>
                                        </p:attrNameLst>
                                      </p:cBhvr>
                                      <p:to>
                                        <p:strVal val="visible"/>
                                      </p:to>
                                    </p:set>
                                  </p:childTnLst>
                                </p:cTn>
                              </p:par>
                            </p:childTnLst>
                          </p:cTn>
                        </p:par>
                        <p:par>
                          <p:cTn id="22" fill="hold">
                            <p:stCondLst>
                              <p:cond delay="8000"/>
                            </p:stCondLst>
                            <p:childTnLst>
                              <p:par>
                                <p:cTn id="23" presetID="1" presetClass="entr" presetSubtype="0" fill="hold" grpId="0" nodeType="afterEffect">
                                  <p:stCondLst>
                                    <p:cond delay="200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par>
                          <p:cTn id="25" fill="hold" nodeType="afterGroup">
                            <p:stCondLst>
                              <p:cond delay="10000"/>
                            </p:stCondLst>
                            <p:childTnLst>
                              <p:par>
                                <p:cTn id="26" presetID="1" presetClass="entr" presetSubtype="0" fill="hold" grpId="0" nodeType="afterEffect">
                                  <p:stCondLst>
                                    <p:cond delay="2000"/>
                                  </p:stCondLst>
                                  <p:childTnLst>
                                    <p:set>
                                      <p:cBhvr>
                                        <p:cTn id="27"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DSC_0252.jpg">
            <a:extLst>
              <a:ext uri="{FF2B5EF4-FFF2-40B4-BE49-F238E27FC236}">
                <a16:creationId xmlns:a16="http://schemas.microsoft.com/office/drawing/2014/main" id="{0602A27C-8402-4515-AD56-9FE4CA87D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046"/>
          <a:stretch>
            <a:fillRect/>
          </a:stretch>
        </p:blipFill>
        <p:spPr bwMode="auto">
          <a:xfrm>
            <a:off x="5414434" y="0"/>
            <a:ext cx="677756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a:extLst>
              <a:ext uri="{FF2B5EF4-FFF2-40B4-BE49-F238E27FC236}">
                <a16:creationId xmlns:a16="http://schemas.microsoft.com/office/drawing/2014/main" id="{C6F3B5D1-C46C-3355-92D7-A6D3EB6FE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245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6">
            <a:extLst>
              <a:ext uri="{FF2B5EF4-FFF2-40B4-BE49-F238E27FC236}">
                <a16:creationId xmlns:a16="http://schemas.microsoft.com/office/drawing/2014/main" id="{65DD9A1B-674E-8744-0B48-E7744DFDA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791" b="12552"/>
          <a:stretch>
            <a:fillRect/>
          </a:stretch>
        </p:blipFill>
        <p:spPr bwMode="auto">
          <a:xfrm>
            <a:off x="5414434" y="3594101"/>
            <a:ext cx="677756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7">
            <a:extLst>
              <a:ext uri="{FF2B5EF4-FFF2-40B4-BE49-F238E27FC236}">
                <a16:creationId xmlns:a16="http://schemas.microsoft.com/office/drawing/2014/main" id="{AD8B6185-715D-343C-C000-753A4378746D}"/>
              </a:ext>
            </a:extLst>
          </p:cNvPr>
          <p:cNvSpPr txBox="1">
            <a:spLocks noChangeArrowheads="1"/>
          </p:cNvSpPr>
          <p:nvPr/>
        </p:nvSpPr>
        <p:spPr bwMode="auto">
          <a:xfrm>
            <a:off x="579967" y="717551"/>
            <a:ext cx="2042584" cy="420564"/>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33" b="1" dirty="0"/>
              <a:t>7. Alternatives</a:t>
            </a:r>
            <a:endParaRPr lang="en-US" altLang="en-US" sz="2133" dirty="0"/>
          </a:p>
        </p:txBody>
      </p:sp>
      <p:sp>
        <p:nvSpPr>
          <p:cNvPr id="72709" name="TextBox 7">
            <a:extLst>
              <a:ext uri="{FF2B5EF4-FFF2-40B4-BE49-F238E27FC236}">
                <a16:creationId xmlns:a16="http://schemas.microsoft.com/office/drawing/2014/main" id="{244AD896-A722-63D2-B719-C8EE88510D65}"/>
              </a:ext>
            </a:extLst>
          </p:cNvPr>
          <p:cNvSpPr txBox="1">
            <a:spLocks noChangeArrowheads="1"/>
          </p:cNvSpPr>
          <p:nvPr/>
        </p:nvSpPr>
        <p:spPr bwMode="auto">
          <a:xfrm>
            <a:off x="289984" y="6254752"/>
            <a:ext cx="1454149" cy="420564"/>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33" b="1"/>
              <a:t>Straw bale</a:t>
            </a:r>
            <a:endParaRPr lang="en-US" altLang="en-US" sz="2133"/>
          </a:p>
        </p:txBody>
      </p:sp>
      <p:sp>
        <p:nvSpPr>
          <p:cNvPr id="72710" name="TextBox 7">
            <a:extLst>
              <a:ext uri="{FF2B5EF4-FFF2-40B4-BE49-F238E27FC236}">
                <a16:creationId xmlns:a16="http://schemas.microsoft.com/office/drawing/2014/main" id="{7F009431-5222-4D15-5CDE-E6A8D1DF2604}"/>
              </a:ext>
            </a:extLst>
          </p:cNvPr>
          <p:cNvSpPr txBox="1">
            <a:spLocks noChangeArrowheads="1"/>
          </p:cNvSpPr>
          <p:nvPr/>
        </p:nvSpPr>
        <p:spPr bwMode="auto">
          <a:xfrm>
            <a:off x="5541434" y="6254752"/>
            <a:ext cx="662517" cy="420564"/>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33" b="1"/>
              <a:t>CLT</a:t>
            </a:r>
            <a:endParaRPr lang="en-US" altLang="en-US" sz="2133"/>
          </a:p>
        </p:txBody>
      </p:sp>
      <p:sp>
        <p:nvSpPr>
          <p:cNvPr id="72711" name="TextBox 7">
            <a:extLst>
              <a:ext uri="{FF2B5EF4-FFF2-40B4-BE49-F238E27FC236}">
                <a16:creationId xmlns:a16="http://schemas.microsoft.com/office/drawing/2014/main" id="{596CAB55-7BC1-2169-C3E3-35C940113D25}"/>
              </a:ext>
            </a:extLst>
          </p:cNvPr>
          <p:cNvSpPr txBox="1">
            <a:spLocks noChangeArrowheads="1"/>
          </p:cNvSpPr>
          <p:nvPr/>
        </p:nvSpPr>
        <p:spPr bwMode="auto">
          <a:xfrm>
            <a:off x="5541433" y="2882901"/>
            <a:ext cx="1619251" cy="420564"/>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33" b="1"/>
              <a:t>Steel frame</a:t>
            </a:r>
            <a:endParaRPr lang="en-US" altLang="en-US" sz="2133"/>
          </a:p>
        </p:txBody>
      </p:sp>
      <p:pic>
        <p:nvPicPr>
          <p:cNvPr id="72712" name="Picture 8">
            <a:extLst>
              <a:ext uri="{FF2B5EF4-FFF2-40B4-BE49-F238E27FC236}">
                <a16:creationId xmlns:a16="http://schemas.microsoft.com/office/drawing/2014/main" id="{5DAC52E1-A31D-3499-D9C3-DB887A12C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639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E4E31DFC-66A7-B544-AD0B-FC00AD112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E8C6392-8B38-0248-ABEE-A459D9C769C2}"/>
              </a:ext>
            </a:extLst>
          </p:cNvPr>
          <p:cNvSpPr txBox="1">
            <a:spLocks noChangeArrowheads="1"/>
          </p:cNvSpPr>
          <p:nvPr/>
        </p:nvSpPr>
        <p:spPr bwMode="auto">
          <a:xfrm>
            <a:off x="361951" y="228601"/>
            <a:ext cx="7749116" cy="5917970"/>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How to Choose</a:t>
            </a:r>
            <a:endParaRPr lang="en-US" altLang="en-US" sz="2133" dirty="0"/>
          </a:p>
          <a:p>
            <a:pPr marL="0" indent="0" algn="just">
              <a:lnSpc>
                <a:spcPct val="100000"/>
              </a:lnSpc>
              <a:spcBef>
                <a:spcPct val="0"/>
              </a:spcBef>
              <a:buNone/>
              <a:defRPr/>
            </a:pPr>
            <a:endParaRPr lang="en-GB" sz="2133" dirty="0">
              <a:ea typeface="Charter Roman" charset="0"/>
              <a:cs typeface="Charter Roman" charset="0"/>
            </a:endParaRPr>
          </a:p>
          <a:p>
            <a:pPr algn="just">
              <a:buFont typeface="+mj-lt"/>
              <a:buAutoNum type="arabicPeriod"/>
              <a:defRPr/>
            </a:pPr>
            <a:r>
              <a:rPr lang="en-GB" sz="2133" dirty="0">
                <a:ea typeface="Charter Roman" charset="0"/>
                <a:cs typeface="Charter Roman" charset="0"/>
              </a:rPr>
              <a:t>Do your research &amp; decide which construction method best suits your requirements – budget, speed, thermal performance etc</a:t>
            </a:r>
          </a:p>
          <a:p>
            <a:pPr algn="just">
              <a:buFont typeface="+mj-lt"/>
              <a:buAutoNum type="arabicPeriod"/>
              <a:defRPr/>
            </a:pPr>
            <a:r>
              <a:rPr lang="en-GB" sz="2133" dirty="0">
                <a:ea typeface="Charter Roman" charset="0"/>
                <a:cs typeface="Charter Roman" charset="0"/>
              </a:rPr>
              <a:t>Then select and get at least 3 quotes from manufacturers of that construction method (builder or factory). Look around their factory, visit ongoing sites, speak to clients. Also check Companies House.</a:t>
            </a:r>
          </a:p>
          <a:p>
            <a:pPr algn="just">
              <a:buFont typeface="+mj-lt"/>
              <a:buAutoNum type="arabicPeriod"/>
              <a:defRPr/>
            </a:pPr>
            <a:r>
              <a:rPr lang="en-GB" sz="2133" dirty="0">
                <a:ea typeface="Charter Roman" charset="0"/>
                <a:cs typeface="Charter Roman" charset="0"/>
              </a:rPr>
              <a:t>If you are using off site manufacturing, try and find a company that has everything in-house. i.e. drawings, manufacturing and site teams (not all outsourced).</a:t>
            </a:r>
          </a:p>
          <a:p>
            <a:pPr algn="just">
              <a:buFont typeface="+mj-lt"/>
              <a:buAutoNum type="arabicPeriod"/>
              <a:defRPr/>
            </a:pPr>
            <a:r>
              <a:rPr lang="en-GB" sz="2133" dirty="0">
                <a:ea typeface="Charter Roman" charset="0"/>
                <a:cs typeface="Charter Roman" charset="0"/>
              </a:rPr>
              <a:t>Negotiate a fair price and agree on a fixed cost and timeframe. Make sure you go over the quote to understand all the details.</a:t>
            </a:r>
          </a:p>
          <a:p>
            <a:pPr algn="just">
              <a:buFont typeface="+mj-lt"/>
              <a:buAutoNum type="arabicPeriod"/>
              <a:defRPr/>
            </a:pPr>
            <a:r>
              <a:rPr lang="en-GB" sz="2133" dirty="0">
                <a:ea typeface="Charter Roman" charset="0"/>
                <a:cs typeface="Charter Roman" charset="0"/>
              </a:rPr>
              <a:t>At the end of the day choose a company you feel comfortable with! </a:t>
            </a:r>
          </a:p>
        </p:txBody>
      </p:sp>
      <p:pic>
        <p:nvPicPr>
          <p:cNvPr id="74755" name="Picture 8">
            <a:extLst>
              <a:ext uri="{FF2B5EF4-FFF2-40B4-BE49-F238E27FC236}">
                <a16:creationId xmlns:a16="http://schemas.microsoft.com/office/drawing/2014/main" id="{C02F3984-223B-AD48-BED0-5E20ACBF0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946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nodeType="afterGroup">
                            <p:stCondLst>
                              <p:cond delay="7000"/>
                            </p:stCondLst>
                            <p:childTnLst>
                              <p:par>
                                <p:cTn id="20" presetID="1" presetClass="entr" presetSubtype="0" fill="hold" grpId="0" nodeType="afterEffect">
                                  <p:stCondLst>
                                    <p:cond delay="200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200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87BCB9EF-FCEA-4841-A208-38DFAEF3A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513"/>
          <a:stretch>
            <a:fillRect/>
          </a:stretch>
        </p:blipFill>
        <p:spPr bwMode="auto">
          <a:xfrm>
            <a:off x="-158751" y="0"/>
            <a:ext cx="125095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a:extLst>
              <a:ext uri="{FF2B5EF4-FFF2-40B4-BE49-F238E27FC236}">
                <a16:creationId xmlns:a16="http://schemas.microsoft.com/office/drawing/2014/main" id="{D47AABAE-92E1-7C4F-8473-55C9BB27E5FB}"/>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sp>
        <p:nvSpPr>
          <p:cNvPr id="19460" name="TextBox 7">
            <a:extLst>
              <a:ext uri="{FF2B5EF4-FFF2-40B4-BE49-F238E27FC236}">
                <a16:creationId xmlns:a16="http://schemas.microsoft.com/office/drawing/2014/main" id="{63104F5F-5DD6-B34A-9EAB-E29CA068D84E}"/>
              </a:ext>
            </a:extLst>
          </p:cNvPr>
          <p:cNvSpPr txBox="1">
            <a:spLocks noChangeArrowheads="1"/>
          </p:cNvSpPr>
          <p:nvPr/>
        </p:nvSpPr>
        <p:spPr bwMode="auto">
          <a:xfrm>
            <a:off x="169334" y="5854701"/>
            <a:ext cx="10699751"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The Current Problem	</a:t>
            </a:r>
          </a:p>
        </p:txBody>
      </p:sp>
      <p:pic>
        <p:nvPicPr>
          <p:cNvPr id="19461" name="Picture 8">
            <a:extLst>
              <a:ext uri="{FF2B5EF4-FFF2-40B4-BE49-F238E27FC236}">
                <a16:creationId xmlns:a16="http://schemas.microsoft.com/office/drawing/2014/main" id="{672F86BC-8009-894B-B0C2-5C512F082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199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C4455B07-0369-FA44-936F-7296A6915CE4}"/>
              </a:ext>
            </a:extLst>
          </p:cNvPr>
          <p:cNvPicPr>
            <a:picLocks noChangeAspect="1"/>
          </p:cNvPicPr>
          <p:nvPr/>
        </p:nvPicPr>
        <p:blipFill>
          <a:blip r:embed="rId2">
            <a:extLst>
              <a:ext uri="{28A0092B-C50C-407E-A947-70E740481C1C}">
                <a14:useLocalDpi xmlns:a14="http://schemas.microsoft.com/office/drawing/2010/main" val="0"/>
              </a:ext>
            </a:extLst>
          </a:blip>
          <a:srcRect l="12021" t="15407" r="6573" b="22774"/>
          <a:stretch>
            <a:fillRect/>
          </a:stretch>
        </p:blipFill>
        <p:spPr bwMode="auto">
          <a:xfrm>
            <a:off x="-349251" y="1"/>
            <a:ext cx="12541251" cy="69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a:extLst>
              <a:ext uri="{FF2B5EF4-FFF2-40B4-BE49-F238E27FC236}">
                <a16:creationId xmlns:a16="http://schemas.microsoft.com/office/drawing/2014/main" id="{8D89728B-BB5E-3C40-9C0E-D2AE7D546C9F}"/>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8" name="TextBox 7">
            <a:extLst>
              <a:ext uri="{FF2B5EF4-FFF2-40B4-BE49-F238E27FC236}">
                <a16:creationId xmlns:a16="http://schemas.microsoft.com/office/drawing/2014/main" id="{BFCFDD7D-AB63-BA42-9947-47F4D982ECF5}"/>
              </a:ext>
            </a:extLst>
          </p:cNvPr>
          <p:cNvSpPr txBox="1">
            <a:spLocks noChangeArrowheads="1"/>
          </p:cNvSpPr>
          <p:nvPr/>
        </p:nvSpPr>
        <p:spPr bwMode="auto">
          <a:xfrm>
            <a:off x="594785" y="577851"/>
            <a:ext cx="11002433" cy="2554545"/>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t>Passive House Principle</a:t>
            </a:r>
          </a:p>
          <a:p>
            <a:pPr algn="ctr" eaLnBrk="1" hangingPunct="1">
              <a:lnSpc>
                <a:spcPct val="100000"/>
              </a:lnSpc>
              <a:spcBef>
                <a:spcPct val="0"/>
              </a:spcBef>
              <a:buFontTx/>
              <a:buNone/>
            </a:pPr>
            <a:r>
              <a:rPr lang="en-US" altLang="en-US" sz="3200"/>
              <a:t>“A Passive house is a building in which a comfortable interior climate can be maintained without active heating and cooling systems. The house heats and cools itself, hence the term passive”. – Wolfgang Feist. </a:t>
            </a:r>
          </a:p>
        </p:txBody>
      </p:sp>
      <p:sp>
        <p:nvSpPr>
          <p:cNvPr id="75780" name="TextBox 6">
            <a:extLst>
              <a:ext uri="{FF2B5EF4-FFF2-40B4-BE49-F238E27FC236}">
                <a16:creationId xmlns:a16="http://schemas.microsoft.com/office/drawing/2014/main" id="{8C01142F-5E22-5D48-88C3-99C1146210EA}"/>
              </a:ext>
            </a:extLst>
          </p:cNvPr>
          <p:cNvSpPr txBox="1">
            <a:spLocks noChangeArrowheads="1"/>
          </p:cNvSpPr>
          <p:nvPr/>
        </p:nvSpPr>
        <p:spPr bwMode="auto">
          <a:xfrm>
            <a:off x="-50799" y="5854701"/>
            <a:ext cx="11002433"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Passive House</a:t>
            </a:r>
          </a:p>
        </p:txBody>
      </p:sp>
      <p:pic>
        <p:nvPicPr>
          <p:cNvPr id="75781" name="Picture 8">
            <a:extLst>
              <a:ext uri="{FF2B5EF4-FFF2-40B4-BE49-F238E27FC236}">
                <a16:creationId xmlns:a16="http://schemas.microsoft.com/office/drawing/2014/main" id="{C912E152-6F0F-824B-A9C2-69DE1206D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049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7">
            <a:extLst>
              <a:ext uri="{FF2B5EF4-FFF2-40B4-BE49-F238E27FC236}">
                <a16:creationId xmlns:a16="http://schemas.microsoft.com/office/drawing/2014/main" id="{D2FDFBA3-6FC3-A147-8771-5ECB50DEC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213" r="51337" b="8139"/>
          <a:stretch>
            <a:fillRect/>
          </a:stretch>
        </p:blipFill>
        <p:spPr bwMode="auto">
          <a:xfrm>
            <a:off x="6402917" y="0"/>
            <a:ext cx="57890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a:extLst>
              <a:ext uri="{FF2B5EF4-FFF2-40B4-BE49-F238E27FC236}">
                <a16:creationId xmlns:a16="http://schemas.microsoft.com/office/drawing/2014/main" id="{2C77FD23-23DC-6D43-AF25-484414016CC7}"/>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pic>
        <p:nvPicPr>
          <p:cNvPr id="76803" name="Picture 8">
            <a:extLst>
              <a:ext uri="{FF2B5EF4-FFF2-40B4-BE49-F238E27FC236}">
                <a16:creationId xmlns:a16="http://schemas.microsoft.com/office/drawing/2014/main" id="{433F4330-C18F-EF4B-976A-BFF943C9D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descr="A building with trees in front of it&#10;&#10;Description automatically generated with low confidence">
            <a:extLst>
              <a:ext uri="{FF2B5EF4-FFF2-40B4-BE49-F238E27FC236}">
                <a16:creationId xmlns:a16="http://schemas.microsoft.com/office/drawing/2014/main" id="{C2F3A0B9-BBDC-254A-96CB-94EC0CD0A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518" y="3217334"/>
            <a:ext cx="6123516" cy="328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a:extLst>
              <a:ext uri="{FF2B5EF4-FFF2-40B4-BE49-F238E27FC236}">
                <a16:creationId xmlns:a16="http://schemas.microsoft.com/office/drawing/2014/main" id="{307C341E-0AFD-A742-9767-5D836ACDD095}"/>
              </a:ext>
            </a:extLst>
          </p:cNvPr>
          <p:cNvSpPr txBox="1">
            <a:spLocks noChangeArrowheads="1"/>
          </p:cNvSpPr>
          <p:nvPr/>
        </p:nvSpPr>
        <p:spPr bwMode="auto">
          <a:xfrm>
            <a:off x="281517" y="433917"/>
            <a:ext cx="6119283" cy="6064613"/>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The background to Passive House Design -</a:t>
            </a:r>
            <a:endParaRPr lang="en-US" altLang="en-US" sz="2133" dirty="0"/>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The Passive House standard was developed in Germany in the early 1990s by Professors Bo Adamson of Sweden and Wolfgang Feist of Germany and the first dwellings to be completed to the </a:t>
            </a:r>
            <a:r>
              <a:rPr lang="en-US" altLang="en-US" sz="2133" dirty="0" err="1"/>
              <a:t>Passivhaus</a:t>
            </a:r>
            <a:r>
              <a:rPr lang="en-US" altLang="en-US" sz="2133" dirty="0"/>
              <a:t> Standard were constructed in Darmstadt in 1991.</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Passive House is the fastest growing energy performance standard in the world with 65,000 buildings built to date.</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The Passive House standards strengths lie in the simplicity of its approach; build a house that has an excellent thermal performance and high airtightness with mechanical ventilation.</a:t>
            </a:r>
          </a:p>
        </p:txBody>
      </p:sp>
    </p:spTree>
    <p:extLst>
      <p:ext uri="{BB962C8B-B14F-4D97-AF65-F5344CB8AC3E}">
        <p14:creationId xmlns:p14="http://schemas.microsoft.com/office/powerpoint/2010/main" val="476138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10">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1">
            <a:extLst>
              <a:ext uri="{FF2B5EF4-FFF2-40B4-BE49-F238E27FC236}">
                <a16:creationId xmlns:a16="http://schemas.microsoft.com/office/drawing/2014/main" id="{FDAE7028-81DF-6E41-B88D-46D579811EBF}"/>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2" name="TextBox 10">
            <a:extLst>
              <a:ext uri="{FF2B5EF4-FFF2-40B4-BE49-F238E27FC236}">
                <a16:creationId xmlns:a16="http://schemas.microsoft.com/office/drawing/2014/main" id="{7AB7E021-54DC-954E-8CFC-43864C329507}"/>
              </a:ext>
            </a:extLst>
          </p:cNvPr>
          <p:cNvSpPr txBox="1">
            <a:spLocks noChangeArrowheads="1"/>
          </p:cNvSpPr>
          <p:nvPr/>
        </p:nvSpPr>
        <p:spPr bwMode="auto">
          <a:xfrm>
            <a:off x="184151" y="184151"/>
            <a:ext cx="5012267" cy="6432213"/>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just">
              <a:spcBef>
                <a:spcPts val="0"/>
              </a:spcBef>
              <a:buNone/>
              <a:defRPr/>
            </a:pPr>
            <a:r>
              <a:rPr lang="en-US" altLang="en-US" sz="2133" b="1" dirty="0"/>
              <a:t>Passive House Energy Standard -</a:t>
            </a:r>
            <a:endParaRPr lang="en-US" sz="2133" dirty="0"/>
          </a:p>
          <a:p>
            <a:pPr marL="257168" indent="-257168" algn="just">
              <a:spcBef>
                <a:spcPts val="0"/>
              </a:spcBef>
              <a:buFont typeface="+mj-lt"/>
              <a:buAutoNum type="arabicPeriod"/>
              <a:defRPr/>
            </a:pPr>
            <a:endParaRPr lang="en-US" sz="1600" dirty="0"/>
          </a:p>
          <a:p>
            <a:pPr marL="0" indent="0" algn="just">
              <a:spcBef>
                <a:spcPts val="0"/>
              </a:spcBef>
              <a:buNone/>
              <a:defRPr/>
            </a:pPr>
            <a:r>
              <a:rPr lang="en-US" sz="1867" dirty="0"/>
              <a:t>A robust energy performance specification – </a:t>
            </a:r>
            <a:r>
              <a:rPr lang="en-US" sz="1867" b="1" dirty="0"/>
              <a:t>mandatory technical requirements </a:t>
            </a:r>
          </a:p>
          <a:p>
            <a:pPr marL="0" indent="0" algn="just">
              <a:spcBef>
                <a:spcPts val="0"/>
              </a:spcBef>
              <a:buNone/>
              <a:defRPr/>
            </a:pPr>
            <a:endParaRPr lang="en-US" sz="1867" dirty="0">
              <a:solidFill>
                <a:srgbClr val="FF0000"/>
              </a:solidFill>
            </a:endParaRPr>
          </a:p>
          <a:p>
            <a:pPr marL="0" indent="0" algn="just">
              <a:spcBef>
                <a:spcPts val="0"/>
              </a:spcBef>
              <a:buNone/>
              <a:defRPr/>
            </a:pPr>
            <a:r>
              <a:rPr lang="en-US" sz="1867" dirty="0"/>
              <a:t>1. </a:t>
            </a:r>
            <a:r>
              <a:rPr lang="en-US" sz="1867" b="1" dirty="0"/>
              <a:t>Airtight Construction </a:t>
            </a:r>
            <a:r>
              <a:rPr lang="en-US" sz="1867" dirty="0"/>
              <a:t>&lt;0.6 air change rate @50 Pa pressure difference</a:t>
            </a:r>
          </a:p>
          <a:p>
            <a:pPr marL="0" indent="0" algn="just">
              <a:spcBef>
                <a:spcPts val="0"/>
              </a:spcBef>
              <a:buNone/>
              <a:defRPr/>
            </a:pPr>
            <a:endParaRPr lang="en-US" sz="1867" dirty="0"/>
          </a:p>
          <a:p>
            <a:pPr marL="0" indent="0" algn="just">
              <a:spcBef>
                <a:spcPts val="0"/>
              </a:spcBef>
              <a:buNone/>
              <a:defRPr/>
            </a:pPr>
            <a:r>
              <a:rPr lang="en-US" sz="1867" dirty="0"/>
              <a:t>2. </a:t>
            </a:r>
            <a:r>
              <a:rPr lang="en-US" sz="1867" b="1" dirty="0"/>
              <a:t>Maximum Heating (or Cooling) demand    </a:t>
            </a:r>
            <a:r>
              <a:rPr lang="en-US" sz="1867" dirty="0"/>
              <a:t>&lt;15kW/m2yr </a:t>
            </a:r>
            <a:r>
              <a:rPr lang="en-GB" sz="1867" dirty="0"/>
              <a:t>or alternatively the heating load must be smaller than 10W/m</a:t>
            </a:r>
            <a:r>
              <a:rPr lang="en-GB" sz="1867" baseline="30000" dirty="0"/>
              <a:t>2.</a:t>
            </a:r>
            <a:r>
              <a:rPr lang="en-GB" sz="1867" dirty="0"/>
              <a:t> </a:t>
            </a:r>
            <a:endParaRPr lang="en-US" sz="1867" dirty="0"/>
          </a:p>
          <a:p>
            <a:pPr marL="257168" indent="-257168" algn="just">
              <a:spcBef>
                <a:spcPts val="0"/>
              </a:spcBef>
              <a:buFont typeface="+mj-lt"/>
              <a:buAutoNum type="arabicPeriod"/>
              <a:defRPr/>
            </a:pPr>
            <a:endParaRPr lang="en-US" sz="1867" dirty="0"/>
          </a:p>
          <a:p>
            <a:pPr marL="0" indent="0" algn="just">
              <a:spcBef>
                <a:spcPts val="0"/>
              </a:spcBef>
              <a:buNone/>
              <a:defRPr/>
            </a:pPr>
            <a:r>
              <a:rPr lang="en-US" sz="1867" dirty="0"/>
              <a:t>3. Maximum Energy demand &lt;120 kW/m2yr or the </a:t>
            </a:r>
            <a:r>
              <a:rPr lang="en-GB" sz="1867" dirty="0"/>
              <a:t>primary energy renewable demand is limited to 60 kWh/m²yr </a:t>
            </a:r>
            <a:endParaRPr lang="en-US" sz="1867" dirty="0"/>
          </a:p>
          <a:p>
            <a:pPr marL="0" indent="0" algn="just">
              <a:spcBef>
                <a:spcPts val="0"/>
              </a:spcBef>
              <a:buNone/>
              <a:defRPr/>
            </a:pPr>
            <a:endParaRPr lang="en-US" sz="1867" dirty="0"/>
          </a:p>
          <a:p>
            <a:pPr marL="0" indent="0" algn="just">
              <a:spcBef>
                <a:spcPts val="0"/>
              </a:spcBef>
              <a:buNone/>
              <a:defRPr/>
            </a:pPr>
            <a:endParaRPr lang="en-US" sz="1867" dirty="0"/>
          </a:p>
          <a:p>
            <a:pPr marL="0" indent="0" algn="just">
              <a:spcBef>
                <a:spcPts val="0"/>
              </a:spcBef>
              <a:buNone/>
              <a:defRPr/>
            </a:pPr>
            <a:endParaRPr lang="en-US" sz="1867" dirty="0"/>
          </a:p>
          <a:p>
            <a:pPr marL="0" indent="0" algn="just">
              <a:spcBef>
                <a:spcPts val="0"/>
              </a:spcBef>
              <a:buNone/>
              <a:defRPr/>
            </a:pPr>
            <a:r>
              <a:rPr lang="en-US" sz="1867" dirty="0"/>
              <a:t>Understanding Passive House is about a lot more than these numbers. </a:t>
            </a:r>
          </a:p>
          <a:p>
            <a:pPr marL="0" indent="0" algn="just">
              <a:spcBef>
                <a:spcPts val="0"/>
              </a:spcBef>
              <a:buNone/>
              <a:defRPr/>
            </a:pPr>
            <a:endParaRPr lang="en-US" sz="1867" dirty="0"/>
          </a:p>
          <a:p>
            <a:pPr marL="0" indent="0" algn="just">
              <a:spcBef>
                <a:spcPts val="0"/>
              </a:spcBef>
              <a:buNone/>
              <a:defRPr/>
            </a:pPr>
            <a:r>
              <a:rPr lang="en-US" sz="1867" dirty="0"/>
              <a:t>PH standard – not only an energy standard but intended to be a holistic design process. </a:t>
            </a:r>
          </a:p>
        </p:txBody>
      </p:sp>
      <p:pic>
        <p:nvPicPr>
          <p:cNvPr id="78851" name="Picture 8">
            <a:extLst>
              <a:ext uri="{FF2B5EF4-FFF2-40B4-BE49-F238E27FC236}">
                <a16:creationId xmlns:a16="http://schemas.microsoft.com/office/drawing/2014/main" id="{57C681B3-3245-9A4B-B084-C48F7BCD9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descr="A picture containing diagram&#10;&#10;Description automatically generated">
            <a:extLst>
              <a:ext uri="{FF2B5EF4-FFF2-40B4-BE49-F238E27FC236}">
                <a16:creationId xmlns:a16="http://schemas.microsoft.com/office/drawing/2014/main" id="{28040884-4FA0-AA48-BA19-D6DB87848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315385"/>
            <a:ext cx="5268384"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1">
            <a:extLst>
              <a:ext uri="{FF2B5EF4-FFF2-40B4-BE49-F238E27FC236}">
                <a16:creationId xmlns:a16="http://schemas.microsoft.com/office/drawing/2014/main" id="{C98F910E-7E95-B841-B068-C6DAAD9A3E38}"/>
              </a:ext>
            </a:extLst>
          </p:cNvPr>
          <p:cNvSpPr>
            <a:spLocks noChangeArrowheads="1"/>
          </p:cNvSpPr>
          <p:nvPr/>
        </p:nvSpPr>
        <p:spPr bwMode="auto">
          <a:xfrm>
            <a:off x="7442201" y="55033"/>
            <a:ext cx="209761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1867">
                <a:solidFill>
                  <a:srgbClr val="FF0000"/>
                </a:solidFill>
              </a:rPr>
              <a:t>1. Airtightness </a:t>
            </a:r>
          </a:p>
        </p:txBody>
      </p:sp>
      <p:sp>
        <p:nvSpPr>
          <p:cNvPr id="78854" name="Rectangle 2">
            <a:extLst>
              <a:ext uri="{FF2B5EF4-FFF2-40B4-BE49-F238E27FC236}">
                <a16:creationId xmlns:a16="http://schemas.microsoft.com/office/drawing/2014/main" id="{4AE774B0-7B0E-9D41-9444-4006171089F3}"/>
              </a:ext>
            </a:extLst>
          </p:cNvPr>
          <p:cNvSpPr>
            <a:spLocks noChangeArrowheads="1"/>
          </p:cNvSpPr>
          <p:nvPr/>
        </p:nvSpPr>
        <p:spPr bwMode="auto">
          <a:xfrm>
            <a:off x="5196418" y="2882900"/>
            <a:ext cx="6407149"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1867">
                <a:solidFill>
                  <a:srgbClr val="FF0000"/>
                </a:solidFill>
              </a:rPr>
              <a:t>2. Passive House standards vs building to current Building Regulations &amp; Fabric First Approach</a:t>
            </a:r>
          </a:p>
        </p:txBody>
      </p:sp>
      <p:graphicFrame>
        <p:nvGraphicFramePr>
          <p:cNvPr id="4" name="Table 3">
            <a:extLst>
              <a:ext uri="{FF2B5EF4-FFF2-40B4-BE49-F238E27FC236}">
                <a16:creationId xmlns:a16="http://schemas.microsoft.com/office/drawing/2014/main" id="{77C7FFCC-62DA-3343-8454-E542BDBCC4CC}"/>
              </a:ext>
            </a:extLst>
          </p:cNvPr>
          <p:cNvGraphicFramePr>
            <a:graphicFrameLocks noGrp="1"/>
          </p:cNvGraphicFramePr>
          <p:nvPr/>
        </p:nvGraphicFramePr>
        <p:xfrm>
          <a:off x="5196418" y="3534834"/>
          <a:ext cx="6811432" cy="3170767"/>
        </p:xfrm>
        <a:graphic>
          <a:graphicData uri="http://schemas.openxmlformats.org/drawingml/2006/table">
            <a:tbl>
              <a:tblPr firstRow="1" firstCol="1" bandRow="1">
                <a:tableStyleId>{5C22544A-7EE6-4342-B048-85BDC9FD1C3A}</a:tableStyleId>
              </a:tblPr>
              <a:tblGrid>
                <a:gridCol w="781052">
                  <a:extLst>
                    <a:ext uri="{9D8B030D-6E8A-4147-A177-3AD203B41FA5}">
                      <a16:colId xmlns:a16="http://schemas.microsoft.com/office/drawing/2014/main" val="20000"/>
                    </a:ext>
                  </a:extLst>
                </a:gridCol>
                <a:gridCol w="1490133">
                  <a:extLst>
                    <a:ext uri="{9D8B030D-6E8A-4147-A177-3AD203B41FA5}">
                      <a16:colId xmlns:a16="http://schemas.microsoft.com/office/drawing/2014/main" val="20001"/>
                    </a:ext>
                  </a:extLst>
                </a:gridCol>
                <a:gridCol w="1580265">
                  <a:extLst>
                    <a:ext uri="{9D8B030D-6E8A-4147-A177-3AD203B41FA5}">
                      <a16:colId xmlns:a16="http://schemas.microsoft.com/office/drawing/2014/main" val="20002"/>
                    </a:ext>
                  </a:extLst>
                </a:gridCol>
                <a:gridCol w="1499633">
                  <a:extLst>
                    <a:ext uri="{9D8B030D-6E8A-4147-A177-3AD203B41FA5}">
                      <a16:colId xmlns:a16="http://schemas.microsoft.com/office/drawing/2014/main" val="20003"/>
                    </a:ext>
                  </a:extLst>
                </a:gridCol>
                <a:gridCol w="1460349">
                  <a:extLst>
                    <a:ext uri="{9D8B030D-6E8A-4147-A177-3AD203B41FA5}">
                      <a16:colId xmlns:a16="http://schemas.microsoft.com/office/drawing/2014/main" val="20004"/>
                    </a:ext>
                  </a:extLst>
                </a:gridCol>
              </a:tblGrid>
              <a:tr h="731716">
                <a:tc>
                  <a:txBody>
                    <a:bodyPr/>
                    <a:lstStyle/>
                    <a:p>
                      <a:pPr algn="ctr"/>
                      <a:r>
                        <a:rPr lang="en-GB" sz="1600">
                          <a:effectLst/>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r>
                        <a:rPr lang="en-GB" sz="1600">
                          <a:effectLst/>
                        </a:rPr>
                        <a:t>England /Wales</a:t>
                      </a:r>
                    </a:p>
                    <a:p>
                      <a:pPr algn="ctr"/>
                      <a:r>
                        <a:rPr lang="en-GB" sz="1600">
                          <a:effectLst/>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r>
                        <a:rPr lang="en-GB" sz="1600">
                          <a:effectLst/>
                        </a:rPr>
                        <a:t>Scotland</a:t>
                      </a:r>
                    </a:p>
                    <a:p>
                      <a:pPr algn="ctr"/>
                      <a:r>
                        <a:rPr lang="en-GB" sz="1600">
                          <a:effectLst/>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r>
                        <a:rPr lang="en-GB" sz="1600">
                          <a:effectLst/>
                        </a:rPr>
                        <a:t>Fabric First</a:t>
                      </a:r>
                    </a:p>
                    <a:p>
                      <a:pPr algn="ctr"/>
                      <a:r>
                        <a:rPr lang="en-GB" sz="1600">
                          <a:effectLst/>
                        </a:rPr>
                        <a:t> Targets</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r>
                        <a:rPr lang="en-GB" sz="1600" dirty="0">
                          <a:effectLst/>
                        </a:rPr>
                        <a:t>Passive House</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0"/>
                  </a:ext>
                </a:extLst>
              </a:tr>
              <a:tr h="2439051">
                <a:tc>
                  <a:txBody>
                    <a:bodyPr/>
                    <a:lstStyle/>
                    <a:p>
                      <a:pPr algn="ctr"/>
                      <a:r>
                        <a:rPr lang="en-GB" sz="1300" dirty="0">
                          <a:effectLst/>
                        </a:rPr>
                        <a:t>Space Heating Demand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300" dirty="0">
                          <a:effectLst/>
                        </a:rPr>
                        <a:t>140kWH/m2 per year</a:t>
                      </a:r>
                      <a:endParaRPr lang="en-GB" sz="1600" dirty="0">
                        <a:effectLst/>
                      </a:endParaRPr>
                    </a:p>
                    <a:p>
                      <a:r>
                        <a:rPr lang="en-GB" sz="1300" dirty="0">
                          <a:effectLst/>
                        </a:rPr>
                        <a:t> </a:t>
                      </a:r>
                      <a:endParaRPr lang="en-GB" sz="1600" dirty="0">
                        <a:effectLst/>
                      </a:endParaRPr>
                    </a:p>
                    <a:p>
                      <a:r>
                        <a:rPr lang="en-GB" sz="1300" dirty="0">
                          <a:effectLst/>
                        </a:rPr>
                        <a:t>No energy standard defined in Building Regulations</a:t>
                      </a:r>
                      <a:endParaRPr lang="en-GB" sz="1600" dirty="0">
                        <a:effectLst/>
                      </a:endParaRPr>
                    </a:p>
                    <a:p>
                      <a:pPr algn="ctr"/>
                      <a:r>
                        <a:rPr lang="en-GB" sz="1300" dirty="0">
                          <a:effectLst/>
                        </a:rPr>
                        <a:t>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r>
                        <a:rPr lang="en-US" sz="1300" dirty="0">
                          <a:effectLst/>
                        </a:rPr>
                        <a:t>140kWH/m2 per year</a:t>
                      </a:r>
                      <a:endParaRPr lang="en-GB" sz="1600" dirty="0">
                        <a:effectLst/>
                      </a:endParaRPr>
                    </a:p>
                    <a:p>
                      <a:pPr algn="ctr"/>
                      <a:r>
                        <a:rPr lang="en-GB" sz="1300" dirty="0">
                          <a:effectLst/>
                        </a:rPr>
                        <a:t> </a:t>
                      </a:r>
                      <a:endParaRPr lang="en-GB" sz="1600" dirty="0">
                        <a:effectLst/>
                      </a:endParaRPr>
                    </a:p>
                    <a:p>
                      <a:r>
                        <a:rPr lang="en-GB" sz="1300" dirty="0">
                          <a:effectLst/>
                        </a:rPr>
                        <a:t> </a:t>
                      </a:r>
                      <a:endParaRPr lang="en-GB" sz="1600" dirty="0">
                        <a:effectLst/>
                      </a:endParaRPr>
                    </a:p>
                    <a:p>
                      <a:r>
                        <a:rPr lang="en-GB" sz="1300" dirty="0">
                          <a:effectLst/>
                        </a:rPr>
                        <a:t>No energy standard defined in Technical Handbooks </a:t>
                      </a:r>
                      <a:endParaRPr lang="en-GB" sz="1600" dirty="0">
                        <a:effectLst/>
                      </a:endParaRPr>
                    </a:p>
                    <a:p>
                      <a:r>
                        <a:rPr lang="en-GB" sz="1300" dirty="0">
                          <a:effectLst/>
                        </a:rPr>
                        <a:t> </a:t>
                      </a:r>
                      <a:endParaRPr lang="en-GB" sz="1600" dirty="0">
                        <a:effectLst/>
                      </a:endParaRPr>
                    </a:p>
                    <a:p>
                      <a:r>
                        <a:rPr lang="en-GB" sz="1300" dirty="0">
                          <a:effectLst/>
                        </a:rPr>
                        <a:t>if Gas/Oil/LPG used</a:t>
                      </a:r>
                      <a:endParaRPr lang="en-GB" sz="1600" dirty="0">
                        <a:effectLst/>
                      </a:endParaRPr>
                    </a:p>
                    <a:p>
                      <a:r>
                        <a:rPr lang="en-GB" sz="1300" spc="30" dirty="0">
                          <a:effectLst/>
                        </a:rPr>
                        <a:t>renewable energy is required (PV’s)</a:t>
                      </a:r>
                      <a:endParaRPr lang="en-GB" sz="1600" dirty="0">
                        <a:effectLst/>
                      </a:endParaRPr>
                    </a:p>
                    <a:p>
                      <a:r>
                        <a:rPr lang="en-GB" sz="1300" dirty="0">
                          <a:effectLst/>
                        </a:rPr>
                        <a:t>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r>
                        <a:rPr lang="en-US" sz="1300" dirty="0">
                          <a:effectLst/>
                        </a:rPr>
                        <a:t>Around 40 kWh/m2 per year</a:t>
                      </a:r>
                      <a:endParaRPr lang="en-GB" sz="1600" dirty="0">
                        <a:effectLst/>
                      </a:endParaRPr>
                    </a:p>
                    <a:p>
                      <a:pPr algn="ctr"/>
                      <a:r>
                        <a:rPr lang="en-US" sz="1300" dirty="0">
                          <a:effectLst/>
                        </a:rPr>
                        <a:t> </a:t>
                      </a:r>
                      <a:endParaRPr lang="en-GB" sz="1600" dirty="0">
                        <a:effectLst/>
                      </a:endParaRPr>
                    </a:p>
                    <a:p>
                      <a:pPr algn="ctr"/>
                      <a:r>
                        <a:rPr lang="en-US" sz="1300" dirty="0">
                          <a:effectLst/>
                        </a:rPr>
                        <a:t> </a:t>
                      </a:r>
                      <a:endParaRPr lang="en-GB" sz="1600" dirty="0">
                        <a:effectLst/>
                      </a:endParaRPr>
                    </a:p>
                    <a:p>
                      <a:pPr algn="ctr"/>
                      <a:r>
                        <a:rPr lang="en-US" sz="1300" dirty="0">
                          <a:effectLst/>
                        </a:rPr>
                        <a:t> </a:t>
                      </a:r>
                      <a:endParaRPr lang="en-GB" sz="1600" dirty="0">
                        <a:effectLst/>
                      </a:endParaRPr>
                    </a:p>
                    <a:p>
                      <a:pPr algn="ctr"/>
                      <a:r>
                        <a:rPr lang="en-US" sz="1300" dirty="0">
                          <a:effectLst/>
                        </a:rPr>
                        <a:t> </a:t>
                      </a:r>
                      <a:endParaRPr lang="en-GB" sz="1600" dirty="0">
                        <a:effectLst/>
                      </a:endParaRPr>
                    </a:p>
                    <a:p>
                      <a:pPr algn="ctr"/>
                      <a:r>
                        <a:rPr lang="en-US" sz="1300" dirty="0">
                          <a:effectLst/>
                        </a:rPr>
                        <a:t> </a:t>
                      </a:r>
                      <a:endParaRPr lang="en-GB" sz="1600" dirty="0">
                        <a:effectLst/>
                      </a:endParaRPr>
                    </a:p>
                    <a:p>
                      <a:pPr algn="ctr"/>
                      <a:endParaRPr lang="en-US" sz="1300" dirty="0">
                        <a:effectLst/>
                      </a:endParaRPr>
                    </a:p>
                    <a:p>
                      <a:pPr algn="ctr"/>
                      <a:endParaRPr lang="en-US" sz="1300" dirty="0">
                        <a:effectLst/>
                      </a:endParaRPr>
                    </a:p>
                    <a:p>
                      <a:pPr algn="ctr"/>
                      <a:r>
                        <a:rPr lang="en-US" sz="1300" dirty="0">
                          <a:effectLst/>
                        </a:rPr>
                        <a:t>PV’s &amp; ASHP recommended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r>
                        <a:rPr lang="en-US" sz="1300" dirty="0">
                          <a:effectLst/>
                        </a:rPr>
                        <a:t>15 kWh/m2 per year</a:t>
                      </a:r>
                      <a:endParaRPr lang="en-GB" sz="1600" dirty="0">
                        <a:effectLst/>
                      </a:endParaRPr>
                    </a:p>
                    <a:p>
                      <a:pPr algn="ctr"/>
                      <a:r>
                        <a:rPr lang="en-GB" sz="1300" dirty="0">
                          <a:effectLst/>
                        </a:rPr>
                        <a:t> </a:t>
                      </a:r>
                      <a:endParaRPr lang="en-GB" sz="1600" dirty="0">
                        <a:effectLst/>
                      </a:endParaRPr>
                    </a:p>
                    <a:p>
                      <a:pPr algn="ctr"/>
                      <a:r>
                        <a:rPr lang="en-GB" sz="1300" dirty="0">
                          <a:effectLst/>
                        </a:rPr>
                        <a:t> </a:t>
                      </a:r>
                      <a:endParaRPr lang="en-GB" sz="1600" dirty="0">
                        <a:effectLst/>
                      </a:endParaRPr>
                    </a:p>
                    <a:p>
                      <a:pPr algn="ctr"/>
                      <a:r>
                        <a:rPr lang="en-GB" sz="1300" dirty="0">
                          <a:effectLst/>
                        </a:rPr>
                        <a:t> </a:t>
                      </a:r>
                      <a:endParaRPr lang="en-GB" sz="1600" dirty="0">
                        <a:effectLst/>
                      </a:endParaRPr>
                    </a:p>
                    <a:p>
                      <a:pPr algn="ctr"/>
                      <a:r>
                        <a:rPr lang="en-GB" sz="1300" dirty="0">
                          <a:effectLst/>
                        </a:rPr>
                        <a:t> </a:t>
                      </a:r>
                      <a:endParaRPr lang="en-GB" sz="1600" dirty="0">
                        <a:effectLst/>
                      </a:endParaRPr>
                    </a:p>
                    <a:p>
                      <a:pPr algn="ctr"/>
                      <a:r>
                        <a:rPr lang="en-GB" sz="1300" dirty="0">
                          <a:effectLst/>
                        </a:rPr>
                        <a:t> </a:t>
                      </a:r>
                      <a:endParaRPr lang="en-GB" sz="1600" dirty="0">
                        <a:effectLst/>
                      </a:endParaRPr>
                    </a:p>
                    <a:p>
                      <a:pPr algn="ctr"/>
                      <a:r>
                        <a:rPr lang="en-GB" sz="1300" dirty="0">
                          <a:effectLst/>
                        </a:rPr>
                        <a:t> </a:t>
                      </a:r>
                      <a:endParaRPr lang="en-GB" sz="1600" dirty="0">
                        <a:effectLst/>
                      </a:endParaRPr>
                    </a:p>
                    <a:p>
                      <a:pPr algn="ctr"/>
                      <a:endParaRPr lang="en-US" sz="1300" dirty="0">
                        <a:effectLst/>
                      </a:endParaRPr>
                    </a:p>
                    <a:p>
                      <a:pPr algn="ctr"/>
                      <a:r>
                        <a:rPr lang="en-US" sz="1300" dirty="0">
                          <a:effectLst/>
                        </a:rPr>
                        <a:t>PV’s &amp; ASHP recommended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1"/>
                  </a:ext>
                </a:extLst>
              </a:tr>
            </a:tbl>
          </a:graphicData>
        </a:graphic>
      </p:graphicFrame>
      <p:sp>
        <p:nvSpPr>
          <p:cNvPr id="78875" name="TextBox 3">
            <a:extLst>
              <a:ext uri="{FF2B5EF4-FFF2-40B4-BE49-F238E27FC236}">
                <a16:creationId xmlns:a16="http://schemas.microsoft.com/office/drawing/2014/main" id="{F1DC052B-8A83-1946-9A49-3C33F71D83A2}"/>
              </a:ext>
            </a:extLst>
          </p:cNvPr>
          <p:cNvSpPr txBox="1">
            <a:spLocks noChangeArrowheads="1"/>
          </p:cNvSpPr>
          <p:nvPr/>
        </p:nvSpPr>
        <p:spPr bwMode="auto">
          <a:xfrm>
            <a:off x="8925985" y="2631018"/>
            <a:ext cx="3005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a:t>bre Airtightness guide – Passivehaus Institute</a:t>
            </a:r>
          </a:p>
        </p:txBody>
      </p:sp>
    </p:spTree>
    <p:extLst>
      <p:ext uri="{BB962C8B-B14F-4D97-AF65-F5344CB8AC3E}">
        <p14:creationId xmlns:p14="http://schemas.microsoft.com/office/powerpoint/2010/main" val="371085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1">
            <a:extLst>
              <a:ext uri="{FF2B5EF4-FFF2-40B4-BE49-F238E27FC236}">
                <a16:creationId xmlns:a16="http://schemas.microsoft.com/office/drawing/2014/main" id="{C8D5C0AD-7950-9B4E-B7C8-D28AA6315FD6}"/>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2" name="TextBox 10">
            <a:extLst>
              <a:ext uri="{FF2B5EF4-FFF2-40B4-BE49-F238E27FC236}">
                <a16:creationId xmlns:a16="http://schemas.microsoft.com/office/drawing/2014/main" id="{65ED1AB9-10DB-C04F-BCC1-8880D6806EA3}"/>
              </a:ext>
            </a:extLst>
          </p:cNvPr>
          <p:cNvSpPr txBox="1">
            <a:spLocks noChangeArrowheads="1"/>
          </p:cNvSpPr>
          <p:nvPr/>
        </p:nvSpPr>
        <p:spPr bwMode="auto">
          <a:xfrm>
            <a:off x="304800" y="169334"/>
            <a:ext cx="5395384" cy="6673561"/>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133" b="1" dirty="0"/>
              <a:t>The Passive House Key Design Principles –</a:t>
            </a:r>
          </a:p>
          <a:p>
            <a:pPr eaLnBrk="1" hangingPunct="1">
              <a:lnSpc>
                <a:spcPct val="100000"/>
              </a:lnSpc>
              <a:spcBef>
                <a:spcPct val="0"/>
              </a:spcBef>
              <a:buFontTx/>
              <a:buNone/>
              <a:defRPr/>
            </a:pPr>
            <a:endParaRPr lang="en-US" altLang="en-US" sz="2133" dirty="0"/>
          </a:p>
          <a:p>
            <a:pPr marL="0" indent="0" algn="just">
              <a:lnSpc>
                <a:spcPct val="100000"/>
              </a:lnSpc>
              <a:spcBef>
                <a:spcPct val="0"/>
              </a:spcBef>
              <a:buNone/>
              <a:defRPr/>
            </a:pPr>
            <a:r>
              <a:rPr lang="en-US" altLang="en-US" sz="1867" dirty="0">
                <a:latin typeface="+mn-lt"/>
              </a:rPr>
              <a:t>1.     High levels of insulation (fabric)</a:t>
            </a:r>
            <a:endParaRPr lang="en-US" sz="1867" dirty="0">
              <a:latin typeface="+mn-lt"/>
            </a:endParaRPr>
          </a:p>
          <a:p>
            <a:pPr marL="342891" lvl="1" indent="0" algn="just">
              <a:spcBef>
                <a:spcPts val="0"/>
              </a:spcBef>
              <a:buNone/>
              <a:defRPr/>
            </a:pPr>
            <a:r>
              <a:rPr lang="en-US" sz="1600" dirty="0">
                <a:latin typeface="+mn-lt"/>
              </a:rPr>
              <a:t>- 	   Walls, roof &amp; floor &lt;0.15 W/m2k</a:t>
            </a:r>
          </a:p>
          <a:p>
            <a:pPr marL="723882" lvl="1" algn="just">
              <a:spcBef>
                <a:spcPts val="0"/>
              </a:spcBef>
              <a:buFontTx/>
              <a:buChar char="-"/>
              <a:defRPr/>
            </a:pPr>
            <a:r>
              <a:rPr lang="en-US" sz="1600" dirty="0">
                <a:latin typeface="+mn-lt"/>
              </a:rPr>
              <a:t>Openings &lt;1.0 W/m2k</a:t>
            </a:r>
          </a:p>
          <a:p>
            <a:pPr marL="0" indent="0">
              <a:lnSpc>
                <a:spcPct val="100000"/>
              </a:lnSpc>
              <a:spcBef>
                <a:spcPct val="0"/>
              </a:spcBef>
              <a:buNone/>
              <a:defRPr/>
            </a:pPr>
            <a:endParaRPr lang="en-US" altLang="en-US" sz="1600" dirty="0">
              <a:latin typeface="+mn-lt"/>
            </a:endParaRPr>
          </a:p>
          <a:p>
            <a:pPr eaLnBrk="1" hangingPunct="1">
              <a:lnSpc>
                <a:spcPct val="100000"/>
              </a:lnSpc>
              <a:spcBef>
                <a:spcPct val="0"/>
              </a:spcBef>
              <a:buFont typeface="Arial" panose="020B0604020202020204" pitchFamily="34" charset="0"/>
              <a:buAutoNum type="arabicPeriod" startAt="2"/>
              <a:defRPr/>
            </a:pPr>
            <a:r>
              <a:rPr lang="en-US" altLang="en-US" sz="1867" dirty="0">
                <a:latin typeface="+mn-lt"/>
              </a:rPr>
              <a:t>No thermal bridges</a:t>
            </a:r>
          </a:p>
          <a:p>
            <a:pPr eaLnBrk="1" hangingPunct="1">
              <a:lnSpc>
                <a:spcPct val="100000"/>
              </a:lnSpc>
              <a:spcBef>
                <a:spcPct val="0"/>
              </a:spcBef>
              <a:buFont typeface="Arial" panose="020B0604020202020204" pitchFamily="34" charset="0"/>
              <a:buAutoNum type="arabicPeriod" startAt="2"/>
              <a:defRPr/>
            </a:pPr>
            <a:endParaRPr lang="en-US" altLang="en-US" sz="1867" dirty="0">
              <a:latin typeface="+mn-lt"/>
            </a:endParaRPr>
          </a:p>
          <a:p>
            <a:pPr eaLnBrk="1" hangingPunct="1">
              <a:lnSpc>
                <a:spcPct val="100000"/>
              </a:lnSpc>
              <a:spcBef>
                <a:spcPct val="0"/>
              </a:spcBef>
              <a:buFont typeface="Arial" panose="020B0604020202020204" pitchFamily="34" charset="0"/>
              <a:buAutoNum type="arabicPeriod" startAt="2"/>
              <a:defRPr/>
            </a:pPr>
            <a:r>
              <a:rPr lang="en-US" altLang="en-US" sz="1867" dirty="0">
                <a:latin typeface="+mn-lt"/>
              </a:rPr>
              <a:t>Passive House Windows (Solar Gains/Shading)</a:t>
            </a:r>
          </a:p>
          <a:p>
            <a:pPr eaLnBrk="1" hangingPunct="1">
              <a:lnSpc>
                <a:spcPct val="100000"/>
              </a:lnSpc>
              <a:spcBef>
                <a:spcPct val="0"/>
              </a:spcBef>
              <a:buFont typeface="Arial" panose="020B0604020202020204" pitchFamily="34" charset="0"/>
              <a:buAutoNum type="arabicPeriod" startAt="2"/>
              <a:defRPr/>
            </a:pPr>
            <a:endParaRPr lang="en-US" altLang="en-US" sz="1867" dirty="0">
              <a:latin typeface="+mn-lt"/>
            </a:endParaRPr>
          </a:p>
          <a:p>
            <a:pPr eaLnBrk="1" hangingPunct="1">
              <a:lnSpc>
                <a:spcPct val="100000"/>
              </a:lnSpc>
              <a:spcBef>
                <a:spcPct val="0"/>
              </a:spcBef>
              <a:buFont typeface="Arial" panose="020B0604020202020204" pitchFamily="34" charset="0"/>
              <a:buAutoNum type="arabicPeriod" startAt="2"/>
              <a:defRPr/>
            </a:pPr>
            <a:r>
              <a:rPr lang="en-US" altLang="en-US" sz="1867" dirty="0">
                <a:latin typeface="+mn-lt"/>
              </a:rPr>
              <a:t>Design Form &amp; Form Factor </a:t>
            </a:r>
          </a:p>
          <a:p>
            <a:pPr marL="0" indent="0">
              <a:lnSpc>
                <a:spcPct val="100000"/>
              </a:lnSpc>
              <a:spcBef>
                <a:spcPct val="0"/>
              </a:spcBef>
              <a:buNone/>
              <a:defRPr/>
            </a:pPr>
            <a:r>
              <a:rPr lang="en-US" altLang="en-US" sz="1867" dirty="0">
                <a:latin typeface="+mn-lt"/>
              </a:rPr>
              <a:t>	- avoid complex forms </a:t>
            </a:r>
          </a:p>
          <a:p>
            <a:pPr marL="0" indent="0">
              <a:lnSpc>
                <a:spcPct val="100000"/>
              </a:lnSpc>
              <a:spcBef>
                <a:spcPct val="0"/>
              </a:spcBef>
              <a:buNone/>
              <a:defRPr/>
            </a:pPr>
            <a:endParaRPr lang="en-US" altLang="en-US" sz="1867" dirty="0">
              <a:latin typeface="+mn-lt"/>
            </a:endParaRPr>
          </a:p>
          <a:p>
            <a:pPr marL="0" indent="0">
              <a:lnSpc>
                <a:spcPct val="100000"/>
              </a:lnSpc>
              <a:spcBef>
                <a:spcPct val="0"/>
              </a:spcBef>
              <a:buNone/>
              <a:defRPr/>
            </a:pPr>
            <a:r>
              <a:rPr lang="en-US" altLang="en-US" sz="1867" dirty="0">
                <a:latin typeface="+mn-lt"/>
              </a:rPr>
              <a:t>5.      Thermal Comfort- Constant internal temperature  </a:t>
            </a:r>
          </a:p>
          <a:p>
            <a:pPr marL="0" indent="0">
              <a:lnSpc>
                <a:spcPct val="100000"/>
              </a:lnSpc>
              <a:spcBef>
                <a:spcPct val="0"/>
              </a:spcBef>
              <a:buNone/>
              <a:defRPr/>
            </a:pPr>
            <a:endParaRPr lang="en-US" altLang="en-US" sz="1600" dirty="0">
              <a:latin typeface="+mn-lt"/>
            </a:endParaRPr>
          </a:p>
          <a:p>
            <a:pPr eaLnBrk="1" hangingPunct="1">
              <a:lnSpc>
                <a:spcPct val="100000"/>
              </a:lnSpc>
              <a:spcBef>
                <a:spcPct val="0"/>
              </a:spcBef>
              <a:defRPr/>
            </a:pPr>
            <a:r>
              <a:rPr lang="en-US" altLang="en-US" sz="1600" dirty="0">
                <a:latin typeface="+mn-lt"/>
              </a:rPr>
              <a:t>not feeling too cold or too hot. Ambient  temperature = 20</a:t>
            </a:r>
            <a:r>
              <a:rPr lang="en-US" altLang="en-US" sz="1600" baseline="30000" dirty="0">
                <a:latin typeface="+mn-lt"/>
              </a:rPr>
              <a:t>0</a:t>
            </a:r>
          </a:p>
          <a:p>
            <a:pPr eaLnBrk="1" hangingPunct="1">
              <a:lnSpc>
                <a:spcPct val="100000"/>
              </a:lnSpc>
              <a:spcBef>
                <a:spcPct val="0"/>
              </a:spcBef>
              <a:defRPr/>
            </a:pPr>
            <a:r>
              <a:rPr lang="en-US" altLang="en-US" sz="1600" dirty="0">
                <a:latin typeface="+mn-lt"/>
              </a:rPr>
              <a:t>Airtightness &amp; good indoor air quality </a:t>
            </a:r>
          </a:p>
          <a:p>
            <a:pPr marL="0" indent="0">
              <a:lnSpc>
                <a:spcPct val="100000"/>
              </a:lnSpc>
              <a:spcBef>
                <a:spcPct val="0"/>
              </a:spcBef>
              <a:buNone/>
              <a:defRPr/>
            </a:pPr>
            <a:r>
              <a:rPr lang="en-US" altLang="en-US" sz="1600" dirty="0">
                <a:latin typeface="+mn-lt"/>
              </a:rPr>
              <a:t>         30m3 per person per hour achieved </a:t>
            </a:r>
          </a:p>
          <a:p>
            <a:pPr marL="0" indent="0">
              <a:lnSpc>
                <a:spcPct val="100000"/>
              </a:lnSpc>
              <a:spcBef>
                <a:spcPct val="0"/>
              </a:spcBef>
              <a:buNone/>
              <a:defRPr/>
            </a:pPr>
            <a:r>
              <a:rPr lang="en-US" altLang="en-US" sz="1600" dirty="0">
                <a:latin typeface="+mn-lt"/>
              </a:rPr>
              <a:t>         by  highly efficient MVHR system</a:t>
            </a:r>
          </a:p>
          <a:p>
            <a:pPr eaLnBrk="1" hangingPunct="1">
              <a:lnSpc>
                <a:spcPct val="100000"/>
              </a:lnSpc>
              <a:spcBef>
                <a:spcPct val="0"/>
              </a:spcBef>
              <a:defRPr/>
            </a:pPr>
            <a:r>
              <a:rPr lang="en-US" altLang="en-US" sz="1600" dirty="0">
                <a:latin typeface="+mn-lt"/>
              </a:rPr>
              <a:t>Overheating Limit </a:t>
            </a:r>
          </a:p>
          <a:p>
            <a:pPr eaLnBrk="1" hangingPunct="1">
              <a:lnSpc>
                <a:spcPct val="100000"/>
              </a:lnSpc>
              <a:spcBef>
                <a:spcPct val="0"/>
              </a:spcBef>
              <a:defRPr/>
            </a:pPr>
            <a:r>
              <a:rPr lang="en-US" altLang="en-US" sz="1600" dirty="0">
                <a:latin typeface="+mn-lt"/>
              </a:rPr>
              <a:t>Ambient temperature of above 25</a:t>
            </a:r>
            <a:r>
              <a:rPr lang="en-US" altLang="en-US" sz="1600" baseline="30000" dirty="0">
                <a:latin typeface="+mn-lt"/>
              </a:rPr>
              <a:t>*</a:t>
            </a:r>
            <a:r>
              <a:rPr lang="en-US" altLang="en-US" sz="1600" dirty="0">
                <a:latin typeface="+mn-lt"/>
              </a:rPr>
              <a:t>C&lt;10% per year</a:t>
            </a:r>
          </a:p>
        </p:txBody>
      </p:sp>
      <p:pic>
        <p:nvPicPr>
          <p:cNvPr id="80899" name="Picture 8">
            <a:extLst>
              <a:ext uri="{FF2B5EF4-FFF2-40B4-BE49-F238E27FC236}">
                <a16:creationId xmlns:a16="http://schemas.microsoft.com/office/drawing/2014/main" id="{E5434761-4E02-1D48-AEB7-338393D00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a:extLst>
              <a:ext uri="{FF2B5EF4-FFF2-40B4-BE49-F238E27FC236}">
                <a16:creationId xmlns:a16="http://schemas.microsoft.com/office/drawing/2014/main" id="{68A857AF-92AC-3141-B80E-2784FF965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13" t="14178" r="9225"/>
          <a:stretch>
            <a:fillRect/>
          </a:stretch>
        </p:blipFill>
        <p:spPr bwMode="auto">
          <a:xfrm>
            <a:off x="6491818" y="1742018"/>
            <a:ext cx="4639733" cy="454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723EBFA1-6024-7E40-B6F1-60DF1668C2D7}"/>
              </a:ext>
            </a:extLst>
          </p:cNvPr>
          <p:cNvSpPr txBox="1">
            <a:spLocks noChangeArrowheads="1"/>
          </p:cNvSpPr>
          <p:nvPr/>
        </p:nvSpPr>
        <p:spPr bwMode="auto">
          <a:xfrm>
            <a:off x="6244167" y="169334"/>
            <a:ext cx="5219700" cy="1797611"/>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00" tIns="240000" rIns="240000" bIns="24000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GB" altLang="en-US" sz="2133"/>
              <a:t>Except for the airtightness, which is measured on site, all these figures are obtained by calculation with the PHPP design tool. </a:t>
            </a:r>
            <a:endParaRPr lang="en-US" altLang="en-US" sz="2133"/>
          </a:p>
        </p:txBody>
      </p:sp>
    </p:spTree>
    <p:extLst>
      <p:ext uri="{BB962C8B-B14F-4D97-AF65-F5344CB8AC3E}">
        <p14:creationId xmlns:p14="http://schemas.microsoft.com/office/powerpoint/2010/main" val="3210424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12">
                                            <p:txEl>
                                              <p:pRg st="8" end="8"/>
                                            </p:txEl>
                                          </p:spTgt>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12">
                                            <p:txEl>
                                              <p:pRg st="10" end="10"/>
                                            </p:txEl>
                                          </p:spTgt>
                                        </p:tgtEl>
                                        <p:attrNameLst>
                                          <p:attrName>style.visibility</p:attrName>
                                        </p:attrNameLst>
                                      </p:cBhvr>
                                      <p:to>
                                        <p:strVal val="visible"/>
                                      </p:to>
                                    </p:set>
                                  </p:childTnLst>
                                </p:cTn>
                              </p:par>
                              <p:par>
                                <p:cTn id="23" presetID="1" presetClass="entr" presetSubtype="0" fill="hold" grpId="0" nodeType="withEffect">
                                  <p:stCondLst>
                                    <p:cond delay="2000"/>
                                  </p:stCondLst>
                                  <p:childTnLst>
                                    <p:set>
                                      <p:cBhvr>
                                        <p:cTn id="24" dur="1" fill="hold">
                                          <p:stCondLst>
                                            <p:cond delay="0"/>
                                          </p:stCondLst>
                                        </p:cTn>
                                        <p:tgtEl>
                                          <p:spTgt spid="12">
                                            <p:txEl>
                                              <p:pRg st="11" end="11"/>
                                            </p:txEl>
                                          </p:spTgt>
                                        </p:tgtEl>
                                        <p:attrNameLst>
                                          <p:attrName>style.visibility</p:attrName>
                                        </p:attrNameLst>
                                      </p:cBhvr>
                                      <p:to>
                                        <p:strVal val="visible"/>
                                      </p:to>
                                    </p:set>
                                  </p:childTnLst>
                                </p:cTn>
                              </p:par>
                              <p:par>
                                <p:cTn id="25" presetID="1" presetClass="entr" presetSubtype="0" fill="hold" grpId="0" nodeType="withEffect">
                                  <p:stCondLst>
                                    <p:cond delay="2000"/>
                                  </p:stCondLst>
                                  <p:childTnLst>
                                    <p:set>
                                      <p:cBhvr>
                                        <p:cTn id="26" dur="1" fill="hold">
                                          <p:stCondLst>
                                            <p:cond delay="0"/>
                                          </p:stCondLst>
                                        </p:cTn>
                                        <p:tgtEl>
                                          <p:spTgt spid="12">
                                            <p:txEl>
                                              <p:pRg st="13" end="13"/>
                                            </p:txEl>
                                          </p:spTgt>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12">
                                            <p:txEl>
                                              <p:pRg st="15" end="15"/>
                                            </p:txEl>
                                          </p:spTgt>
                                        </p:tgtEl>
                                        <p:attrNameLst>
                                          <p:attrName>style.visibility</p:attrName>
                                        </p:attrNameLst>
                                      </p:cBhvr>
                                      <p:to>
                                        <p:strVal val="visible"/>
                                      </p:to>
                                    </p:set>
                                  </p:childTnLst>
                                </p:cTn>
                              </p:par>
                              <p:par>
                                <p:cTn id="29" presetID="1" presetClass="entr" presetSubtype="0" fill="hold" grpId="0" nodeType="withEffect">
                                  <p:stCondLst>
                                    <p:cond delay="2000"/>
                                  </p:stCondLst>
                                  <p:childTnLst>
                                    <p:set>
                                      <p:cBhvr>
                                        <p:cTn id="30" dur="1" fill="hold">
                                          <p:stCondLst>
                                            <p:cond delay="0"/>
                                          </p:stCondLst>
                                        </p:cTn>
                                        <p:tgtEl>
                                          <p:spTgt spid="12">
                                            <p:txEl>
                                              <p:pRg st="16" end="16"/>
                                            </p:txEl>
                                          </p:spTgt>
                                        </p:tgtEl>
                                        <p:attrNameLst>
                                          <p:attrName>style.visibility</p:attrName>
                                        </p:attrNameLst>
                                      </p:cBhvr>
                                      <p:to>
                                        <p:strVal val="visible"/>
                                      </p:to>
                                    </p:set>
                                  </p:childTnLst>
                                </p:cTn>
                              </p:par>
                              <p:par>
                                <p:cTn id="31" presetID="1" presetClass="entr" presetSubtype="0" fill="hold" grpId="0" nodeType="withEffect">
                                  <p:stCondLst>
                                    <p:cond delay="2000"/>
                                  </p:stCondLst>
                                  <p:childTnLst>
                                    <p:set>
                                      <p:cBhvr>
                                        <p:cTn id="32" dur="1" fill="hold">
                                          <p:stCondLst>
                                            <p:cond delay="0"/>
                                          </p:stCondLst>
                                        </p:cTn>
                                        <p:tgtEl>
                                          <p:spTgt spid="12">
                                            <p:txEl>
                                              <p:pRg st="17" end="17"/>
                                            </p:txEl>
                                          </p:spTgt>
                                        </p:tgtEl>
                                        <p:attrNameLst>
                                          <p:attrName>style.visibility</p:attrName>
                                        </p:attrNameLst>
                                      </p:cBhvr>
                                      <p:to>
                                        <p:strVal val="visible"/>
                                      </p:to>
                                    </p:set>
                                  </p:childTnLst>
                                </p:cTn>
                              </p:par>
                              <p:par>
                                <p:cTn id="33" presetID="1" presetClass="entr" presetSubtype="0" fill="hold" grpId="0" nodeType="withEffect">
                                  <p:stCondLst>
                                    <p:cond delay="2000"/>
                                  </p:stCondLst>
                                  <p:childTnLst>
                                    <p:set>
                                      <p:cBhvr>
                                        <p:cTn id="34" dur="1" fill="hold">
                                          <p:stCondLst>
                                            <p:cond delay="0"/>
                                          </p:stCondLst>
                                        </p:cTn>
                                        <p:tgtEl>
                                          <p:spTgt spid="12">
                                            <p:txEl>
                                              <p:pRg st="18" end="18"/>
                                            </p:txEl>
                                          </p:spTgt>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12">
                                            <p:txEl>
                                              <p:pRg st="19" end="19"/>
                                            </p:txEl>
                                          </p:spTgt>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12">
                                            <p:txEl>
                                              <p:pRg st="20" end="20"/>
                                            </p:txEl>
                                          </p:spTgt>
                                        </p:tgtEl>
                                        <p:attrNameLst>
                                          <p:attrName>style.visibility</p:attrName>
                                        </p:attrNameLst>
                                      </p:cBhvr>
                                      <p:to>
                                        <p:strVal val="visible"/>
                                      </p:to>
                                    </p:set>
                                  </p:childTnLst>
                                </p:cTn>
                              </p:par>
                            </p:childTnLst>
                          </p:cTn>
                        </p:par>
                        <p:par>
                          <p:cTn id="39" fill="hold" nodeType="afterGroup">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9">
                                            <p:bg/>
                                          </p:spTgt>
                                        </p:tgtEl>
                                        <p:attrNameLst>
                                          <p:attrName>style.visibility</p:attrName>
                                        </p:attrNameLst>
                                      </p:cBhvr>
                                      <p:to>
                                        <p:strVal val="visible"/>
                                      </p:to>
                                    </p:set>
                                  </p:childTnLst>
                                </p:cTn>
                              </p:par>
                              <p:par>
                                <p:cTn id="42" presetID="1" presetClass="entr" presetSubtype="0" fill="hold" grpId="0" nodeType="withEffect">
                                  <p:stCondLst>
                                    <p:cond delay="2000"/>
                                  </p:stCondLst>
                                  <p:childTnLst>
                                    <p:set>
                                      <p:cBhvr>
                                        <p:cTn id="4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P spid="9" grpId="0" uiExpand="1"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9FCBE49B-A32A-E847-B0A2-11A4BB72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3" r="217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1">
            <a:extLst>
              <a:ext uri="{FF2B5EF4-FFF2-40B4-BE49-F238E27FC236}">
                <a16:creationId xmlns:a16="http://schemas.microsoft.com/office/drawing/2014/main" id="{3EC30597-978B-3541-BE27-A951FC597CA9}"/>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13" name="TextBox 10">
            <a:extLst>
              <a:ext uri="{FF2B5EF4-FFF2-40B4-BE49-F238E27FC236}">
                <a16:creationId xmlns:a16="http://schemas.microsoft.com/office/drawing/2014/main" id="{61CF3855-1A90-BD4F-B657-5EE51BCE0457}"/>
              </a:ext>
            </a:extLst>
          </p:cNvPr>
          <p:cNvSpPr txBox="1">
            <a:spLocks noChangeArrowheads="1"/>
          </p:cNvSpPr>
          <p:nvPr/>
        </p:nvSpPr>
        <p:spPr bwMode="auto">
          <a:xfrm>
            <a:off x="262797" y="532850"/>
            <a:ext cx="6028267" cy="5992798"/>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133" b="1" dirty="0"/>
              <a:t>Economics ,  life cycle costs -</a:t>
            </a:r>
          </a:p>
          <a:p>
            <a:pPr marL="257168" indent="-257168" algn="just">
              <a:spcBef>
                <a:spcPts val="0"/>
              </a:spcBef>
              <a:buFont typeface="+mj-lt"/>
              <a:buAutoNum type="arabicPeriod"/>
              <a:defRPr/>
            </a:pPr>
            <a:endParaRPr lang="en-US" sz="2133" dirty="0"/>
          </a:p>
          <a:p>
            <a:pPr algn="just" eaLnBrk="1" hangingPunct="1">
              <a:lnSpc>
                <a:spcPct val="100000"/>
              </a:lnSpc>
              <a:spcBef>
                <a:spcPct val="0"/>
              </a:spcBef>
              <a:buFont typeface="Calibri Light" panose="020F0302020204030204" pitchFamily="34" charset="0"/>
              <a:buAutoNum type="arabicPeriod"/>
              <a:defRPr/>
            </a:pPr>
            <a:r>
              <a:rPr lang="en-US" altLang="en-US" sz="1867" dirty="0"/>
              <a:t>Professional Design fees from specialists &amp; certification route (approx. £5,000)</a:t>
            </a:r>
          </a:p>
          <a:p>
            <a:pPr marL="0" indent="0" algn="just">
              <a:lnSpc>
                <a:spcPct val="100000"/>
              </a:lnSpc>
              <a:spcBef>
                <a:spcPct val="0"/>
              </a:spcBef>
              <a:buNone/>
              <a:defRPr/>
            </a:pPr>
            <a:endParaRPr lang="en-US" altLang="en-US" sz="1867" dirty="0">
              <a:highlight>
                <a:srgbClr val="FFFF00"/>
              </a:highlight>
            </a:endParaRPr>
          </a:p>
          <a:p>
            <a:pPr algn="just" eaLnBrk="1" hangingPunct="1">
              <a:lnSpc>
                <a:spcPct val="100000"/>
              </a:lnSpc>
              <a:spcBef>
                <a:spcPct val="0"/>
              </a:spcBef>
              <a:buFont typeface="Arial" panose="020B0604020202020204" pitchFamily="34" charset="0"/>
              <a:buAutoNum type="arabicPeriod" startAt="2"/>
              <a:defRPr/>
            </a:pPr>
            <a:r>
              <a:rPr lang="en-US" altLang="en-US" sz="1867" dirty="0"/>
              <a:t>Construction costs difference to traditional build   (between 4 -8%)</a:t>
            </a:r>
          </a:p>
          <a:p>
            <a:pPr algn="just" eaLnBrk="1" hangingPunct="1">
              <a:lnSpc>
                <a:spcPct val="100000"/>
              </a:lnSpc>
              <a:spcBef>
                <a:spcPct val="0"/>
              </a:spcBef>
              <a:buFont typeface="Arial" panose="020B0604020202020204" pitchFamily="34" charset="0"/>
              <a:buAutoNum type="arabicPeriod" startAt="2"/>
              <a:defRPr/>
            </a:pPr>
            <a:endParaRPr lang="en-US" altLang="en-US" sz="1867" dirty="0"/>
          </a:p>
          <a:p>
            <a:pPr algn="just" eaLnBrk="1" hangingPunct="1">
              <a:lnSpc>
                <a:spcPct val="100000"/>
              </a:lnSpc>
              <a:spcBef>
                <a:spcPct val="0"/>
              </a:spcBef>
              <a:buFont typeface="Arial" panose="020B0604020202020204" pitchFamily="34" charset="0"/>
              <a:buAutoNum type="arabicPeriod" startAt="2"/>
              <a:defRPr/>
            </a:pPr>
            <a:r>
              <a:rPr lang="en-GB" sz="1867" dirty="0">
                <a:latin typeface="+mn-lt"/>
              </a:rPr>
              <a:t>Passive House with renewables is a cost-effective option for Nearly Zero Energy Buildings. This means that the benefits of a Passive House are higher than its costs in the long term. </a:t>
            </a:r>
          </a:p>
          <a:p>
            <a:pPr algn="just" eaLnBrk="1" hangingPunct="1">
              <a:lnSpc>
                <a:spcPct val="100000"/>
              </a:lnSpc>
              <a:spcBef>
                <a:spcPct val="0"/>
              </a:spcBef>
              <a:buFont typeface="Arial" panose="020B0604020202020204" pitchFamily="34" charset="0"/>
              <a:buAutoNum type="arabicPeriod" startAt="2"/>
              <a:defRPr/>
            </a:pPr>
            <a:endParaRPr lang="en-GB" sz="1867" dirty="0">
              <a:latin typeface="+mn-lt"/>
            </a:endParaRPr>
          </a:p>
          <a:p>
            <a:pPr marL="0" indent="0" algn="just">
              <a:lnSpc>
                <a:spcPct val="100000"/>
              </a:lnSpc>
              <a:spcBef>
                <a:spcPct val="0"/>
              </a:spcBef>
              <a:buNone/>
              <a:defRPr/>
            </a:pPr>
            <a:r>
              <a:rPr lang="en-US" altLang="en-US" sz="1867" dirty="0"/>
              <a:t>         Achieving around 75-85% reduction in running costs</a:t>
            </a:r>
          </a:p>
          <a:p>
            <a:pPr marL="0" indent="0" algn="just">
              <a:lnSpc>
                <a:spcPct val="100000"/>
              </a:lnSpc>
              <a:spcBef>
                <a:spcPct val="0"/>
              </a:spcBef>
              <a:buNone/>
              <a:defRPr/>
            </a:pPr>
            <a:endParaRPr lang="en-GB" sz="1867" dirty="0">
              <a:latin typeface="+mn-lt"/>
            </a:endParaRPr>
          </a:p>
          <a:p>
            <a:pPr algn="just" eaLnBrk="1" hangingPunct="1">
              <a:lnSpc>
                <a:spcPct val="100000"/>
              </a:lnSpc>
              <a:spcBef>
                <a:spcPct val="0"/>
              </a:spcBef>
              <a:buFont typeface="Arial" panose="020B0604020202020204" pitchFamily="34" charset="0"/>
              <a:buAutoNum type="arabicPeriod" startAt="2"/>
              <a:defRPr/>
            </a:pPr>
            <a:endParaRPr lang="en-GB" sz="1867" dirty="0">
              <a:highlight>
                <a:srgbClr val="FFFF00"/>
              </a:highlight>
              <a:latin typeface="+mn-lt"/>
            </a:endParaRPr>
          </a:p>
          <a:p>
            <a:pPr algn="just" eaLnBrk="1" hangingPunct="1">
              <a:lnSpc>
                <a:spcPct val="100000"/>
              </a:lnSpc>
              <a:spcBef>
                <a:spcPct val="0"/>
              </a:spcBef>
              <a:buFont typeface="Arial" panose="020B0604020202020204" pitchFamily="34" charset="0"/>
              <a:buAutoNum type="arabicPeriod" startAt="2"/>
              <a:defRPr/>
            </a:pPr>
            <a:endParaRPr lang="en-GB" sz="1867" dirty="0">
              <a:highlight>
                <a:srgbClr val="FFFF00"/>
              </a:highlight>
              <a:latin typeface="+mn-lt"/>
            </a:endParaRPr>
          </a:p>
          <a:p>
            <a:pPr marL="0" indent="0" algn="just">
              <a:lnSpc>
                <a:spcPct val="100000"/>
              </a:lnSpc>
              <a:spcBef>
                <a:spcPct val="0"/>
              </a:spcBef>
              <a:buNone/>
              <a:defRPr/>
            </a:pPr>
            <a:endParaRPr lang="en-GB" altLang="en-US" sz="1867" dirty="0">
              <a:highlight>
                <a:srgbClr val="FFFF00"/>
              </a:highlight>
              <a:latin typeface="+mn-lt"/>
            </a:endParaRPr>
          </a:p>
          <a:p>
            <a:pPr marL="0" indent="0" algn="just">
              <a:lnSpc>
                <a:spcPct val="100000"/>
              </a:lnSpc>
              <a:spcBef>
                <a:spcPct val="0"/>
              </a:spcBef>
              <a:buNone/>
              <a:defRPr/>
            </a:pPr>
            <a:endParaRPr lang="en-US" altLang="en-US" sz="1867" b="1" i="1" dirty="0">
              <a:highlight>
                <a:srgbClr val="FFFF00"/>
              </a:highlight>
              <a:latin typeface="+mn-lt"/>
            </a:endParaRPr>
          </a:p>
        </p:txBody>
      </p:sp>
      <p:pic>
        <p:nvPicPr>
          <p:cNvPr id="82948" name="Picture 8">
            <a:extLst>
              <a:ext uri="{FF2B5EF4-FFF2-40B4-BE49-F238E27FC236}">
                <a16:creationId xmlns:a16="http://schemas.microsoft.com/office/drawing/2014/main" id="{38C0A4FD-5465-8D47-9057-3DD72B812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33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3">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2000"/>
                                  </p:stCondLst>
                                  <p:childTnLst>
                                    <p:set>
                                      <p:cBhvr>
                                        <p:cTn id="15" dur="1" fill="hold">
                                          <p:stCondLst>
                                            <p:cond delay="0"/>
                                          </p:stCondLst>
                                        </p:cTn>
                                        <p:tgtEl>
                                          <p:spTgt spid="13">
                                            <p:txEl>
                                              <p:pRg st="4" end="4"/>
                                            </p:txEl>
                                          </p:spTgt>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grpId="0" nodeType="afterEffect">
                                  <p:stCondLst>
                                    <p:cond delay="200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1">
            <a:extLst>
              <a:ext uri="{FF2B5EF4-FFF2-40B4-BE49-F238E27FC236}">
                <a16:creationId xmlns:a16="http://schemas.microsoft.com/office/drawing/2014/main" id="{AB2AD0C9-0A75-F24F-88F3-7375D780F65E}"/>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pic>
        <p:nvPicPr>
          <p:cNvPr id="84994" name="Picture 2" descr="A picture containing tree, outdoor&#10;&#10;Description automatically generated">
            <a:extLst>
              <a:ext uri="{FF2B5EF4-FFF2-40B4-BE49-F238E27FC236}">
                <a16:creationId xmlns:a16="http://schemas.microsoft.com/office/drawing/2014/main" id="{EA4BC48C-79C9-F44A-A738-B3A8603DC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a:extLst>
              <a:ext uri="{FF2B5EF4-FFF2-40B4-BE49-F238E27FC236}">
                <a16:creationId xmlns:a16="http://schemas.microsoft.com/office/drawing/2014/main" id="{9572AEA9-84B2-1843-8AEF-ABD5349D418A}"/>
              </a:ext>
            </a:extLst>
          </p:cNvPr>
          <p:cNvSpPr txBox="1">
            <a:spLocks noChangeArrowheads="1"/>
          </p:cNvSpPr>
          <p:nvPr/>
        </p:nvSpPr>
        <p:spPr bwMode="auto">
          <a:xfrm>
            <a:off x="0" y="1"/>
            <a:ext cx="6028267" cy="722313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defRPr/>
            </a:pPr>
            <a:r>
              <a:rPr lang="en-US" altLang="en-US" sz="2133" b="1" dirty="0"/>
              <a:t>Economics ,  life cycle costs - Summary</a:t>
            </a:r>
          </a:p>
          <a:p>
            <a:pPr marL="257168" indent="-257168" algn="just">
              <a:spcBef>
                <a:spcPts val="0"/>
              </a:spcBef>
              <a:buFont typeface="+mj-lt"/>
              <a:buAutoNum type="arabicPeriod"/>
              <a:defRPr/>
            </a:pPr>
            <a:endParaRPr lang="en-US" sz="2133" dirty="0"/>
          </a:p>
          <a:p>
            <a:pPr marL="0" indent="0" algn="just">
              <a:lnSpc>
                <a:spcPct val="100000"/>
              </a:lnSpc>
              <a:spcBef>
                <a:spcPct val="0"/>
              </a:spcBef>
              <a:buNone/>
              <a:defRPr/>
            </a:pPr>
            <a:r>
              <a:rPr lang="en-US" sz="1600" dirty="0">
                <a:latin typeface="+mn-lt"/>
              </a:rPr>
              <a:t>Invest more in: </a:t>
            </a:r>
          </a:p>
          <a:p>
            <a:pPr marL="0" indent="0" algn="just">
              <a:lnSpc>
                <a:spcPct val="100000"/>
              </a:lnSpc>
              <a:spcBef>
                <a:spcPct val="0"/>
              </a:spcBef>
              <a:buNone/>
              <a:defRPr/>
            </a:pPr>
            <a:endParaRPr lang="en-US" sz="1600" dirty="0">
              <a:latin typeface="+mn-lt"/>
            </a:endParaRPr>
          </a:p>
          <a:p>
            <a:pPr algn="just" eaLnBrk="1" hangingPunct="1">
              <a:lnSpc>
                <a:spcPct val="100000"/>
              </a:lnSpc>
              <a:spcBef>
                <a:spcPct val="0"/>
              </a:spcBef>
              <a:defRPr/>
            </a:pPr>
            <a:r>
              <a:rPr lang="en-GB" sz="1600" dirty="0">
                <a:latin typeface="+mn-lt"/>
              </a:rPr>
              <a:t>insulation, Passive House windows, a better airtightness level and an energy-efficient ventilation system </a:t>
            </a:r>
          </a:p>
          <a:p>
            <a:pPr marL="0" indent="0" algn="just">
              <a:lnSpc>
                <a:spcPct val="100000"/>
              </a:lnSpc>
              <a:spcBef>
                <a:spcPct val="0"/>
              </a:spcBef>
              <a:buNone/>
              <a:defRPr/>
            </a:pPr>
            <a:endParaRPr lang="en-GB" sz="1600" dirty="0">
              <a:highlight>
                <a:srgbClr val="FFFF00"/>
              </a:highlight>
              <a:latin typeface="+mn-lt"/>
            </a:endParaRPr>
          </a:p>
          <a:p>
            <a:pPr algn="just" eaLnBrk="1" hangingPunct="1">
              <a:lnSpc>
                <a:spcPct val="100000"/>
              </a:lnSpc>
              <a:spcBef>
                <a:spcPct val="0"/>
              </a:spcBef>
              <a:defRPr/>
            </a:pPr>
            <a:r>
              <a:rPr lang="en-GB" sz="1600" dirty="0">
                <a:latin typeface="+mn-lt"/>
              </a:rPr>
              <a:t>planning work hours, thermal bridge calculations and quality assurance </a:t>
            </a:r>
          </a:p>
          <a:p>
            <a:pPr marL="0" indent="0" algn="just">
              <a:lnSpc>
                <a:spcPct val="100000"/>
              </a:lnSpc>
              <a:spcBef>
                <a:spcPct val="0"/>
              </a:spcBef>
              <a:buNone/>
              <a:defRPr/>
            </a:pPr>
            <a:endParaRPr lang="en-GB" sz="1600" dirty="0">
              <a:latin typeface="+mn-lt"/>
            </a:endParaRPr>
          </a:p>
          <a:p>
            <a:pPr marL="0" indent="0" algn="just">
              <a:lnSpc>
                <a:spcPct val="100000"/>
              </a:lnSpc>
              <a:spcBef>
                <a:spcPct val="0"/>
              </a:spcBef>
              <a:buNone/>
              <a:defRPr/>
            </a:pPr>
            <a:r>
              <a:rPr lang="en-GB" sz="1600" dirty="0">
                <a:latin typeface="+mn-lt"/>
              </a:rPr>
              <a:t>The cost benefits on the other hands will be: </a:t>
            </a:r>
          </a:p>
          <a:p>
            <a:pPr marL="0" indent="0" algn="just">
              <a:lnSpc>
                <a:spcPct val="100000"/>
              </a:lnSpc>
              <a:spcBef>
                <a:spcPct val="0"/>
              </a:spcBef>
              <a:buNone/>
              <a:defRPr/>
            </a:pPr>
            <a:endParaRPr lang="en-GB" sz="1600" dirty="0">
              <a:latin typeface="+mn-lt"/>
            </a:endParaRPr>
          </a:p>
          <a:p>
            <a:pPr algn="just" eaLnBrk="1" hangingPunct="1">
              <a:lnSpc>
                <a:spcPct val="100000"/>
              </a:lnSpc>
              <a:spcBef>
                <a:spcPct val="0"/>
              </a:spcBef>
              <a:defRPr/>
            </a:pPr>
            <a:r>
              <a:rPr lang="en-GB" sz="1600" dirty="0">
                <a:latin typeface="+mn-lt"/>
              </a:rPr>
              <a:t>smaller heating or cooling unit and distribution system </a:t>
            </a:r>
          </a:p>
          <a:p>
            <a:pPr algn="just" eaLnBrk="1" hangingPunct="1">
              <a:lnSpc>
                <a:spcPct val="100000"/>
              </a:lnSpc>
              <a:spcBef>
                <a:spcPct val="0"/>
              </a:spcBef>
              <a:defRPr/>
            </a:pPr>
            <a:endParaRPr lang="en-GB" sz="1600" dirty="0">
              <a:latin typeface="+mn-lt"/>
            </a:endParaRPr>
          </a:p>
          <a:p>
            <a:pPr algn="just" eaLnBrk="1" hangingPunct="1">
              <a:lnSpc>
                <a:spcPct val="100000"/>
              </a:lnSpc>
              <a:spcBef>
                <a:spcPct val="0"/>
              </a:spcBef>
              <a:defRPr/>
            </a:pPr>
            <a:r>
              <a:rPr lang="en-GB" sz="1600" dirty="0">
                <a:latin typeface="+mn-lt"/>
              </a:rPr>
              <a:t>Although the MVHR ventilation filters will require regularly change, maintenance and little expenditure on electricity for the fans - This is nothing compared to the money you will save thanks to lower heating, cooling and water-heating bills. </a:t>
            </a:r>
          </a:p>
          <a:p>
            <a:pPr marL="0" indent="0" algn="just">
              <a:lnSpc>
                <a:spcPct val="100000"/>
              </a:lnSpc>
              <a:spcBef>
                <a:spcPct val="0"/>
              </a:spcBef>
              <a:buNone/>
              <a:defRPr/>
            </a:pPr>
            <a:endParaRPr lang="en-GB" sz="1600" dirty="0">
              <a:latin typeface="+mn-lt"/>
            </a:endParaRPr>
          </a:p>
          <a:p>
            <a:pPr algn="just" eaLnBrk="1" hangingPunct="1">
              <a:lnSpc>
                <a:spcPct val="100000"/>
              </a:lnSpc>
              <a:spcBef>
                <a:spcPct val="0"/>
              </a:spcBef>
              <a:defRPr/>
            </a:pPr>
            <a:r>
              <a:rPr lang="en-GB" sz="1600" dirty="0">
                <a:latin typeface="+mn-lt"/>
              </a:rPr>
              <a:t>The maintenance costs of the heating and cooling system will also be lower.</a:t>
            </a:r>
          </a:p>
          <a:p>
            <a:pPr algn="just" eaLnBrk="1" hangingPunct="1">
              <a:lnSpc>
                <a:spcPct val="100000"/>
              </a:lnSpc>
              <a:spcBef>
                <a:spcPct val="0"/>
              </a:spcBef>
              <a:defRPr/>
            </a:pPr>
            <a:endParaRPr lang="en-GB" sz="1867" dirty="0">
              <a:latin typeface="+mn-lt"/>
            </a:endParaRPr>
          </a:p>
          <a:p>
            <a:pPr marL="0" indent="0" algn="just">
              <a:lnSpc>
                <a:spcPct val="100000"/>
              </a:lnSpc>
              <a:spcBef>
                <a:spcPct val="0"/>
              </a:spcBef>
              <a:buNone/>
              <a:defRPr/>
            </a:pPr>
            <a:endParaRPr lang="en-GB" sz="1867" dirty="0">
              <a:highlight>
                <a:srgbClr val="FFFF00"/>
              </a:highlight>
              <a:latin typeface="+mn-lt"/>
            </a:endParaRPr>
          </a:p>
          <a:p>
            <a:pPr algn="just" eaLnBrk="1" hangingPunct="1">
              <a:lnSpc>
                <a:spcPct val="100000"/>
              </a:lnSpc>
              <a:spcBef>
                <a:spcPct val="0"/>
              </a:spcBef>
              <a:buFont typeface="Arial" panose="020B0604020202020204" pitchFamily="34" charset="0"/>
              <a:buAutoNum type="arabicPeriod" startAt="2"/>
              <a:defRPr/>
            </a:pPr>
            <a:endParaRPr lang="en-GB" sz="1867" dirty="0">
              <a:highlight>
                <a:srgbClr val="FFFF00"/>
              </a:highlight>
              <a:latin typeface="+mn-lt"/>
            </a:endParaRPr>
          </a:p>
          <a:p>
            <a:pPr marL="0" indent="0" algn="just">
              <a:lnSpc>
                <a:spcPct val="100000"/>
              </a:lnSpc>
              <a:spcBef>
                <a:spcPct val="0"/>
              </a:spcBef>
              <a:buNone/>
              <a:defRPr/>
            </a:pPr>
            <a:endParaRPr lang="en-GB" altLang="en-US" sz="1867" dirty="0">
              <a:highlight>
                <a:srgbClr val="FFFF00"/>
              </a:highlight>
              <a:latin typeface="+mn-lt"/>
            </a:endParaRPr>
          </a:p>
          <a:p>
            <a:pPr marL="0" indent="0" algn="just">
              <a:lnSpc>
                <a:spcPct val="100000"/>
              </a:lnSpc>
              <a:spcBef>
                <a:spcPct val="0"/>
              </a:spcBef>
              <a:buNone/>
              <a:defRPr/>
            </a:pPr>
            <a:endParaRPr lang="en-US" altLang="en-US" sz="1867" b="1" i="1" dirty="0">
              <a:highlight>
                <a:srgbClr val="FFFF00"/>
              </a:highlight>
              <a:latin typeface="+mn-lt"/>
            </a:endParaRPr>
          </a:p>
        </p:txBody>
      </p:sp>
      <p:pic>
        <p:nvPicPr>
          <p:cNvPr id="84996" name="Picture 8">
            <a:extLst>
              <a:ext uri="{FF2B5EF4-FFF2-40B4-BE49-F238E27FC236}">
                <a16:creationId xmlns:a16="http://schemas.microsoft.com/office/drawing/2014/main" id="{82C28306-AD41-104F-95AE-0A7B9E4C3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
            <a:extLst>
              <a:ext uri="{FF2B5EF4-FFF2-40B4-BE49-F238E27FC236}">
                <a16:creationId xmlns:a16="http://schemas.microsoft.com/office/drawing/2014/main" id="{0C823331-6D09-5745-ACDA-ED8254F5489B}"/>
              </a:ext>
            </a:extLst>
          </p:cNvPr>
          <p:cNvPicPr>
            <a:picLocks noChangeAspect="1"/>
          </p:cNvPicPr>
          <p:nvPr/>
        </p:nvPicPr>
        <p:blipFill>
          <a:blip r:embed="rId5">
            <a:extLst>
              <a:ext uri="{28A0092B-C50C-407E-A947-70E740481C1C}">
                <a14:useLocalDpi xmlns:a14="http://schemas.microsoft.com/office/drawing/2010/main" val="0"/>
              </a:ext>
            </a:extLst>
          </a:blip>
          <a:srcRect t="5637" b="19363"/>
          <a:stretch>
            <a:fillRect/>
          </a:stretch>
        </p:blipFill>
        <p:spPr bwMode="auto">
          <a:xfrm>
            <a:off x="67733" y="702945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815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A picture containing tree, outdoor, house, building&#10;&#10;Description automatically generated">
            <a:extLst>
              <a:ext uri="{FF2B5EF4-FFF2-40B4-BE49-F238E27FC236}">
                <a16:creationId xmlns:a16="http://schemas.microsoft.com/office/drawing/2014/main" id="{9B59B914-388E-964A-BFD3-BEE5313EF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02" b="1292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a:extLst>
              <a:ext uri="{FF2B5EF4-FFF2-40B4-BE49-F238E27FC236}">
                <a16:creationId xmlns:a16="http://schemas.microsoft.com/office/drawing/2014/main" id="{98006335-3C9A-4843-9D92-31CE20BD54FC}"/>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87043" name="TextBox 5">
            <a:extLst>
              <a:ext uri="{FF2B5EF4-FFF2-40B4-BE49-F238E27FC236}">
                <a16:creationId xmlns:a16="http://schemas.microsoft.com/office/drawing/2014/main" id="{C60111AB-CF2C-124B-BA6E-3C07CB6C3F01}"/>
              </a:ext>
            </a:extLst>
          </p:cNvPr>
          <p:cNvSpPr txBox="1">
            <a:spLocks noChangeArrowheads="1"/>
          </p:cNvSpPr>
          <p:nvPr/>
        </p:nvSpPr>
        <p:spPr bwMode="auto">
          <a:xfrm>
            <a:off x="169334" y="5854701"/>
            <a:ext cx="10782300"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The Design Process	</a:t>
            </a:r>
          </a:p>
        </p:txBody>
      </p:sp>
      <p:pic>
        <p:nvPicPr>
          <p:cNvPr id="87044" name="Picture 8">
            <a:extLst>
              <a:ext uri="{FF2B5EF4-FFF2-40B4-BE49-F238E27FC236}">
                <a16:creationId xmlns:a16="http://schemas.microsoft.com/office/drawing/2014/main" id="{78209585-2A75-5F49-81F6-C150DF23B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153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a:extLst>
              <a:ext uri="{FF2B5EF4-FFF2-40B4-BE49-F238E27FC236}">
                <a16:creationId xmlns:a16="http://schemas.microsoft.com/office/drawing/2014/main" id="{20BCBD3F-94A8-2D4C-B90F-8E99FF504A54}"/>
              </a:ext>
            </a:extLst>
          </p:cNvPr>
          <p:cNvPicPr>
            <a:picLocks noChangeAspect="1"/>
          </p:cNvPicPr>
          <p:nvPr/>
        </p:nvPicPr>
        <p:blipFill>
          <a:blip r:embed="rId3">
            <a:extLst>
              <a:ext uri="{28A0092B-C50C-407E-A947-70E740481C1C}">
                <a14:useLocalDpi xmlns:a14="http://schemas.microsoft.com/office/drawing/2010/main" val="0"/>
              </a:ext>
            </a:extLst>
          </a:blip>
          <a:srcRect t="23109" b="2996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CFA49CE-FD73-C144-9AFA-0988DD48CA3E}"/>
              </a:ext>
            </a:extLst>
          </p:cNvPr>
          <p:cNvSpPr txBox="1">
            <a:spLocks noChangeArrowheads="1"/>
          </p:cNvSpPr>
          <p:nvPr/>
        </p:nvSpPr>
        <p:spPr bwMode="auto">
          <a:xfrm>
            <a:off x="491067" y="135467"/>
            <a:ext cx="8428567" cy="672107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Initial design &amp; planning stage -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Initial design ideas should be a response to the site and your brief (function before form)</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Orientate habitable rooms due South to </a:t>
            </a:r>
            <a:r>
              <a:rPr lang="en-US" altLang="en-US" sz="2133" dirty="0" err="1">
                <a:ea typeface="Charter Roman" panose="02040503050506020203" pitchFamily="18" charset="0"/>
                <a:cs typeface="Charter Roman" panose="02040503050506020203" pitchFamily="18" charset="0"/>
              </a:rPr>
              <a:t>maximise</a:t>
            </a:r>
            <a:r>
              <a:rPr lang="en-US" altLang="en-US" sz="2133" dirty="0">
                <a:ea typeface="Charter Roman" panose="02040503050506020203" pitchFamily="18" charset="0"/>
                <a:cs typeface="Charter Roman" panose="02040503050506020203" pitchFamily="18" charset="0"/>
              </a:rPr>
              <a:t> solar gain, with utility/plant/service zones to the North</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If going for Passive then large windows to South none on the North, also compact simple form</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Larger more complex forms will cost more and have more junctions which will impact thermal bridging factor</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Design with a construction method in mind</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Limit overheating at design stage, ideally </a:t>
            </a:r>
            <a:r>
              <a:rPr lang="en-US" altLang="en-US" sz="2133" dirty="0" err="1">
                <a:ea typeface="Charter Roman" panose="02040503050506020203" pitchFamily="18" charset="0"/>
                <a:cs typeface="Charter Roman" panose="02040503050506020203" pitchFamily="18" charset="0"/>
              </a:rPr>
              <a:t>outwith</a:t>
            </a:r>
            <a:r>
              <a:rPr lang="en-US" altLang="en-US" sz="2133" dirty="0">
                <a:ea typeface="Charter Roman" panose="02040503050506020203" pitchFamily="18" charset="0"/>
                <a:cs typeface="Charter Roman" panose="02040503050506020203" pitchFamily="18" charset="0"/>
              </a:rPr>
              <a:t> building envelope</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Once design is frozen complete initial PHPP and SAP calculations</a:t>
            </a:r>
          </a:p>
        </p:txBody>
      </p:sp>
      <p:pic>
        <p:nvPicPr>
          <p:cNvPr id="89091" name="Picture 8">
            <a:extLst>
              <a:ext uri="{FF2B5EF4-FFF2-40B4-BE49-F238E27FC236}">
                <a16:creationId xmlns:a16="http://schemas.microsoft.com/office/drawing/2014/main" id="{DAFCA898-85AC-1742-8170-9395275424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49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7">
                                            <p:txEl>
                                              <p:pRg st="12" end="12"/>
                                            </p:txEl>
                                          </p:spTgt>
                                        </p:tgtEl>
                                        <p:attrNameLst>
                                          <p:attrName>style.visibility</p:attrName>
                                        </p:attrNameLst>
                                      </p:cBhvr>
                                      <p:to>
                                        <p:strVal val="visible"/>
                                      </p:to>
                                    </p:set>
                                  </p:childTnLst>
                                </p:cTn>
                              </p:par>
                            </p:childTnLst>
                          </p:cTn>
                        </p:par>
                        <p:par>
                          <p:cTn id="28" fill="hold" nodeType="afterGroup">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a:extLst>
              <a:ext uri="{FF2B5EF4-FFF2-40B4-BE49-F238E27FC236}">
                <a16:creationId xmlns:a16="http://schemas.microsoft.com/office/drawing/2014/main" id="{54754A04-5EFD-4445-96A7-7CF3F1B40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B123F85-9999-6345-9BA1-F6D454A9F2FB}"/>
              </a:ext>
            </a:extLst>
          </p:cNvPr>
          <p:cNvSpPr txBox="1">
            <a:spLocks noChangeArrowheads="1"/>
          </p:cNvSpPr>
          <p:nvPr/>
        </p:nvSpPr>
        <p:spPr bwMode="auto">
          <a:xfrm>
            <a:off x="491067" y="135467"/>
            <a:ext cx="8428567" cy="6721075"/>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Technical design (regs &amp; production) -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You should be working with an efficient design, suitable for construction</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Appoint a suitable kit company for the fabric of the building</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err="1">
                <a:ea typeface="Charter Roman" panose="02040503050506020203" pitchFamily="18" charset="0"/>
                <a:cs typeface="Charter Roman" panose="02040503050506020203" pitchFamily="18" charset="0"/>
              </a:rPr>
              <a:t>Finalise</a:t>
            </a:r>
            <a:r>
              <a:rPr lang="en-US" altLang="en-US" sz="2133" dirty="0">
                <a:ea typeface="Charter Roman" panose="02040503050506020203" pitchFamily="18" charset="0"/>
                <a:cs typeface="Charter Roman" panose="02040503050506020203" pitchFamily="18" charset="0"/>
              </a:rPr>
              <a:t> specification of all major products and materials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Detail all individual construction connections, clearly showing insulation and airtightness (openings &amp; penetrations)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Thermally model any bespoke details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Review and update PHPP and SAP calculations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Appoint specialist design items – MVHR, renewable heating </a:t>
            </a:r>
            <a:r>
              <a:rPr lang="en-US" altLang="en-US" sz="2133" dirty="0" err="1">
                <a:ea typeface="Charter Roman" panose="02040503050506020203" pitchFamily="18" charset="0"/>
                <a:cs typeface="Charter Roman" panose="02040503050506020203" pitchFamily="18" charset="0"/>
              </a:rPr>
              <a:t>etc</a:t>
            </a: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Make sure design &amp; specification is both buildable &amp; economic</a:t>
            </a:r>
          </a:p>
        </p:txBody>
      </p:sp>
      <p:pic>
        <p:nvPicPr>
          <p:cNvPr id="91139" name="Picture 8">
            <a:extLst>
              <a:ext uri="{FF2B5EF4-FFF2-40B4-BE49-F238E27FC236}">
                <a16:creationId xmlns:a16="http://schemas.microsoft.com/office/drawing/2014/main" id="{786BB5F1-6AF1-C04C-8A4C-A8958826D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970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7">
                                            <p:txEl>
                                              <p:pRg st="12" end="12"/>
                                            </p:txEl>
                                          </p:spTgt>
                                        </p:tgtEl>
                                        <p:attrNameLst>
                                          <p:attrName>style.visibility</p:attrName>
                                        </p:attrNameLst>
                                      </p:cBhvr>
                                      <p:to>
                                        <p:strVal val="visible"/>
                                      </p:to>
                                    </p:set>
                                  </p:childTnLst>
                                </p:cTn>
                              </p:par>
                            </p:childTnLst>
                          </p:cTn>
                        </p:par>
                        <p:par>
                          <p:cTn id="28" fill="hold" nodeType="afterGroup">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7">
                                            <p:txEl>
                                              <p:pRg st="14" end="14"/>
                                            </p:txEl>
                                          </p:spTgt>
                                        </p:tgtEl>
                                        <p:attrNameLst>
                                          <p:attrName>style.visibility</p:attrName>
                                        </p:attrNameLst>
                                      </p:cBhvr>
                                      <p:to>
                                        <p:strVal val="visible"/>
                                      </p:to>
                                    </p:set>
                                  </p:childTnLst>
                                </p:cTn>
                              </p:par>
                            </p:childTnLst>
                          </p:cTn>
                        </p:par>
                        <p:par>
                          <p:cTn id="31" fill="hold" nodeType="afterGroup">
                            <p:stCondLst>
                              <p:cond delay="21000"/>
                            </p:stCondLst>
                            <p:childTnLst>
                              <p:par>
                                <p:cTn id="32" presetID="1" presetClass="entr" presetSubtype="0" fill="hold" grpId="0" nodeType="afterEffect">
                                  <p:stCondLst>
                                    <p:cond delay="3000"/>
                                  </p:stCondLst>
                                  <p:childTnLst>
                                    <p:set>
                                      <p:cBhvr>
                                        <p:cTn id="33"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AC4A8C61-EF17-C642-9B9E-67781C26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869" b="4073"/>
          <a:stretch>
            <a:fillRect/>
          </a:stretch>
        </p:blipFill>
        <p:spPr bwMode="auto">
          <a:xfrm>
            <a:off x="0" y="0"/>
            <a:ext cx="12346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8F35653-21F9-AA47-809F-FE31C7956216}"/>
              </a:ext>
            </a:extLst>
          </p:cNvPr>
          <p:cNvSpPr txBox="1">
            <a:spLocks noChangeArrowheads="1"/>
          </p:cNvSpPr>
          <p:nvPr/>
        </p:nvSpPr>
        <p:spPr bwMode="auto">
          <a:xfrm>
            <a:off x="491067" y="218018"/>
            <a:ext cx="8428567" cy="6639257"/>
          </a:xfrm>
          <a:prstGeom prst="rect">
            <a:avLst/>
          </a:prstGeom>
          <a:solidFill>
            <a:srgbClr val="D1E0E3">
              <a:alpha val="60000"/>
            </a:srgbClr>
          </a:solidFill>
          <a:ln>
            <a:noFill/>
          </a:ln>
        </p:spPr>
        <p:txBody>
          <a:bodyPr lIns="240000" tIns="240000" rIns="240000" bIns="240000">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GB" altLang="en-US" sz="2133" b="1" dirty="0"/>
              <a:t>On site - </a:t>
            </a:r>
          </a:p>
          <a:p>
            <a:pPr marL="0" indent="0">
              <a:lnSpc>
                <a:spcPct val="100000"/>
              </a:lnSpc>
              <a:spcBef>
                <a:spcPct val="0"/>
              </a:spcBef>
              <a:buNone/>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Before you start make sure you discharge any planning or regs conditions. Also put in place any warranty or insurance policies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What procedures do you have agreed for managing quality on site</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Every trade that comes on site needs to know about airtightness</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If you are using inexperienced trades then consider </a:t>
            </a:r>
            <a:r>
              <a:rPr lang="en-US" altLang="en-US" sz="2133" dirty="0" err="1">
                <a:ea typeface="Charter Roman" panose="02040503050506020203" pitchFamily="18" charset="0"/>
                <a:cs typeface="Charter Roman" panose="02040503050506020203" pitchFamily="18" charset="0"/>
              </a:rPr>
              <a:t>Pasive</a:t>
            </a:r>
            <a:r>
              <a:rPr lang="en-US" altLang="en-US" sz="2133" dirty="0">
                <a:ea typeface="Charter Roman" panose="02040503050506020203" pitchFamily="18" charset="0"/>
                <a:cs typeface="Charter Roman" panose="02040503050506020203" pitchFamily="18" charset="0"/>
              </a:rPr>
              <a:t> House Toolbox talks, at key stages –</a:t>
            </a:r>
          </a:p>
          <a:p>
            <a:pPr lvl="1" eaLnBrk="1" hangingPunct="1">
              <a:lnSpc>
                <a:spcPct val="100000"/>
              </a:lnSpc>
              <a:spcBef>
                <a:spcPct val="0"/>
              </a:spcBef>
              <a:buFont typeface="Calibri Light" panose="020F0302020204030204" pitchFamily="34" charset="0"/>
              <a:buAutoNum type="arabicPeriod"/>
              <a:defRPr/>
            </a:pPr>
            <a:r>
              <a:rPr lang="en-US" altLang="en-US" sz="2000" dirty="0">
                <a:ea typeface="Charter Roman" panose="02040503050506020203" pitchFamily="18" charset="0"/>
                <a:cs typeface="Charter Roman" panose="02040503050506020203" pitchFamily="18" charset="0"/>
              </a:rPr>
              <a:t>Kit sign off</a:t>
            </a:r>
          </a:p>
          <a:p>
            <a:pPr lvl="1" eaLnBrk="1" hangingPunct="1">
              <a:lnSpc>
                <a:spcPct val="100000"/>
              </a:lnSpc>
              <a:spcBef>
                <a:spcPct val="0"/>
              </a:spcBef>
              <a:buFont typeface="Calibri Light" panose="020F0302020204030204" pitchFamily="34" charset="0"/>
              <a:buAutoNum type="arabicPeriod"/>
              <a:defRPr/>
            </a:pPr>
            <a:r>
              <a:rPr lang="en-US" altLang="en-US" sz="2000" dirty="0">
                <a:ea typeface="Charter Roman" panose="02040503050506020203" pitchFamily="18" charset="0"/>
                <a:cs typeface="Charter Roman" panose="02040503050506020203" pitchFamily="18" charset="0"/>
              </a:rPr>
              <a:t>Window fitting</a:t>
            </a:r>
          </a:p>
          <a:p>
            <a:pPr lvl="1" eaLnBrk="1" hangingPunct="1">
              <a:lnSpc>
                <a:spcPct val="100000"/>
              </a:lnSpc>
              <a:spcBef>
                <a:spcPct val="0"/>
              </a:spcBef>
              <a:buFont typeface="Calibri Light" panose="020F0302020204030204" pitchFamily="34" charset="0"/>
              <a:buAutoNum type="arabicPeriod"/>
              <a:defRPr/>
            </a:pPr>
            <a:r>
              <a:rPr lang="en-US" altLang="en-US" sz="2000" dirty="0">
                <a:ea typeface="Charter Roman" panose="02040503050506020203" pitchFamily="18" charset="0"/>
                <a:cs typeface="Charter Roman" panose="02040503050506020203" pitchFamily="18" charset="0"/>
              </a:rPr>
              <a:t>Airtightness layer (VCL)</a:t>
            </a:r>
          </a:p>
          <a:p>
            <a:pPr lvl="1" eaLnBrk="1" hangingPunct="1">
              <a:lnSpc>
                <a:spcPct val="100000"/>
              </a:lnSpc>
              <a:spcBef>
                <a:spcPct val="0"/>
              </a:spcBef>
              <a:buFont typeface="Calibri Light" panose="020F0302020204030204" pitchFamily="34" charset="0"/>
              <a:buAutoNum type="arabicPeriod"/>
              <a:defRPr/>
            </a:pPr>
            <a:r>
              <a:rPr lang="en-US" altLang="en-US" sz="2000" dirty="0">
                <a:ea typeface="Charter Roman" panose="02040503050506020203" pitchFamily="18" charset="0"/>
                <a:cs typeface="Charter Roman" panose="02040503050506020203" pitchFamily="18" charset="0"/>
              </a:rPr>
              <a:t>Pre </a:t>
            </a:r>
            <a:r>
              <a:rPr lang="en-US" altLang="en-US" sz="2000" dirty="0" err="1">
                <a:ea typeface="Charter Roman" panose="02040503050506020203" pitchFamily="18" charset="0"/>
                <a:cs typeface="Charter Roman" panose="02040503050506020203" pitchFamily="18" charset="0"/>
              </a:rPr>
              <a:t>airtest</a:t>
            </a:r>
            <a:endParaRPr lang="en-US" altLang="en-US" sz="2000"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b="1" dirty="0">
                <a:ea typeface="Charter Roman" panose="02040503050506020203" pitchFamily="18" charset="0"/>
                <a:cs typeface="Charter Roman" panose="02040503050506020203" pitchFamily="18" charset="0"/>
              </a:rPr>
              <a:t>Tape everything</a:t>
            </a:r>
          </a:p>
          <a:p>
            <a:pPr eaLnBrk="1" hangingPunct="1">
              <a:lnSpc>
                <a:spcPct val="100000"/>
              </a:lnSpc>
              <a:spcBef>
                <a:spcPct val="0"/>
              </a:spcBef>
              <a:buFont typeface="Calibri Light" panose="020F0302020204030204" pitchFamily="34" charset="0"/>
              <a:buAutoNum type="arabicPeriod"/>
              <a:defRPr/>
            </a:pPr>
            <a:endParaRPr lang="en-US" altLang="en-US" sz="2133" dirty="0">
              <a:ea typeface="Charter Roman" panose="02040503050506020203" pitchFamily="18" charset="0"/>
              <a:cs typeface="Charter Roman" panose="02040503050506020203" pitchFamily="18" charset="0"/>
            </a:endParaRPr>
          </a:p>
          <a:p>
            <a:pPr eaLnBrk="1" hangingPunct="1">
              <a:lnSpc>
                <a:spcPct val="100000"/>
              </a:lnSpc>
              <a:spcBef>
                <a:spcPct val="0"/>
              </a:spcBef>
              <a:buFont typeface="Calibri Light" panose="020F0302020204030204" pitchFamily="34" charset="0"/>
              <a:buAutoNum type="arabicPeriod"/>
              <a:defRPr/>
            </a:pPr>
            <a:r>
              <a:rPr lang="en-US" altLang="en-US" sz="2133" dirty="0">
                <a:ea typeface="Charter Roman" panose="02040503050506020203" pitchFamily="18" charset="0"/>
                <a:cs typeface="Charter Roman" panose="02040503050506020203" pitchFamily="18" charset="0"/>
              </a:rPr>
              <a:t>Any onsite changes to be run passed the design team</a:t>
            </a:r>
          </a:p>
        </p:txBody>
      </p:sp>
      <p:pic>
        <p:nvPicPr>
          <p:cNvPr id="93187" name="Picture 8">
            <a:extLst>
              <a:ext uri="{FF2B5EF4-FFF2-40B4-BE49-F238E27FC236}">
                <a16:creationId xmlns:a16="http://schemas.microsoft.com/office/drawing/2014/main" id="{5E220452-0107-3541-81FB-7C11E82CC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606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par>
                          <p:cTn id="25" fill="hold" nodeType="afterGroup">
                            <p:stCondLst>
                              <p:cond delay="15000"/>
                            </p:stCondLst>
                            <p:childTnLst>
                              <p:par>
                                <p:cTn id="26" presetID="1" presetClass="entr" presetSubtype="0" fill="hold" grpId="0" nodeType="afterEffect">
                                  <p:stCondLst>
                                    <p:cond delay="3000"/>
                                  </p:stCondLst>
                                  <p:childTnLst>
                                    <p:set>
                                      <p:cBhvr>
                                        <p:cTn id="27" dur="1" fill="hold">
                                          <p:stCondLst>
                                            <p:cond delay="0"/>
                                          </p:stCondLst>
                                        </p:cTn>
                                        <p:tgtEl>
                                          <p:spTgt spid="7">
                                            <p:txEl>
                                              <p:pRg st="10" end="10"/>
                                            </p:txEl>
                                          </p:spTgt>
                                        </p:tgtEl>
                                        <p:attrNameLst>
                                          <p:attrName>style.visibility</p:attrName>
                                        </p:attrNameLst>
                                      </p:cBhvr>
                                      <p:to>
                                        <p:strVal val="visible"/>
                                      </p:to>
                                    </p:set>
                                  </p:childTnLst>
                                </p:cTn>
                              </p:par>
                            </p:childTnLst>
                          </p:cTn>
                        </p:par>
                        <p:par>
                          <p:cTn id="28" fill="hold" nodeType="afterGroup">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par>
                          <p:cTn id="31" fill="hold" nodeType="afterGroup">
                            <p:stCondLst>
                              <p:cond delay="21000"/>
                            </p:stCondLst>
                            <p:childTnLst>
                              <p:par>
                                <p:cTn id="32" presetID="1" presetClass="entr" presetSubtype="0" fill="hold" grpId="0" nodeType="afterEffect">
                                  <p:stCondLst>
                                    <p:cond delay="3000"/>
                                  </p:stCondLst>
                                  <p:childTnLst>
                                    <p:set>
                                      <p:cBhvr>
                                        <p:cTn id="33" dur="1" fill="hold">
                                          <p:stCondLst>
                                            <p:cond delay="0"/>
                                          </p:stCondLst>
                                        </p:cTn>
                                        <p:tgtEl>
                                          <p:spTgt spid="7">
                                            <p:txEl>
                                              <p:pRg st="12" end="12"/>
                                            </p:txEl>
                                          </p:spTgt>
                                        </p:tgtEl>
                                        <p:attrNameLst>
                                          <p:attrName>style.visibility</p:attrName>
                                        </p:attrNameLst>
                                      </p:cBhvr>
                                      <p:to>
                                        <p:strVal val="visible"/>
                                      </p:to>
                                    </p:set>
                                  </p:childTnLst>
                                </p:cTn>
                              </p:par>
                            </p:childTnLst>
                          </p:cTn>
                        </p:par>
                        <p:par>
                          <p:cTn id="34" fill="hold" nodeType="afterGroup">
                            <p:stCondLst>
                              <p:cond delay="24000"/>
                            </p:stCondLst>
                            <p:childTnLst>
                              <p:par>
                                <p:cTn id="35" presetID="1" presetClass="entr" presetSubtype="0" fill="hold" grpId="0" nodeType="afterEffect">
                                  <p:stCondLst>
                                    <p:cond delay="3000"/>
                                  </p:stCondLst>
                                  <p:childTnLst>
                                    <p:set>
                                      <p:cBhvr>
                                        <p:cTn id="36" dur="1" fill="hold">
                                          <p:stCondLst>
                                            <p:cond delay="0"/>
                                          </p:stCondLst>
                                        </p:cTn>
                                        <p:tgtEl>
                                          <p:spTgt spid="7">
                                            <p:txEl>
                                              <p:pRg st="14" end="14"/>
                                            </p:txEl>
                                          </p:spTgt>
                                        </p:tgtEl>
                                        <p:attrNameLst>
                                          <p:attrName>style.visibility</p:attrName>
                                        </p:attrNameLst>
                                      </p:cBhvr>
                                      <p:to>
                                        <p:strVal val="visible"/>
                                      </p:to>
                                    </p:set>
                                  </p:childTnLst>
                                </p:cTn>
                              </p:par>
                            </p:childTnLst>
                          </p:cTn>
                        </p:par>
                        <p:par>
                          <p:cTn id="37" fill="hold" nodeType="afterGroup">
                            <p:stCondLst>
                              <p:cond delay="27000"/>
                            </p:stCondLst>
                            <p:childTnLst>
                              <p:par>
                                <p:cTn id="38" presetID="1" presetClass="entr" presetSubtype="0" fill="hold" grpId="0" nodeType="afterEffect">
                                  <p:stCondLst>
                                    <p:cond delay="3000"/>
                                  </p:stCondLst>
                                  <p:childTnLst>
                                    <p:set>
                                      <p:cBhvr>
                                        <p:cTn id="39"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56E1FEE0-2E52-6045-8336-EEFFF68A0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947" b="867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a:extLst>
              <a:ext uri="{FF2B5EF4-FFF2-40B4-BE49-F238E27FC236}">
                <a16:creationId xmlns:a16="http://schemas.microsoft.com/office/drawing/2014/main" id="{F2C5D7BC-A524-2B4E-9076-A92EE5D15636}"/>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9" name="TextBox 10">
            <a:extLst>
              <a:ext uri="{FF2B5EF4-FFF2-40B4-BE49-F238E27FC236}">
                <a16:creationId xmlns:a16="http://schemas.microsoft.com/office/drawing/2014/main" id="{D176038F-6C70-6341-ADCC-ED801B565B30}"/>
              </a:ext>
            </a:extLst>
          </p:cNvPr>
          <p:cNvSpPr txBox="1">
            <a:spLocks noChangeArrowheads="1"/>
          </p:cNvSpPr>
          <p:nvPr/>
        </p:nvSpPr>
        <p:spPr bwMode="auto">
          <a:xfrm>
            <a:off x="516467" y="395818"/>
            <a:ext cx="5969000" cy="5736382"/>
          </a:xfrm>
          <a:prstGeom prst="rect">
            <a:avLst/>
          </a:prstGeom>
          <a:solidFill>
            <a:schemeClr val="bg1">
              <a:alpha val="60000"/>
            </a:schemeClr>
          </a:solidFill>
          <a:ln>
            <a:noFill/>
          </a:ln>
        </p:spPr>
        <p:txBody>
          <a:bodyPr lIns="240000" tIns="240000" rIns="240000" bIns="240000">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2133" b="1" dirty="0"/>
              <a:t>The Current Problem -</a:t>
            </a:r>
          </a:p>
          <a:p>
            <a:pPr marL="0" indent="0" algn="just">
              <a:lnSpc>
                <a:spcPct val="100000"/>
              </a:lnSpc>
              <a:spcBef>
                <a:spcPct val="0"/>
              </a:spcBef>
              <a:buNone/>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We have a massive shortage of housing in the UK and the current housing stock is sub-standard in design and energy performance</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The major house builders who control the delivery of new homes are focused on volume rather than quality (EPC less than C)</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Heating and powering homes accounts for over 20% of all greenhouse gas emissions in the UK</a:t>
            </a:r>
          </a:p>
          <a:p>
            <a:pPr algn="just" eaLnBrk="1" hangingPunct="1">
              <a:lnSpc>
                <a:spcPct val="100000"/>
              </a:lnSpc>
              <a:spcBef>
                <a:spcPct val="0"/>
              </a:spcBef>
              <a:buFont typeface="Calibri Light" panose="020F0302020204030204" pitchFamily="34" charset="0"/>
              <a:buAutoNum type="arabicPeriod"/>
              <a:defRPr/>
            </a:pPr>
            <a:endParaRPr lang="en-US" altLang="en-US" sz="2133" dirty="0"/>
          </a:p>
          <a:p>
            <a:pPr algn="just" eaLnBrk="1" hangingPunct="1">
              <a:lnSpc>
                <a:spcPct val="100000"/>
              </a:lnSpc>
              <a:spcBef>
                <a:spcPct val="0"/>
              </a:spcBef>
              <a:buFont typeface="Calibri Light" panose="020F0302020204030204" pitchFamily="34" charset="0"/>
              <a:buAutoNum type="arabicPeriod"/>
              <a:defRPr/>
            </a:pPr>
            <a:r>
              <a:rPr lang="en-US" altLang="en-US" sz="2133" dirty="0"/>
              <a:t>The construction industry accounts for over 10% of all greenhouse gas emissions in the UK</a:t>
            </a:r>
          </a:p>
        </p:txBody>
      </p:sp>
      <p:pic>
        <p:nvPicPr>
          <p:cNvPr id="21508" name="Picture 8">
            <a:extLst>
              <a:ext uri="{FF2B5EF4-FFF2-40B4-BE49-F238E27FC236}">
                <a16:creationId xmlns:a16="http://schemas.microsoft.com/office/drawing/2014/main" id="{E8A1F8A1-898A-984A-80D8-1B6162D5E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678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9">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D4495AC3-1A9D-9057-D721-9B9992425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98" b="1192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Box 1">
            <a:extLst>
              <a:ext uri="{FF2B5EF4-FFF2-40B4-BE49-F238E27FC236}">
                <a16:creationId xmlns:a16="http://schemas.microsoft.com/office/drawing/2014/main" id="{15BFF94C-BEE8-8369-ECDB-441E38E87F35}"/>
              </a:ext>
            </a:extLst>
          </p:cNvPr>
          <p:cNvSpPr txBox="1">
            <a:spLocks noChangeArrowheads="1"/>
          </p:cNvSpPr>
          <p:nvPr/>
        </p:nvSpPr>
        <p:spPr bwMode="auto">
          <a:xfrm>
            <a:off x="3784601" y="1998133"/>
            <a:ext cx="184731" cy="300210"/>
          </a:xfrm>
          <a:prstGeom prst="rect">
            <a:avLst/>
          </a:prstGeom>
          <a:noFill/>
          <a:ln>
            <a:noFill/>
          </a:ln>
        </p:spPr>
        <p:txBody>
          <a:bodyPr wrap="non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endParaRPr lang="en-US" altLang="en-US" sz="1351"/>
          </a:p>
        </p:txBody>
      </p:sp>
      <p:sp>
        <p:nvSpPr>
          <p:cNvPr id="5" name="TextBox 4">
            <a:extLst>
              <a:ext uri="{FF2B5EF4-FFF2-40B4-BE49-F238E27FC236}">
                <a16:creationId xmlns:a16="http://schemas.microsoft.com/office/drawing/2014/main" id="{A9B6AFE8-EC12-917C-977D-5FB5781100A8}"/>
              </a:ext>
            </a:extLst>
          </p:cNvPr>
          <p:cNvSpPr txBox="1">
            <a:spLocks noChangeArrowheads="1"/>
          </p:cNvSpPr>
          <p:nvPr/>
        </p:nvSpPr>
        <p:spPr bwMode="auto">
          <a:xfrm>
            <a:off x="-171450" y="281518"/>
            <a:ext cx="12437535" cy="4524315"/>
          </a:xfrm>
          <a:prstGeom prst="rect">
            <a:avLst/>
          </a:prstGeom>
          <a:solidFill>
            <a:srgbClr val="D1E0E3">
              <a:alpha val="60000"/>
            </a:srgbClr>
          </a:solidFill>
          <a:ln>
            <a:noFill/>
          </a:ln>
        </p:spPr>
        <p:txBody>
          <a:bodyPr>
            <a:spAutoFit/>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indent="0" algn="ctr">
              <a:lnSpc>
                <a:spcPct val="100000"/>
              </a:lnSpc>
              <a:spcBef>
                <a:spcPct val="0"/>
              </a:spcBef>
              <a:buNone/>
              <a:defRPr/>
            </a:pPr>
            <a:r>
              <a:rPr lang="en-US" altLang="en-US" sz="4800" b="1" dirty="0"/>
              <a:t>IN SUMMARY</a:t>
            </a:r>
          </a:p>
          <a:p>
            <a:pPr algn="ctr" eaLnBrk="1" hangingPunct="1">
              <a:lnSpc>
                <a:spcPct val="100000"/>
              </a:lnSpc>
              <a:spcBef>
                <a:spcPct val="0"/>
              </a:spcBef>
              <a:buFont typeface="Calibri Light" panose="020F0302020204030204" pitchFamily="34" charset="0"/>
              <a:buAutoNum type="arabicPeriod"/>
              <a:defRPr/>
            </a:pPr>
            <a:endParaRPr lang="en-US" altLang="en-US" sz="2400" dirty="0"/>
          </a:p>
          <a:p>
            <a:pPr algn="ctr" eaLnBrk="1" hangingPunct="1">
              <a:lnSpc>
                <a:spcPct val="100000"/>
              </a:lnSpc>
              <a:spcBef>
                <a:spcPct val="0"/>
              </a:spcBef>
              <a:buFont typeface="+mj-lt"/>
              <a:buAutoNum type="arabicPeriod"/>
              <a:defRPr/>
            </a:pPr>
            <a:r>
              <a:rPr lang="en-US" altLang="en-US" sz="2400" dirty="0"/>
              <a:t>The biggest impact on your Low Energy Home is during the initial design stages</a:t>
            </a:r>
          </a:p>
          <a:p>
            <a:pPr algn="ctr" eaLnBrk="1" hangingPunct="1">
              <a:lnSpc>
                <a:spcPct val="100000"/>
              </a:lnSpc>
              <a:spcBef>
                <a:spcPct val="0"/>
              </a:spcBef>
              <a:buFont typeface="+mj-lt"/>
              <a:buAutoNum type="arabicPeriod"/>
              <a:defRPr/>
            </a:pPr>
            <a:endParaRPr lang="en-US" altLang="en-US" sz="2400" dirty="0"/>
          </a:p>
          <a:p>
            <a:pPr algn="ctr" eaLnBrk="1" hangingPunct="1">
              <a:lnSpc>
                <a:spcPct val="100000"/>
              </a:lnSpc>
              <a:spcBef>
                <a:spcPct val="0"/>
              </a:spcBef>
              <a:buFont typeface="+mj-lt"/>
              <a:buAutoNum type="arabicPeriod"/>
              <a:defRPr/>
            </a:pPr>
            <a:r>
              <a:rPr lang="en-US" altLang="en-US" sz="2400" dirty="0"/>
              <a:t>Review &amp; research all options, principles and construction methods for Low Energy Homes.</a:t>
            </a:r>
          </a:p>
          <a:p>
            <a:pPr algn="ctr" eaLnBrk="1" hangingPunct="1">
              <a:lnSpc>
                <a:spcPct val="100000"/>
              </a:lnSpc>
              <a:spcBef>
                <a:spcPct val="0"/>
              </a:spcBef>
              <a:buFont typeface="+mj-lt"/>
              <a:buAutoNum type="arabicPeriod"/>
              <a:defRPr/>
            </a:pPr>
            <a:endParaRPr lang="en-US" altLang="en-US" sz="2400" dirty="0"/>
          </a:p>
          <a:p>
            <a:pPr algn="ctr" eaLnBrk="1" hangingPunct="1">
              <a:lnSpc>
                <a:spcPct val="100000"/>
              </a:lnSpc>
              <a:spcBef>
                <a:spcPct val="0"/>
              </a:spcBef>
              <a:buFont typeface="+mj-lt"/>
              <a:buAutoNum type="arabicPeriod"/>
              <a:defRPr/>
            </a:pPr>
            <a:r>
              <a:rPr lang="en-US" altLang="en-US" sz="2400" dirty="0"/>
              <a:t>Define your low energy goals.</a:t>
            </a:r>
          </a:p>
          <a:p>
            <a:pPr algn="ctr" eaLnBrk="1" hangingPunct="1">
              <a:lnSpc>
                <a:spcPct val="100000"/>
              </a:lnSpc>
              <a:spcBef>
                <a:spcPct val="0"/>
              </a:spcBef>
              <a:buFont typeface="+mj-lt"/>
              <a:buAutoNum type="arabicPeriod"/>
              <a:defRPr/>
            </a:pPr>
            <a:endParaRPr lang="en-US" altLang="en-US" sz="2400" dirty="0"/>
          </a:p>
          <a:p>
            <a:pPr algn="ctr" eaLnBrk="1" hangingPunct="1">
              <a:lnSpc>
                <a:spcPct val="100000"/>
              </a:lnSpc>
              <a:spcBef>
                <a:spcPct val="0"/>
              </a:spcBef>
              <a:buFont typeface="+mj-lt"/>
              <a:buAutoNum type="arabicPeriod"/>
              <a:defRPr/>
            </a:pPr>
            <a:r>
              <a:rPr lang="en-US" altLang="en-US" sz="2400" dirty="0"/>
              <a:t>Detail out all of the poor traditional construction details, </a:t>
            </a:r>
            <a:r>
              <a:rPr lang="en-US" altLang="en-US" sz="2400" dirty="0" err="1"/>
              <a:t>ie</a:t>
            </a:r>
            <a:r>
              <a:rPr lang="en-US" altLang="en-US" sz="2400" dirty="0"/>
              <a:t> limit areas of cold bridging</a:t>
            </a:r>
          </a:p>
          <a:p>
            <a:pPr algn="ctr" eaLnBrk="1" hangingPunct="1">
              <a:lnSpc>
                <a:spcPct val="100000"/>
              </a:lnSpc>
              <a:spcBef>
                <a:spcPct val="0"/>
              </a:spcBef>
              <a:buFont typeface="+mj-lt"/>
              <a:buAutoNum type="arabicPeriod"/>
              <a:defRPr/>
            </a:pPr>
            <a:endParaRPr lang="en-US" altLang="en-US" sz="2400" b="1" dirty="0"/>
          </a:p>
          <a:p>
            <a:pPr algn="ctr" eaLnBrk="1" hangingPunct="1">
              <a:lnSpc>
                <a:spcPct val="100000"/>
              </a:lnSpc>
              <a:spcBef>
                <a:spcPct val="0"/>
              </a:spcBef>
              <a:buFont typeface="+mj-lt"/>
              <a:buAutoNum type="arabicPeriod"/>
              <a:defRPr/>
            </a:pPr>
            <a:r>
              <a:rPr lang="en-US" altLang="en-US" sz="2400" b="1" dirty="0"/>
              <a:t>Remember none of this matters if your designers/builders don</a:t>
            </a:r>
            <a:r>
              <a:rPr lang="uk-UA" altLang="en-US" sz="2400" b="1" dirty="0"/>
              <a:t>’</a:t>
            </a:r>
            <a:r>
              <a:rPr lang="en-US" altLang="en-US" sz="2400" b="1" dirty="0"/>
              <a:t>t follow these principles!</a:t>
            </a:r>
          </a:p>
        </p:txBody>
      </p:sp>
      <p:pic>
        <p:nvPicPr>
          <p:cNvPr id="95237" name="Picture 8">
            <a:extLst>
              <a:ext uri="{FF2B5EF4-FFF2-40B4-BE49-F238E27FC236}">
                <a16:creationId xmlns:a16="http://schemas.microsoft.com/office/drawing/2014/main" id="{26FBE6C8-119A-777B-2309-6686A0F6E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691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20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300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30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nodeType="afterGroup">
                            <p:stCondLst>
                              <p:cond delay="9000"/>
                            </p:stCondLst>
                            <p:childTnLst>
                              <p:par>
                                <p:cTn id="20" presetID="1" presetClass="entr" presetSubtype="0" fill="hold" grpId="0" nodeType="afterEffect">
                                  <p:stCondLst>
                                    <p:cond delay="3000"/>
                                  </p:stCondLst>
                                  <p:childTnLst>
                                    <p:set>
                                      <p:cBhvr>
                                        <p:cTn id="21" dur="1" fill="hold">
                                          <p:stCondLst>
                                            <p:cond delay="0"/>
                                          </p:stCondLst>
                                        </p:cTn>
                                        <p:tgtEl>
                                          <p:spTgt spid="5">
                                            <p:txEl>
                                              <p:pRg st="8" end="8"/>
                                            </p:txEl>
                                          </p:spTgt>
                                        </p:tgtEl>
                                        <p:attrNameLst>
                                          <p:attrName>style.visibility</p:attrName>
                                        </p:attrNameLst>
                                      </p:cBhvr>
                                      <p:to>
                                        <p:strVal val="visible"/>
                                      </p:to>
                                    </p:set>
                                  </p:childTnLst>
                                </p:cTn>
                              </p:par>
                            </p:childTnLst>
                          </p:cTn>
                        </p:par>
                        <p:par>
                          <p:cTn id="22" fill="hold" nodeType="afterGroup">
                            <p:stCondLst>
                              <p:cond delay="12000"/>
                            </p:stCondLst>
                            <p:childTnLst>
                              <p:par>
                                <p:cTn id="23" presetID="1" presetClass="entr" presetSubtype="0" fill="hold" grpId="0" nodeType="afterEffect">
                                  <p:stCondLst>
                                    <p:cond delay="300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8ACA68EF-6D06-264D-9DF2-2CC588AD17FD}"/>
              </a:ext>
            </a:extLst>
          </p:cNvPr>
          <p:cNvPicPr>
            <a:picLocks noChangeAspect="1"/>
          </p:cNvPicPr>
          <p:nvPr/>
        </p:nvPicPr>
        <p:blipFill>
          <a:blip r:embed="rId3">
            <a:extLst>
              <a:ext uri="{28A0092B-C50C-407E-A947-70E740481C1C}">
                <a14:useLocalDpi xmlns:a14="http://schemas.microsoft.com/office/drawing/2010/main" val="0"/>
              </a:ext>
            </a:extLst>
          </a:blip>
          <a:srcRect t="9891" r="25237" b="2381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a:extLst>
              <a:ext uri="{FF2B5EF4-FFF2-40B4-BE49-F238E27FC236}">
                <a16:creationId xmlns:a16="http://schemas.microsoft.com/office/drawing/2014/main" id="{3502E843-F809-9F45-B0DD-9DD2250A5F33}"/>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sp>
        <p:nvSpPr>
          <p:cNvPr id="9" name="TextBox 8">
            <a:extLst>
              <a:ext uri="{FF2B5EF4-FFF2-40B4-BE49-F238E27FC236}">
                <a16:creationId xmlns:a16="http://schemas.microsoft.com/office/drawing/2014/main" id="{D79E8600-3127-9948-BB70-0C9662F0E8F1}"/>
              </a:ext>
            </a:extLst>
          </p:cNvPr>
          <p:cNvSpPr txBox="1">
            <a:spLocks noChangeArrowheads="1"/>
          </p:cNvSpPr>
          <p:nvPr/>
        </p:nvSpPr>
        <p:spPr bwMode="auto">
          <a:xfrm>
            <a:off x="370418" y="3966634"/>
            <a:ext cx="11451167" cy="156966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t>“Put simply a green or low energy home that from design, technologies and construction method uses less energy, from any source, than a traditional or average new house.”</a:t>
            </a:r>
          </a:p>
        </p:txBody>
      </p:sp>
      <p:sp>
        <p:nvSpPr>
          <p:cNvPr id="22532" name="TextBox 7">
            <a:extLst>
              <a:ext uri="{FF2B5EF4-FFF2-40B4-BE49-F238E27FC236}">
                <a16:creationId xmlns:a16="http://schemas.microsoft.com/office/drawing/2014/main" id="{17B5D46E-2C0C-0B40-A046-343F91597839}"/>
              </a:ext>
            </a:extLst>
          </p:cNvPr>
          <p:cNvSpPr txBox="1">
            <a:spLocks noChangeArrowheads="1"/>
          </p:cNvSpPr>
          <p:nvPr/>
        </p:nvSpPr>
        <p:spPr bwMode="auto">
          <a:xfrm>
            <a:off x="169334" y="5854701"/>
            <a:ext cx="10782300" cy="850900"/>
          </a:xfrm>
          <a:prstGeom prst="rect">
            <a:avLst/>
          </a:prstGeom>
          <a:solidFill>
            <a:srgbClr val="D1E0E3">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267" b="1"/>
              <a:t>What do we mean by a Green Home</a:t>
            </a:r>
          </a:p>
        </p:txBody>
      </p:sp>
      <p:pic>
        <p:nvPicPr>
          <p:cNvPr id="22533" name="Picture 8">
            <a:extLst>
              <a:ext uri="{FF2B5EF4-FFF2-40B4-BE49-F238E27FC236}">
                <a16:creationId xmlns:a16="http://schemas.microsoft.com/office/drawing/2014/main" id="{53D06EFB-3AF4-9C47-9606-7A251E773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54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a:extLst>
              <a:ext uri="{FF2B5EF4-FFF2-40B4-BE49-F238E27FC236}">
                <a16:creationId xmlns:a16="http://schemas.microsoft.com/office/drawing/2014/main" id="{07310102-70C9-0E4B-871B-09B21C750344}"/>
              </a:ext>
            </a:extLst>
          </p:cNvPr>
          <p:cNvPicPr>
            <a:picLocks noChangeAspect="1"/>
          </p:cNvPicPr>
          <p:nvPr/>
        </p:nvPicPr>
        <p:blipFill>
          <a:blip r:embed="rId2">
            <a:extLst>
              <a:ext uri="{28A0092B-C50C-407E-A947-70E740481C1C}">
                <a14:useLocalDpi xmlns:a14="http://schemas.microsoft.com/office/drawing/2010/main" val="0"/>
              </a:ext>
            </a:extLst>
          </a:blip>
          <a:srcRect t="6137" b="947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1">
            <a:extLst>
              <a:ext uri="{FF2B5EF4-FFF2-40B4-BE49-F238E27FC236}">
                <a16:creationId xmlns:a16="http://schemas.microsoft.com/office/drawing/2014/main" id="{53956506-EE57-6240-A672-73FDF287179A}"/>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sp>
        <p:nvSpPr>
          <p:cNvPr id="24579" name="TextBox 5">
            <a:extLst>
              <a:ext uri="{FF2B5EF4-FFF2-40B4-BE49-F238E27FC236}">
                <a16:creationId xmlns:a16="http://schemas.microsoft.com/office/drawing/2014/main" id="{7E8473A0-7AC4-8246-90E5-B64C34EEA79E}"/>
              </a:ext>
            </a:extLst>
          </p:cNvPr>
          <p:cNvSpPr txBox="1">
            <a:spLocks noChangeArrowheads="1"/>
          </p:cNvSpPr>
          <p:nvPr/>
        </p:nvSpPr>
        <p:spPr bwMode="auto">
          <a:xfrm>
            <a:off x="427567" y="359833"/>
            <a:ext cx="5151967" cy="400110"/>
          </a:xfrm>
          <a:prstGeom prst="rect">
            <a:avLst/>
          </a:prstGeom>
          <a:solidFill>
            <a:srgbClr val="D1E0E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t>These are examples of low energy homes-</a:t>
            </a:r>
          </a:p>
        </p:txBody>
      </p:sp>
      <p:pic>
        <p:nvPicPr>
          <p:cNvPr id="24580" name="Picture 8">
            <a:extLst>
              <a:ext uri="{FF2B5EF4-FFF2-40B4-BE49-F238E27FC236}">
                <a16:creationId xmlns:a16="http://schemas.microsoft.com/office/drawing/2014/main" id="{EFF5D063-A7AC-EC45-BE7E-180546F5D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423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A picture containing tree, grass, outdoor, house&#10;&#10;Description automatically generated">
            <a:extLst>
              <a:ext uri="{FF2B5EF4-FFF2-40B4-BE49-F238E27FC236}">
                <a16:creationId xmlns:a16="http://schemas.microsoft.com/office/drawing/2014/main" id="{15F6510D-39F7-9C4E-8E61-470CA89FE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TextBox 1">
            <a:extLst>
              <a:ext uri="{FF2B5EF4-FFF2-40B4-BE49-F238E27FC236}">
                <a16:creationId xmlns:a16="http://schemas.microsoft.com/office/drawing/2014/main" id="{BDFDCA65-3402-374D-920E-87D9E19F8479}"/>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sp>
        <p:nvSpPr>
          <p:cNvPr id="25603" name="TextBox 7">
            <a:extLst>
              <a:ext uri="{FF2B5EF4-FFF2-40B4-BE49-F238E27FC236}">
                <a16:creationId xmlns:a16="http://schemas.microsoft.com/office/drawing/2014/main" id="{296CC5AE-B90F-1E4B-9CF2-FE5E06E32192}"/>
              </a:ext>
            </a:extLst>
          </p:cNvPr>
          <p:cNvSpPr txBox="1">
            <a:spLocks noChangeArrowheads="1"/>
          </p:cNvSpPr>
          <p:nvPr/>
        </p:nvSpPr>
        <p:spPr bwMode="auto">
          <a:xfrm>
            <a:off x="427567" y="359833"/>
            <a:ext cx="5151967" cy="400110"/>
          </a:xfrm>
          <a:prstGeom prst="rect">
            <a:avLst/>
          </a:prstGeom>
          <a:solidFill>
            <a:srgbClr val="D1E0E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t>These are examples of low energy homes-</a:t>
            </a:r>
          </a:p>
        </p:txBody>
      </p:sp>
      <p:pic>
        <p:nvPicPr>
          <p:cNvPr id="25604" name="Picture 8">
            <a:extLst>
              <a:ext uri="{FF2B5EF4-FFF2-40B4-BE49-F238E27FC236}">
                <a16:creationId xmlns:a16="http://schemas.microsoft.com/office/drawing/2014/main" id="{1DD4AD83-B0CF-C648-BB1B-B17DAE4CC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343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a:extLst>
              <a:ext uri="{FF2B5EF4-FFF2-40B4-BE49-F238E27FC236}">
                <a16:creationId xmlns:a16="http://schemas.microsoft.com/office/drawing/2014/main" id="{BA83BB9C-04F4-0543-88CC-8DE2803D6758}"/>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pic>
        <p:nvPicPr>
          <p:cNvPr id="26626" name="Picture 2">
            <a:extLst>
              <a:ext uri="{FF2B5EF4-FFF2-40B4-BE49-F238E27FC236}">
                <a16:creationId xmlns:a16="http://schemas.microsoft.com/office/drawing/2014/main" id="{B9656C8F-66B6-6444-924E-00805469757A}"/>
              </a:ext>
            </a:extLst>
          </p:cNvPr>
          <p:cNvPicPr>
            <a:picLocks noChangeAspect="1"/>
          </p:cNvPicPr>
          <p:nvPr/>
        </p:nvPicPr>
        <p:blipFill>
          <a:blip r:embed="rId2">
            <a:extLst>
              <a:ext uri="{28A0092B-C50C-407E-A947-70E740481C1C}">
                <a14:useLocalDpi xmlns:a14="http://schemas.microsoft.com/office/drawing/2010/main" val="0"/>
              </a:ext>
            </a:extLst>
          </a:blip>
          <a:srcRect t="8730" b="1626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7">
            <a:extLst>
              <a:ext uri="{FF2B5EF4-FFF2-40B4-BE49-F238E27FC236}">
                <a16:creationId xmlns:a16="http://schemas.microsoft.com/office/drawing/2014/main" id="{164E74CC-DDC0-F549-A69F-70DD8C6683F6}"/>
              </a:ext>
            </a:extLst>
          </p:cNvPr>
          <p:cNvSpPr txBox="1">
            <a:spLocks noChangeArrowheads="1"/>
          </p:cNvSpPr>
          <p:nvPr/>
        </p:nvSpPr>
        <p:spPr bwMode="auto">
          <a:xfrm>
            <a:off x="427567" y="359833"/>
            <a:ext cx="5151967" cy="400110"/>
          </a:xfrm>
          <a:prstGeom prst="rect">
            <a:avLst/>
          </a:prstGeom>
          <a:solidFill>
            <a:srgbClr val="D1E0E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t>These are examples of low energy homes-</a:t>
            </a:r>
          </a:p>
        </p:txBody>
      </p:sp>
      <p:pic>
        <p:nvPicPr>
          <p:cNvPr id="26628" name="Picture 8">
            <a:extLst>
              <a:ext uri="{FF2B5EF4-FFF2-40B4-BE49-F238E27FC236}">
                <a16:creationId xmlns:a16="http://schemas.microsoft.com/office/drawing/2014/main" id="{7FEF7450-7BB6-F442-B0CC-0B047BC08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40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C5FE4255-1554-3248-894E-72D8F0CD12C7}"/>
              </a:ext>
            </a:extLst>
          </p:cNvPr>
          <p:cNvSpPr txBox="1">
            <a:spLocks noChangeArrowheads="1"/>
          </p:cNvSpPr>
          <p:nvPr/>
        </p:nvSpPr>
        <p:spPr bwMode="auto">
          <a:xfrm>
            <a:off x="3014134" y="1521884"/>
            <a:ext cx="184731" cy="369332"/>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endParaRPr lang="en-US" altLang="en-US" sz="1800"/>
          </a:p>
        </p:txBody>
      </p:sp>
      <p:pic>
        <p:nvPicPr>
          <p:cNvPr id="27650" name="Picture 8">
            <a:extLst>
              <a:ext uri="{FF2B5EF4-FFF2-40B4-BE49-F238E27FC236}">
                <a16:creationId xmlns:a16="http://schemas.microsoft.com/office/drawing/2014/main" id="{79019B83-E3F2-C847-9DF2-288BC6772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2" t="10291" r="73964" b="9802"/>
          <a:stretch>
            <a:fillRect/>
          </a:stretch>
        </p:blipFill>
        <p:spPr bwMode="auto">
          <a:xfrm>
            <a:off x="11137901" y="5854700"/>
            <a:ext cx="869951"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A picture containing sky, outdoor, building, window&#10;&#10;Description automatically generated">
            <a:extLst>
              <a:ext uri="{FF2B5EF4-FFF2-40B4-BE49-F238E27FC236}">
                <a16:creationId xmlns:a16="http://schemas.microsoft.com/office/drawing/2014/main" id="{E92E2768-DB25-4148-9164-916788DB0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7">
            <a:extLst>
              <a:ext uri="{FF2B5EF4-FFF2-40B4-BE49-F238E27FC236}">
                <a16:creationId xmlns:a16="http://schemas.microsoft.com/office/drawing/2014/main" id="{23EE0E81-382A-524C-9682-56A2059A473E}"/>
              </a:ext>
            </a:extLst>
          </p:cNvPr>
          <p:cNvSpPr txBox="1">
            <a:spLocks noChangeArrowheads="1"/>
          </p:cNvSpPr>
          <p:nvPr/>
        </p:nvSpPr>
        <p:spPr bwMode="auto">
          <a:xfrm>
            <a:off x="438151" y="114300"/>
            <a:ext cx="5151967" cy="400110"/>
          </a:xfrm>
          <a:prstGeom prst="rect">
            <a:avLst/>
          </a:prstGeom>
          <a:solidFill>
            <a:srgbClr val="D1E0E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000" b="1"/>
              <a:t>These are examples of low energy homes-</a:t>
            </a:r>
          </a:p>
        </p:txBody>
      </p:sp>
    </p:spTree>
    <p:extLst>
      <p:ext uri="{BB962C8B-B14F-4D97-AF65-F5344CB8AC3E}">
        <p14:creationId xmlns:p14="http://schemas.microsoft.com/office/powerpoint/2010/main" val="116931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2837</Words>
  <Application>Microsoft Macintosh PowerPoint</Application>
  <PresentationFormat>Widescreen</PresentationFormat>
  <Paragraphs>459</Paragraphs>
  <Slides>40</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Kim McIntosh</cp:lastModifiedBy>
  <cp:revision>1</cp:revision>
  <dcterms:created xsi:type="dcterms:W3CDTF">2023-04-28T20:18:56Z</dcterms:created>
  <dcterms:modified xsi:type="dcterms:W3CDTF">2023-04-28T20:19:18Z</dcterms:modified>
</cp:coreProperties>
</file>