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2" r:id="rId1"/>
  </p:sldMasterIdLst>
  <p:notesMasterIdLst>
    <p:notesMasterId r:id="rId15"/>
  </p:notesMasterIdLst>
  <p:handoutMasterIdLst>
    <p:handoutMasterId r:id="rId16"/>
  </p:handoutMasterIdLst>
  <p:sldIdLst>
    <p:sldId id="257" r:id="rId2"/>
    <p:sldId id="313" r:id="rId3"/>
    <p:sldId id="334" r:id="rId4"/>
    <p:sldId id="335" r:id="rId5"/>
    <p:sldId id="336" r:id="rId6"/>
    <p:sldId id="337" r:id="rId7"/>
    <p:sldId id="338" r:id="rId8"/>
    <p:sldId id="340" r:id="rId9"/>
    <p:sldId id="305" r:id="rId10"/>
    <p:sldId id="339" r:id="rId11"/>
    <p:sldId id="341" r:id="rId12"/>
    <p:sldId id="333" r:id="rId13"/>
    <p:sldId id="311" r:id="rId14"/>
  </p:sldIdLst>
  <p:sldSz cx="12192000" cy="6858000"/>
  <p:notesSz cx="6797675" cy="9926638"/>
  <p:embeddedFontLs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Open Sans Extrabold" panose="020B0906030804020204" pitchFamily="34" charset="0"/>
      <p:bold r:id="rId21"/>
      <p:italic r:id="rId22"/>
      <p:boldItalic r:id="rId23"/>
    </p:embeddedFont>
    <p:embeddedFont>
      <p:font typeface="Open Sans Semibold" panose="020B0706030804020204" pitchFamily="34" charset="0"/>
      <p:bold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12" userDrawn="1">
          <p15:clr>
            <a:srgbClr val="A4A3A4"/>
          </p15:clr>
        </p15:guide>
        <p15:guide id="2" pos="7469" userDrawn="1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5" orient="horz" pos="119" userDrawn="1">
          <p15:clr>
            <a:srgbClr val="A4A3A4"/>
          </p15:clr>
        </p15:guide>
        <p15:guide id="6" orient="horz" pos="935" userDrawn="1">
          <p15:clr>
            <a:srgbClr val="A4A3A4"/>
          </p15:clr>
        </p15:guide>
        <p15:guide id="7" pos="5049" userDrawn="1">
          <p15:clr>
            <a:srgbClr val="A4A3A4"/>
          </p15:clr>
        </p15:guide>
        <p15:guide id="8" pos="4928" userDrawn="1">
          <p15:clr>
            <a:srgbClr val="A4A3A4"/>
          </p15:clr>
        </p15:guide>
        <p15:guide id="9" orient="horz" pos="663" userDrawn="1">
          <p15:clr>
            <a:srgbClr val="A4A3A4"/>
          </p15:clr>
        </p15:guide>
        <p15:guide id="10" orient="horz" pos="527" userDrawn="1">
          <p15:clr>
            <a:srgbClr val="A4A3A4"/>
          </p15:clr>
        </p15:guide>
        <p15:guide id="13" pos="3840" userDrawn="1">
          <p15:clr>
            <a:srgbClr val="A4A3A4"/>
          </p15:clr>
        </p15:guide>
        <p15:guide id="14" pos="332" userDrawn="1">
          <p15:clr>
            <a:srgbClr val="A4A3A4"/>
          </p15:clr>
        </p15:guide>
        <p15:guide id="15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McSherry" initials="TM" lastIdx="1" clrIdx="0">
    <p:extLst>
      <p:ext uri="{19B8F6BF-5375-455C-9EA6-DF929625EA0E}">
        <p15:presenceInfo xmlns:p15="http://schemas.microsoft.com/office/powerpoint/2012/main" userId="S-1-5-21-3399474469-2184673707-1527161267-12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BDA4BB"/>
    <a:srgbClr val="55295F"/>
    <a:srgbClr val="4191CE"/>
    <a:srgbClr val="CDC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FE7718-7F2E-4CFC-93FA-13156C8CB1C0}" v="1" dt="2023-06-22T08:08:38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61692" autoAdjust="0"/>
  </p:normalViewPr>
  <p:slideViewPr>
    <p:cSldViewPr>
      <p:cViewPr varScale="1">
        <p:scale>
          <a:sx n="82" d="100"/>
          <a:sy n="82" d="100"/>
        </p:scale>
        <p:origin x="725" y="72"/>
      </p:cViewPr>
      <p:guideLst>
        <p:guide orient="horz" pos="3612"/>
        <p:guide pos="7469"/>
        <p:guide orient="horz" pos="799"/>
        <p:guide orient="horz" pos="119"/>
        <p:guide orient="horz" pos="935"/>
        <p:guide pos="5049"/>
        <p:guide pos="4928"/>
        <p:guide orient="horz" pos="663"/>
        <p:guide orient="horz" pos="527"/>
        <p:guide pos="3840"/>
        <p:guide pos="332"/>
        <p:guide orient="horz" pos="134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2754" y="6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0255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282575"/>
            <a:ext cx="60483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6469" y="4171231"/>
            <a:ext cx="6611408" cy="56166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2529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Open Sans" panose="020B0606030504020204" pitchFamily="34" charset="0"/>
        <a:cs typeface="Open Sans" panose="020B0606030504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Open Sans" panose="020B0606030504020204" pitchFamily="34" charset="0"/>
        <a:cs typeface="Open Sans" panose="020B0606030504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Open Sans" panose="020B0606030504020204" pitchFamily="34" charset="0"/>
        <a:cs typeface="Open Sans" panose="020B0606030504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Open Sans" panose="020B0606030504020204" pitchFamily="34" charset="0"/>
        <a:cs typeface="Open Sans" panose="020B0606030504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Open Sans" panose="020B0606030504020204" pitchFamily="34" charset="0"/>
        <a:cs typeface="Open Sans" panose="020B0606030504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8300" y="282575"/>
            <a:ext cx="6048375" cy="3403600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Hello everyone – welcome to the - Your Home Building Journey with Buildstore webinar </a:t>
            </a:r>
          </a:p>
          <a:p>
            <a:endParaRPr lang="en-US" dirty="0"/>
          </a:p>
          <a:p>
            <a:r>
              <a:rPr lang="en-US" dirty="0"/>
              <a:t>Our aim at </a:t>
            </a:r>
            <a:r>
              <a:rPr lang="en-US" dirty="0" err="1"/>
              <a:t>BuildStore</a:t>
            </a:r>
            <a:r>
              <a:rPr lang="en-US" dirty="0"/>
              <a:t> - is to help and guide you through your journey to become a successful self builder…without the drama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23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You’ve been thinking about it (probably for a long time), looking and now taking those steps to find the perfect plot for your project</a:t>
            </a:r>
          </a:p>
          <a:p>
            <a:endParaRPr lang="en-US" dirty="0"/>
          </a:p>
          <a:p>
            <a:r>
              <a:rPr lang="en-US" dirty="0"/>
              <a:t>What next? When that plot comes along, will you be ready to go?</a:t>
            </a:r>
          </a:p>
          <a:p>
            <a:endParaRPr lang="en-US" dirty="0"/>
          </a:p>
          <a:p>
            <a:r>
              <a:rPr lang="en-US" dirty="0"/>
              <a:t>A self build project is unlikely to be like anything than you’ve done before</a:t>
            </a:r>
          </a:p>
          <a:p>
            <a:endParaRPr lang="en-US" dirty="0"/>
          </a:p>
          <a:p>
            <a:r>
              <a:rPr lang="en-US" dirty="0"/>
              <a:t>The natural </a:t>
            </a:r>
            <a:r>
              <a:rPr lang="en-GB" noProof="0" dirty="0"/>
              <a:t>approach is to compare previous experiences of purchases or </a:t>
            </a:r>
            <a:r>
              <a:rPr lang="en-GB" noProof="0" dirty="0" err="1"/>
              <a:t>remortgages</a:t>
            </a:r>
            <a:r>
              <a:rPr lang="en-GB" noProof="0" dirty="0"/>
              <a:t> – This is different &amp; you need a different approach</a:t>
            </a:r>
            <a:endParaRPr lang="en-US" dirty="0"/>
          </a:p>
          <a:p>
            <a:endParaRPr lang="en-US" dirty="0"/>
          </a:p>
          <a:p>
            <a:r>
              <a:rPr lang="en-US" dirty="0"/>
              <a:t>Important to understand the differences.</a:t>
            </a:r>
          </a:p>
          <a:p>
            <a:endParaRPr lang="en-US" dirty="0"/>
          </a:p>
          <a:p>
            <a:r>
              <a:rPr lang="en-US" dirty="0"/>
              <a:t>While you are waiting for the right opportunity, there are things that we can be doing to get you self build mortgage ready </a:t>
            </a:r>
          </a:p>
          <a:p>
            <a:endParaRPr lang="en-US" dirty="0"/>
          </a:p>
          <a:p>
            <a:endParaRPr lang="en-GB" noProof="0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028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You’ve been thinking about it (probably for a long time), looking and now taking those steps to find the perfect plot for your project</a:t>
            </a:r>
          </a:p>
          <a:p>
            <a:endParaRPr lang="en-US" dirty="0"/>
          </a:p>
          <a:p>
            <a:r>
              <a:rPr lang="en-US" dirty="0"/>
              <a:t>What next? When that plot comes along, will you be ready to go?</a:t>
            </a:r>
          </a:p>
          <a:p>
            <a:endParaRPr lang="en-US" dirty="0"/>
          </a:p>
          <a:p>
            <a:r>
              <a:rPr lang="en-US" dirty="0"/>
              <a:t>A self build project is unlikely to be like anything than you’ve done before</a:t>
            </a:r>
          </a:p>
          <a:p>
            <a:endParaRPr lang="en-US" dirty="0"/>
          </a:p>
          <a:p>
            <a:r>
              <a:rPr lang="en-US" dirty="0"/>
              <a:t>The natural </a:t>
            </a:r>
            <a:r>
              <a:rPr lang="en-GB" noProof="0" dirty="0"/>
              <a:t>approach is to compare previous experiences of purchases or </a:t>
            </a:r>
            <a:r>
              <a:rPr lang="en-GB" noProof="0" dirty="0" err="1"/>
              <a:t>remortgages</a:t>
            </a:r>
            <a:r>
              <a:rPr lang="en-GB" noProof="0" dirty="0"/>
              <a:t> – This is different &amp; you need a different approach</a:t>
            </a:r>
            <a:endParaRPr lang="en-US" dirty="0"/>
          </a:p>
          <a:p>
            <a:endParaRPr lang="en-US" dirty="0"/>
          </a:p>
          <a:p>
            <a:r>
              <a:rPr lang="en-US" dirty="0"/>
              <a:t>Important to understand the differences.</a:t>
            </a:r>
          </a:p>
          <a:p>
            <a:endParaRPr lang="en-US" dirty="0"/>
          </a:p>
          <a:p>
            <a:r>
              <a:rPr lang="en-US" dirty="0"/>
              <a:t>While you are waiting for the right opportunity, there are things that we can be doing to get you self build mortgage ready </a:t>
            </a:r>
          </a:p>
          <a:p>
            <a:endParaRPr lang="en-US" dirty="0"/>
          </a:p>
          <a:p>
            <a:endParaRPr lang="en-GB" noProof="0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148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You’ve been thinking about it (probably for a long time), looking and now taking those steps to find the perfect plot for your project</a:t>
            </a:r>
          </a:p>
          <a:p>
            <a:endParaRPr lang="en-US" dirty="0"/>
          </a:p>
          <a:p>
            <a:r>
              <a:rPr lang="en-US" dirty="0"/>
              <a:t>What next? When that plot comes along, will you be ready to go?</a:t>
            </a:r>
          </a:p>
          <a:p>
            <a:endParaRPr lang="en-US" dirty="0"/>
          </a:p>
          <a:p>
            <a:r>
              <a:rPr lang="en-US" dirty="0"/>
              <a:t>A self build project is unlikely to be like anything than you’ve done before</a:t>
            </a:r>
          </a:p>
          <a:p>
            <a:endParaRPr lang="en-US" dirty="0"/>
          </a:p>
          <a:p>
            <a:r>
              <a:rPr lang="en-US" dirty="0"/>
              <a:t>The natural </a:t>
            </a:r>
            <a:r>
              <a:rPr lang="en-GB" noProof="0" dirty="0"/>
              <a:t>approach is to compare previous experiences of purchases or </a:t>
            </a:r>
            <a:r>
              <a:rPr lang="en-GB" noProof="0" dirty="0" err="1"/>
              <a:t>remortgages</a:t>
            </a:r>
            <a:r>
              <a:rPr lang="en-GB" noProof="0" dirty="0"/>
              <a:t> – This is different &amp; you need a different approach</a:t>
            </a:r>
            <a:endParaRPr lang="en-US" dirty="0"/>
          </a:p>
          <a:p>
            <a:endParaRPr lang="en-US" dirty="0"/>
          </a:p>
          <a:p>
            <a:r>
              <a:rPr lang="en-US" dirty="0"/>
              <a:t>Important to understand the differences.</a:t>
            </a:r>
          </a:p>
          <a:p>
            <a:endParaRPr lang="en-US" dirty="0"/>
          </a:p>
          <a:p>
            <a:r>
              <a:rPr lang="en-US" dirty="0"/>
              <a:t>While you are waiting for the right opportunity, there are things that we can be doing to get you self build mortgage ready </a:t>
            </a:r>
          </a:p>
          <a:p>
            <a:endParaRPr lang="en-US" dirty="0"/>
          </a:p>
          <a:p>
            <a:endParaRPr lang="en-GB" noProof="0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81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your time today – All the best wishes for your project plans – happy land hunting!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579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8300" y="282575"/>
            <a:ext cx="6048375" cy="3403600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There will be lots to think about and decisions to make as you progress, </a:t>
            </a:r>
          </a:p>
          <a:p>
            <a:r>
              <a:rPr lang="en-US" dirty="0"/>
              <a:t>this session helps you to see areas to focus on now,  to put you in the best position to move forwards  </a:t>
            </a:r>
          </a:p>
          <a:p>
            <a:endParaRPr lang="en-US" dirty="0"/>
          </a:p>
          <a:p>
            <a:r>
              <a:rPr lang="en-US" dirty="0"/>
              <a:t>We’ll take around 10-15 minutes - open it up to any questions that you have &amp; hopefully set you in the right direction.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466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8300" y="282575"/>
            <a:ext cx="6048375" cy="3403600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There will be lots to think about and decisions to make as you progress, </a:t>
            </a:r>
          </a:p>
          <a:p>
            <a:r>
              <a:rPr lang="en-US" dirty="0"/>
              <a:t>this session helps you to see areas to focus on now,  to put you in the best position to move forwards  </a:t>
            </a:r>
          </a:p>
          <a:p>
            <a:endParaRPr lang="en-US" dirty="0"/>
          </a:p>
          <a:p>
            <a:r>
              <a:rPr lang="en-US" dirty="0"/>
              <a:t>We’ll take around 10-15 minutes - open it up to any questions that you have &amp; hopefully set you in the right direction.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80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8300" y="282575"/>
            <a:ext cx="6048375" cy="3403600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There will be lots to think about and decisions to make as you progress, </a:t>
            </a:r>
          </a:p>
          <a:p>
            <a:r>
              <a:rPr lang="en-US" dirty="0"/>
              <a:t>this session helps you to see areas to focus on now,  to put you in the best position to move forwards  </a:t>
            </a:r>
          </a:p>
          <a:p>
            <a:endParaRPr lang="en-US" dirty="0"/>
          </a:p>
          <a:p>
            <a:r>
              <a:rPr lang="en-US" dirty="0"/>
              <a:t>We’ll take around 10-15 minutes - open it up to any questions that you have &amp; hopefully set you in the right direction.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321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8300" y="282575"/>
            <a:ext cx="6048375" cy="3403600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There will be lots to think about and decisions to make as you progress, </a:t>
            </a:r>
          </a:p>
          <a:p>
            <a:r>
              <a:rPr lang="en-US" dirty="0"/>
              <a:t>this session helps you to see areas to focus on now,  to put you in the best position to move forwards  </a:t>
            </a:r>
          </a:p>
          <a:p>
            <a:endParaRPr lang="en-US" dirty="0"/>
          </a:p>
          <a:p>
            <a:r>
              <a:rPr lang="en-US" dirty="0"/>
              <a:t>We’ll take around 10-15 minutes - open it up to any questions that you have &amp; hopefully set you in the right direction.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598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8300" y="282575"/>
            <a:ext cx="6048375" cy="3403600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There will be lots to think about and decisions to make as you progress, </a:t>
            </a:r>
          </a:p>
          <a:p>
            <a:r>
              <a:rPr lang="en-US" dirty="0"/>
              <a:t>this session helps you to see areas to focus on now,  to put you in the best position to move forwards  </a:t>
            </a:r>
          </a:p>
          <a:p>
            <a:endParaRPr lang="en-US" dirty="0"/>
          </a:p>
          <a:p>
            <a:r>
              <a:rPr lang="en-US" dirty="0"/>
              <a:t>We’ll take around 10-15 minutes - open it up to any questions that you have &amp; hopefully set you in the right direction.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566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8300" y="282575"/>
            <a:ext cx="6048375" cy="3403600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There will be lots to think about and decisions to make as you progress, </a:t>
            </a:r>
          </a:p>
          <a:p>
            <a:r>
              <a:rPr lang="en-US" dirty="0"/>
              <a:t>this session helps you to see areas to focus on now,  to put you in the best position to move forwards  </a:t>
            </a:r>
          </a:p>
          <a:p>
            <a:endParaRPr lang="en-US" dirty="0"/>
          </a:p>
          <a:p>
            <a:r>
              <a:rPr lang="en-US" dirty="0"/>
              <a:t>We’ll take around 10-15 minutes - open it up to any questions that you have &amp; hopefully set you in the right direction.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427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8300" y="282575"/>
            <a:ext cx="6048375" cy="3403600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There will be lots to think about and decisions to make as you progress, </a:t>
            </a:r>
          </a:p>
          <a:p>
            <a:r>
              <a:rPr lang="en-US" dirty="0"/>
              <a:t>this session helps you to see areas to focus on now,  to put you in the best position to move forwards  </a:t>
            </a:r>
          </a:p>
          <a:p>
            <a:endParaRPr lang="en-US" dirty="0"/>
          </a:p>
          <a:p>
            <a:r>
              <a:rPr lang="en-US" dirty="0"/>
              <a:t>We’ll take around 10-15 minutes - open it up to any questions that you have &amp; hopefully set you in the right direction.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617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You’ve been thinking about it (probably for a long time), looking and now taking those steps to find the perfect plot for your project</a:t>
            </a:r>
          </a:p>
          <a:p>
            <a:endParaRPr lang="en-US" dirty="0"/>
          </a:p>
          <a:p>
            <a:r>
              <a:rPr lang="en-US" dirty="0"/>
              <a:t>What next? When that plot comes along, will you be ready to go?</a:t>
            </a:r>
          </a:p>
          <a:p>
            <a:endParaRPr lang="en-US" dirty="0"/>
          </a:p>
          <a:p>
            <a:r>
              <a:rPr lang="en-US" dirty="0"/>
              <a:t>A self build project is unlikely to be like anything than you’ve done before</a:t>
            </a:r>
          </a:p>
          <a:p>
            <a:endParaRPr lang="en-US" dirty="0"/>
          </a:p>
          <a:p>
            <a:r>
              <a:rPr lang="en-US" dirty="0"/>
              <a:t>The natural </a:t>
            </a:r>
            <a:r>
              <a:rPr lang="en-GB" noProof="0" dirty="0"/>
              <a:t>approach is to compare previous experiences of purchases or </a:t>
            </a:r>
            <a:r>
              <a:rPr lang="en-GB" noProof="0" dirty="0" err="1"/>
              <a:t>remortgages</a:t>
            </a:r>
            <a:r>
              <a:rPr lang="en-GB" noProof="0" dirty="0"/>
              <a:t> – This is different &amp; you need a different approach</a:t>
            </a:r>
            <a:endParaRPr lang="en-US" dirty="0"/>
          </a:p>
          <a:p>
            <a:endParaRPr lang="en-US" dirty="0"/>
          </a:p>
          <a:p>
            <a:r>
              <a:rPr lang="en-US" dirty="0"/>
              <a:t>Important to understand the differences.</a:t>
            </a:r>
          </a:p>
          <a:p>
            <a:endParaRPr lang="en-US" dirty="0"/>
          </a:p>
          <a:p>
            <a:r>
              <a:rPr lang="en-US" dirty="0"/>
              <a:t>While you are waiting for the right opportunity, there are things that we can be doing to get you self build mortgage ready </a:t>
            </a:r>
          </a:p>
          <a:p>
            <a:endParaRPr lang="en-US" dirty="0"/>
          </a:p>
          <a:p>
            <a:endParaRPr lang="en-GB" noProof="0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13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1A66-0AA2-4C87-9830-69D43BCF2B53}" type="datetimeFigureOut">
              <a:rPr lang="en-GB" smtClean="0"/>
              <a:t>18/04/2024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C53C-0BF3-48EC-8995-AD82F37D01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068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1A66-0AA2-4C87-9830-69D43BCF2B53}" type="datetimeFigureOut">
              <a:rPr lang="en-GB" smtClean="0"/>
              <a:t>18/04/2024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C53C-0BF3-48EC-8995-AD82F37D01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93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1A66-0AA2-4C87-9830-69D43BCF2B53}" type="datetimeFigureOut">
              <a:rPr lang="en-GB" smtClean="0"/>
              <a:t>18/04/2024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C53C-0BF3-48EC-8995-AD82F37D01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28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1A66-0AA2-4C87-9830-69D43BCF2B53}" type="datetimeFigureOut">
              <a:rPr lang="en-GB" smtClean="0"/>
              <a:t>18/04/2024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C53C-0BF3-48EC-8995-AD82F37D01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57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1A66-0AA2-4C87-9830-69D43BCF2B53}" type="datetimeFigureOut">
              <a:rPr lang="en-GB" smtClean="0"/>
              <a:t>18/04/2024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C53C-0BF3-48EC-8995-AD82F37D01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71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1A66-0AA2-4C87-9830-69D43BCF2B53}" type="datetimeFigureOut">
              <a:rPr lang="en-GB" smtClean="0"/>
              <a:t>18/04/2024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C53C-0BF3-48EC-8995-AD82F37D01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76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1A66-0AA2-4C87-9830-69D43BCF2B53}" type="datetimeFigureOut">
              <a:rPr lang="en-GB" smtClean="0"/>
              <a:t>18/04/2024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C53C-0BF3-48EC-8995-AD82F37D01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20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1A66-0AA2-4C87-9830-69D43BCF2B53}" type="datetimeFigureOut">
              <a:rPr lang="en-GB" smtClean="0"/>
              <a:t>18/04/2024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C53C-0BF3-48EC-8995-AD82F37D01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503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1A66-0AA2-4C87-9830-69D43BCF2B53}" type="datetimeFigureOut">
              <a:rPr lang="en-GB" smtClean="0"/>
              <a:t>18/04/2024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C53C-0BF3-48EC-8995-AD82F37D01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85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1A66-0AA2-4C87-9830-69D43BCF2B53}" type="datetimeFigureOut">
              <a:rPr lang="en-GB" smtClean="0"/>
              <a:t>18/04/2024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C53C-0BF3-48EC-8995-AD82F37D01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31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71A66-0AA2-4C87-9830-69D43BCF2B53}" type="datetimeFigureOut">
              <a:rPr lang="en-GB" smtClean="0"/>
              <a:t>18/04/2024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4C53C-0BF3-48EC-8995-AD82F37D01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651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71A66-0AA2-4C87-9830-69D43BCF2B53}" type="datetimeFigureOut">
              <a:rPr lang="en-GB" smtClean="0"/>
              <a:t>18/04/2024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4C53C-0BF3-48EC-8995-AD82F37D01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51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ildstore.co.uk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5B563B3-79C6-094B-965A-C033E1BBAE3C}"/>
              </a:ext>
            </a:extLst>
          </p:cNvPr>
          <p:cNvSpPr txBox="1">
            <a:spLocks/>
          </p:cNvSpPr>
          <p:nvPr/>
        </p:nvSpPr>
        <p:spPr>
          <a:xfrm>
            <a:off x="811434" y="580534"/>
            <a:ext cx="10685166" cy="32403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000"/>
              </a:lnSpc>
              <a:spcAft>
                <a:spcPts val="600"/>
              </a:spcAft>
            </a:pPr>
            <a:r>
              <a:rPr lang="en-GB" sz="3200" b="1" dirty="0">
                <a:solidFill>
                  <a:srgbClr val="55295F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WHAT TO CONSIDER WHEN PLANNING, DESIGNING &amp; FINANCING YOUR HOMEBUILDING PROJECT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4541651"/>
            <a:ext cx="2620735" cy="9361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2271D89-3056-334B-B9B9-511E8E532F5A}"/>
              </a:ext>
            </a:extLst>
          </p:cNvPr>
          <p:cNvSpPr txBox="1">
            <a:spLocks/>
          </p:cNvSpPr>
          <p:nvPr/>
        </p:nvSpPr>
        <p:spPr>
          <a:xfrm>
            <a:off x="7004470" y="3356992"/>
            <a:ext cx="4896544" cy="9278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Ian Thompson</a:t>
            </a:r>
          </a:p>
          <a:p>
            <a:pPr algn="l"/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Specialist Mortgage Advisor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79" y="2492896"/>
            <a:ext cx="5688632" cy="39577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CFFD60-6CB1-2C44-9624-C84802D2AB89}"/>
              </a:ext>
            </a:extLst>
          </p:cNvPr>
          <p:cNvSpPr/>
          <p:nvPr/>
        </p:nvSpPr>
        <p:spPr>
          <a:xfrm>
            <a:off x="0" y="0"/>
            <a:ext cx="371475" cy="6858000"/>
          </a:xfrm>
          <a:prstGeom prst="rect">
            <a:avLst/>
          </a:prstGeom>
          <a:solidFill>
            <a:srgbClr val="552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7774" y="5621091"/>
            <a:ext cx="2715568" cy="85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1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CFFD60-6CB1-2C44-9624-C84802D2AB89}"/>
              </a:ext>
            </a:extLst>
          </p:cNvPr>
          <p:cNvSpPr/>
          <p:nvPr/>
        </p:nvSpPr>
        <p:spPr>
          <a:xfrm>
            <a:off x="0" y="0"/>
            <a:ext cx="371475" cy="6858000"/>
          </a:xfrm>
          <a:prstGeom prst="rect">
            <a:avLst/>
          </a:prstGeom>
          <a:solidFill>
            <a:srgbClr val="552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FF8E6F-8B44-734F-9D57-BA4CC0CA2C69}"/>
              </a:ext>
            </a:extLst>
          </p:cNvPr>
          <p:cNvSpPr/>
          <p:nvPr/>
        </p:nvSpPr>
        <p:spPr>
          <a:xfrm>
            <a:off x="839416" y="1176304"/>
            <a:ext cx="11161712" cy="54133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BUILDSTORE JOURNEY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502ED26-4FE8-0945-BBB4-6F593B8A468B}"/>
              </a:ext>
            </a:extLst>
          </p:cNvPr>
          <p:cNvSpPr/>
          <p:nvPr/>
        </p:nvSpPr>
        <p:spPr>
          <a:xfrm>
            <a:off x="7084234" y="1478143"/>
            <a:ext cx="1619999" cy="167641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ts val="1800"/>
              </a:lnSpc>
              <a:buClr>
                <a:srgbClr val="632340"/>
              </a:buClr>
            </a:pPr>
            <a: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LAND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5978049-765A-AD4C-8CBD-AEC8301CD92D}"/>
              </a:ext>
            </a:extLst>
          </p:cNvPr>
          <p:cNvSpPr/>
          <p:nvPr/>
        </p:nvSpPr>
        <p:spPr>
          <a:xfrm>
            <a:off x="8828117" y="1462558"/>
            <a:ext cx="1619999" cy="167641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ts val="1800"/>
              </a:lnSpc>
              <a:buClr>
                <a:srgbClr val="632340"/>
              </a:buClr>
            </a:pPr>
            <a: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SITE</a:t>
            </a:r>
            <a:b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INSURANCE</a:t>
            </a:r>
            <a:endParaRPr lang="en-GB" sz="1400" b="1" dirty="0">
              <a:solidFill>
                <a:schemeClr val="bg1"/>
              </a:solidFill>
              <a:effectLst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34D87F5-F4DA-C647-BB6F-5A8D35D11713}"/>
              </a:ext>
            </a:extLst>
          </p:cNvPr>
          <p:cNvSpPr/>
          <p:nvPr/>
        </p:nvSpPr>
        <p:spPr>
          <a:xfrm>
            <a:off x="8828117" y="5188169"/>
            <a:ext cx="1619999" cy="167641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ts val="1800"/>
              </a:lnSpc>
              <a:buClr>
                <a:srgbClr val="632340"/>
              </a:buClr>
            </a:pPr>
            <a: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CUSTOM</a:t>
            </a:r>
            <a:b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BUILD</a:t>
            </a:r>
            <a:b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HOMES</a:t>
            </a:r>
            <a:endParaRPr lang="en-GB" sz="1400" b="1" dirty="0">
              <a:solidFill>
                <a:schemeClr val="bg1"/>
              </a:solidFill>
              <a:effectLst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DF82288-C9C3-1341-BD94-4200C392BC92}"/>
              </a:ext>
            </a:extLst>
          </p:cNvPr>
          <p:cNvSpPr/>
          <p:nvPr/>
        </p:nvSpPr>
        <p:spPr>
          <a:xfrm>
            <a:off x="5340350" y="5188169"/>
            <a:ext cx="1619999" cy="167641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ts val="1800"/>
              </a:lnSpc>
              <a:buClr>
                <a:srgbClr val="632340"/>
              </a:buClr>
            </a:pPr>
            <a: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PROJECT SUPPORT</a:t>
            </a:r>
            <a:endParaRPr lang="en-GB" sz="1400" b="1" dirty="0">
              <a:solidFill>
                <a:schemeClr val="bg1"/>
              </a:solidFill>
              <a:effectLst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9416" y="1961399"/>
            <a:ext cx="9864662" cy="5314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100"/>
              </a:lnSpc>
              <a:spcAft>
                <a:spcPts val="600"/>
              </a:spcAft>
              <a:buClr>
                <a:srgbClr val="E4C110"/>
              </a:buClr>
              <a:tabLst>
                <a:tab pos="538163" algn="l"/>
              </a:tabLst>
            </a:pPr>
            <a:r>
              <a:rPr lang="en-GB" dirty="0">
                <a:solidFill>
                  <a:srgbClr val="55295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At BuildStore we’re with you from start to finish offering support and guidance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188640"/>
            <a:ext cx="2620735" cy="93610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75520" y="2954581"/>
            <a:ext cx="8497192" cy="3175021"/>
            <a:chOff x="1919288" y="2270104"/>
            <a:chExt cx="8497192" cy="317502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09CE7F8-F96C-9941-B197-625113637A74}"/>
                </a:ext>
              </a:extLst>
            </p:cNvPr>
            <p:cNvSpPr/>
            <p:nvPr/>
          </p:nvSpPr>
          <p:spPr>
            <a:xfrm>
              <a:off x="1919288" y="3821523"/>
              <a:ext cx="1407748" cy="1623602"/>
            </a:xfrm>
            <a:prstGeom prst="rect">
              <a:avLst/>
            </a:prstGeom>
          </p:spPr>
          <p:txBody>
            <a:bodyPr wrap="none" anchor="t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55295F"/>
                  </a:solidFill>
                  <a:latin typeface="Open Sans Extrabold" panose="020B0606030504020204" pitchFamily="34" charset="0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INITIAL</a:t>
              </a:r>
            </a:p>
            <a:p>
              <a:pPr algn="ctr">
                <a:spcAft>
                  <a:spcPts val="600"/>
                </a:spcAft>
              </a:pPr>
              <a:r>
                <a:rPr lang="en-US" sz="1400" b="1" dirty="0">
                  <a:solidFill>
                    <a:srgbClr val="55295F"/>
                  </a:solidFill>
                  <a:latin typeface="Open Sans Extrabold" panose="020B0606030504020204" pitchFamily="34" charset="0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ADVICE</a:t>
              </a:r>
            </a:p>
            <a:p>
              <a:pPr algn="ctr"/>
              <a:r>
                <a:rPr lang="en-GB" sz="9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 recommend a tailored</a:t>
              </a:r>
            </a:p>
            <a:p>
              <a:pPr algn="ctr"/>
              <a:r>
                <a:rPr lang="en-GB" sz="9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borrowing solution</a:t>
              </a:r>
            </a:p>
            <a:p>
              <a:pPr algn="ctr"/>
              <a:r>
                <a:rPr lang="en-GB" sz="9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for your project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C91D059-77DD-0345-AE40-759C97F14ACC}"/>
                </a:ext>
              </a:extLst>
            </p:cNvPr>
            <p:cNvSpPr/>
            <p:nvPr/>
          </p:nvSpPr>
          <p:spPr>
            <a:xfrm>
              <a:off x="3691649" y="3821523"/>
              <a:ext cx="1407748" cy="1623601"/>
            </a:xfrm>
            <a:prstGeom prst="rect">
              <a:avLst/>
            </a:prstGeom>
          </p:spPr>
          <p:txBody>
            <a:bodyPr wrap="none" anchor="t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55295F"/>
                  </a:solidFill>
                  <a:latin typeface="Open Sans Extrabold" panose="020B0606030504020204" pitchFamily="34" charset="0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MORTGAGE</a:t>
              </a:r>
            </a:p>
            <a:p>
              <a:pPr algn="ctr">
                <a:spcAft>
                  <a:spcPts val="600"/>
                </a:spcAft>
              </a:pPr>
              <a:r>
                <a:rPr lang="en-US" sz="1400" b="1" dirty="0">
                  <a:solidFill>
                    <a:srgbClr val="55295F"/>
                  </a:solidFill>
                  <a:latin typeface="Open Sans Extrabold" panose="020B0606030504020204" pitchFamily="34" charset="0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APPLICATION</a:t>
              </a:r>
            </a:p>
            <a:p>
              <a:pPr algn="ctr"/>
              <a:r>
                <a:rPr lang="en-GB" sz="9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 secure a mortgage offer </a:t>
              </a:r>
            </a:p>
            <a:p>
              <a:pPr algn="ctr"/>
              <a:endParaRPr lang="en-US" sz="1400" b="1" dirty="0">
                <a:solidFill>
                  <a:srgbClr val="4191C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B9B8DB7-13E8-4E44-94C2-A643C27CF8AB}"/>
                </a:ext>
              </a:extLst>
            </p:cNvPr>
            <p:cNvSpPr/>
            <p:nvPr/>
          </p:nvSpPr>
          <p:spPr>
            <a:xfrm>
              <a:off x="5464010" y="3821522"/>
              <a:ext cx="1407748" cy="1623600"/>
            </a:xfrm>
            <a:prstGeom prst="rect">
              <a:avLst/>
            </a:prstGeom>
          </p:spPr>
          <p:txBody>
            <a:bodyPr wrap="none" anchor="t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55295F"/>
                  </a:solidFill>
                  <a:latin typeface="Open Sans Extrabold" panose="020B0606030504020204" pitchFamily="34" charset="0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DURING</a:t>
              </a:r>
            </a:p>
            <a:p>
              <a:pPr algn="ctr">
                <a:spcAft>
                  <a:spcPts val="600"/>
                </a:spcAft>
              </a:pPr>
              <a:r>
                <a:rPr lang="en-US" sz="1400" b="1" dirty="0">
                  <a:solidFill>
                    <a:srgbClr val="55295F"/>
                  </a:solidFill>
                  <a:latin typeface="Open Sans Extrabold" panose="020B0606030504020204" pitchFamily="34" charset="0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THE BUILD</a:t>
              </a:r>
            </a:p>
            <a:p>
              <a:pPr algn="ctr"/>
              <a:r>
                <a:rPr lang="en-GB" sz="9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 facilitate your</a:t>
              </a:r>
              <a:br>
                <a:rPr lang="en-GB" sz="9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GB" sz="9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mortgage releases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638BFD-DD20-934A-9619-E79D684C8F3F}"/>
                </a:ext>
              </a:extLst>
            </p:cNvPr>
            <p:cNvSpPr/>
            <p:nvPr/>
          </p:nvSpPr>
          <p:spPr>
            <a:xfrm>
              <a:off x="7236371" y="3821523"/>
              <a:ext cx="1407748" cy="1623602"/>
            </a:xfrm>
            <a:prstGeom prst="rect">
              <a:avLst/>
            </a:prstGeom>
          </p:spPr>
          <p:txBody>
            <a:bodyPr wrap="none" anchor="t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55295F"/>
                  </a:solidFill>
                  <a:latin typeface="Open Sans Extrabold" panose="020B0606030504020204" pitchFamily="34" charset="0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AFTER</a:t>
              </a:r>
            </a:p>
            <a:p>
              <a:pPr algn="ctr">
                <a:spcAft>
                  <a:spcPts val="600"/>
                </a:spcAft>
              </a:pPr>
              <a:r>
                <a:rPr lang="en-US" sz="1400" b="1" dirty="0">
                  <a:solidFill>
                    <a:srgbClr val="55295F"/>
                  </a:solidFill>
                  <a:latin typeface="Open Sans Extrabold" panose="020B0606030504020204" pitchFamily="34" charset="0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THE BUILD</a:t>
              </a:r>
            </a:p>
            <a:p>
              <a:pPr algn="ctr"/>
              <a:r>
                <a:rPr lang="en-GB" sz="9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 switch onto</a:t>
              </a:r>
              <a:br>
                <a:rPr lang="en-GB" sz="9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GB" sz="9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 traditional</a:t>
              </a:r>
              <a:br>
                <a:rPr lang="en-GB" sz="9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GB" sz="9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mortgage rate</a:t>
              </a:r>
            </a:p>
            <a:p>
              <a:pPr algn="ctr"/>
              <a:endParaRPr lang="en-US" sz="1400" b="1" dirty="0">
                <a:solidFill>
                  <a:srgbClr val="4191C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DC0D1E9-9B6C-1240-9696-80E9377FF4CF}"/>
                </a:ext>
              </a:extLst>
            </p:cNvPr>
            <p:cNvSpPr/>
            <p:nvPr/>
          </p:nvSpPr>
          <p:spPr>
            <a:xfrm>
              <a:off x="9008732" y="3821523"/>
              <a:ext cx="1407748" cy="1623599"/>
            </a:xfrm>
            <a:prstGeom prst="rect">
              <a:avLst/>
            </a:prstGeom>
          </p:spPr>
          <p:txBody>
            <a:bodyPr wrap="none" anchor="t" anchorCtr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55295F"/>
                  </a:solidFill>
                  <a:latin typeface="Open Sans Extrabold" panose="020B0606030504020204" pitchFamily="34" charset="0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GOING</a:t>
              </a:r>
            </a:p>
            <a:p>
              <a:pPr algn="ctr">
                <a:spcAft>
                  <a:spcPts val="600"/>
                </a:spcAft>
              </a:pPr>
              <a:r>
                <a:rPr lang="en-US" sz="1400" b="1" dirty="0">
                  <a:solidFill>
                    <a:srgbClr val="55295F"/>
                  </a:solidFill>
                  <a:latin typeface="Open Sans Extrabold" panose="020B0606030504020204" pitchFamily="34" charset="0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FORWARD</a:t>
              </a:r>
            </a:p>
            <a:p>
              <a:pPr algn="ctr"/>
              <a:r>
                <a:rPr lang="en-GB" sz="9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 will regularly review</a:t>
              </a:r>
              <a:br>
                <a:rPr lang="en-GB" sz="9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GB" sz="9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your mortgage </a:t>
              </a:r>
            </a:p>
            <a:p>
              <a:pPr algn="ctr"/>
              <a:endParaRPr lang="en-US" sz="1400" b="1" dirty="0">
                <a:solidFill>
                  <a:srgbClr val="4191C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5209663-0AF5-C649-B725-F47F16E422D8}"/>
                </a:ext>
              </a:extLst>
            </p:cNvPr>
            <p:cNvGrpSpPr/>
            <p:nvPr/>
          </p:nvGrpSpPr>
          <p:grpSpPr>
            <a:xfrm>
              <a:off x="1919288" y="2270104"/>
              <a:ext cx="1407748" cy="1407748"/>
              <a:chOff x="395288" y="2270104"/>
              <a:chExt cx="1407748" cy="1407748"/>
            </a:xfrm>
            <a:solidFill>
              <a:srgbClr val="55295F"/>
            </a:solidFill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A3CB978-AAEB-4E43-9335-1D049472C3B7}"/>
                  </a:ext>
                </a:extLst>
              </p:cNvPr>
              <p:cNvSpPr/>
              <p:nvPr/>
            </p:nvSpPr>
            <p:spPr>
              <a:xfrm>
                <a:off x="395288" y="2270104"/>
                <a:ext cx="1407748" cy="14077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FC3EB335-6A26-8C44-81DC-C9A93FAF40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lum bright="100000" contrast="100000"/>
              </a:blip>
              <a:stretch>
                <a:fillRect/>
              </a:stretch>
            </p:blipFill>
            <p:spPr>
              <a:xfrm>
                <a:off x="707054" y="2645516"/>
                <a:ext cx="817917" cy="711476"/>
              </a:xfrm>
              <a:prstGeom prst="rect">
                <a:avLst/>
              </a:prstGeom>
              <a:grpFill/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D3A1827-570D-CE48-8F87-6FEA97CA2D39}"/>
                </a:ext>
              </a:extLst>
            </p:cNvPr>
            <p:cNvGrpSpPr/>
            <p:nvPr/>
          </p:nvGrpSpPr>
          <p:grpSpPr>
            <a:xfrm>
              <a:off x="3691649" y="2270104"/>
              <a:ext cx="1407748" cy="1407748"/>
              <a:chOff x="2167649" y="2270104"/>
              <a:chExt cx="1407748" cy="1407748"/>
            </a:xfrm>
            <a:solidFill>
              <a:srgbClr val="55295F"/>
            </a:solidFill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B5C27BF-C978-9C4F-AF4C-754E5AC2ECB8}"/>
                  </a:ext>
                </a:extLst>
              </p:cNvPr>
              <p:cNvSpPr/>
              <p:nvPr/>
            </p:nvSpPr>
            <p:spPr>
              <a:xfrm>
                <a:off x="2167649" y="2270104"/>
                <a:ext cx="1407748" cy="14077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367C9568-B292-3446-8F20-0BAD02C85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lum bright="100000" contrast="100000"/>
              </a:blip>
              <a:stretch>
                <a:fillRect/>
              </a:stretch>
            </p:blipFill>
            <p:spPr>
              <a:xfrm>
                <a:off x="2591747" y="2604172"/>
                <a:ext cx="559551" cy="737778"/>
              </a:xfrm>
              <a:prstGeom prst="rect">
                <a:avLst/>
              </a:prstGeom>
              <a:grpFill/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382DDE5-9B86-C041-A41C-52416FD4E98B}"/>
                </a:ext>
              </a:extLst>
            </p:cNvPr>
            <p:cNvGrpSpPr/>
            <p:nvPr/>
          </p:nvGrpSpPr>
          <p:grpSpPr>
            <a:xfrm>
              <a:off x="5464010" y="2270104"/>
              <a:ext cx="1407748" cy="1407748"/>
              <a:chOff x="3940010" y="2270104"/>
              <a:chExt cx="1407748" cy="1407748"/>
            </a:xfrm>
            <a:solidFill>
              <a:srgbClr val="55295F"/>
            </a:solidFill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3E19564-C4D6-A340-9079-4E418DF435AA}"/>
                  </a:ext>
                </a:extLst>
              </p:cNvPr>
              <p:cNvSpPr/>
              <p:nvPr/>
            </p:nvSpPr>
            <p:spPr>
              <a:xfrm>
                <a:off x="3940010" y="2270104"/>
                <a:ext cx="1407748" cy="14077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04677E19-B7DF-E74F-8EDE-A818D4F15D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lum bright="100000" contrast="100000"/>
              </a:blip>
              <a:stretch>
                <a:fillRect/>
              </a:stretch>
            </p:blipFill>
            <p:spPr>
              <a:xfrm>
                <a:off x="4274995" y="2564904"/>
                <a:ext cx="737778" cy="737778"/>
              </a:xfrm>
              <a:prstGeom prst="rect">
                <a:avLst/>
              </a:prstGeom>
              <a:grpFill/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84811C8-0351-3443-A268-E032781490CD}"/>
                </a:ext>
              </a:extLst>
            </p:cNvPr>
            <p:cNvGrpSpPr/>
            <p:nvPr/>
          </p:nvGrpSpPr>
          <p:grpSpPr>
            <a:xfrm>
              <a:off x="7236371" y="2270104"/>
              <a:ext cx="1407748" cy="1407748"/>
              <a:chOff x="5712371" y="2270104"/>
              <a:chExt cx="1407748" cy="1407748"/>
            </a:xfrm>
            <a:solidFill>
              <a:srgbClr val="55295F"/>
            </a:solidFill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ACACD22-6344-4549-9821-C4A8D3B4229F}"/>
                  </a:ext>
                </a:extLst>
              </p:cNvPr>
              <p:cNvSpPr/>
              <p:nvPr/>
            </p:nvSpPr>
            <p:spPr>
              <a:xfrm>
                <a:off x="5712371" y="2270104"/>
                <a:ext cx="1407748" cy="14077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32FA2EE0-98E1-344F-AED5-BC789B662F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77549" y="2555457"/>
                <a:ext cx="677392" cy="747226"/>
              </a:xfrm>
              <a:prstGeom prst="rect">
                <a:avLst/>
              </a:prstGeom>
              <a:grpFill/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B65C869-4437-6448-B4CD-B048A7C8B6F8}"/>
                </a:ext>
              </a:extLst>
            </p:cNvPr>
            <p:cNvGrpSpPr/>
            <p:nvPr/>
          </p:nvGrpSpPr>
          <p:grpSpPr>
            <a:xfrm>
              <a:off x="9008732" y="2270104"/>
              <a:ext cx="1407748" cy="1407748"/>
              <a:chOff x="7484732" y="2270104"/>
              <a:chExt cx="1407748" cy="1407748"/>
            </a:xfrm>
            <a:solidFill>
              <a:srgbClr val="55295F"/>
            </a:solidFill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6EC71E2-A187-B840-9AEB-18A026C9C259}"/>
                  </a:ext>
                </a:extLst>
              </p:cNvPr>
              <p:cNvSpPr/>
              <p:nvPr/>
            </p:nvSpPr>
            <p:spPr>
              <a:xfrm>
                <a:off x="7484732" y="2270104"/>
                <a:ext cx="1407748" cy="14077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4C4E1CF7-4476-C340-A931-68E500F023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lum bright="100000" contrast="100000"/>
              </a:blip>
              <a:stretch>
                <a:fillRect/>
              </a:stretch>
            </p:blipFill>
            <p:spPr>
              <a:xfrm>
                <a:off x="7956376" y="2492896"/>
                <a:ext cx="462589" cy="979249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253374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/>
      <p:bldP spid="55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CFFD60-6CB1-2C44-9624-C84802D2AB89}"/>
              </a:ext>
            </a:extLst>
          </p:cNvPr>
          <p:cNvSpPr/>
          <p:nvPr/>
        </p:nvSpPr>
        <p:spPr>
          <a:xfrm>
            <a:off x="0" y="0"/>
            <a:ext cx="371475" cy="6858000"/>
          </a:xfrm>
          <a:prstGeom prst="rect">
            <a:avLst/>
          </a:prstGeom>
          <a:solidFill>
            <a:srgbClr val="552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FF8E6F-8B44-734F-9D57-BA4CC0CA2C69}"/>
              </a:ext>
            </a:extLst>
          </p:cNvPr>
          <p:cNvSpPr/>
          <p:nvPr/>
        </p:nvSpPr>
        <p:spPr>
          <a:xfrm>
            <a:off x="839416" y="1212107"/>
            <a:ext cx="11161712" cy="54133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CHOOSE BUILDSTORE?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502ED26-4FE8-0945-BBB4-6F593B8A468B}"/>
              </a:ext>
            </a:extLst>
          </p:cNvPr>
          <p:cNvSpPr/>
          <p:nvPr/>
        </p:nvSpPr>
        <p:spPr>
          <a:xfrm>
            <a:off x="7084234" y="1478143"/>
            <a:ext cx="1619999" cy="167641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ts val="1800"/>
              </a:lnSpc>
              <a:buClr>
                <a:srgbClr val="632340"/>
              </a:buClr>
            </a:pPr>
            <a: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LAND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5978049-765A-AD4C-8CBD-AEC8301CD92D}"/>
              </a:ext>
            </a:extLst>
          </p:cNvPr>
          <p:cNvSpPr/>
          <p:nvPr/>
        </p:nvSpPr>
        <p:spPr>
          <a:xfrm>
            <a:off x="8828117" y="1462558"/>
            <a:ext cx="1619999" cy="167641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ts val="1800"/>
              </a:lnSpc>
              <a:buClr>
                <a:srgbClr val="632340"/>
              </a:buClr>
            </a:pPr>
            <a: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SITE</a:t>
            </a:r>
            <a:b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INSURANCE</a:t>
            </a:r>
            <a:endParaRPr lang="en-GB" sz="1400" b="1" dirty="0">
              <a:solidFill>
                <a:schemeClr val="bg1"/>
              </a:solidFill>
              <a:effectLst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34D87F5-F4DA-C647-BB6F-5A8D35D11713}"/>
              </a:ext>
            </a:extLst>
          </p:cNvPr>
          <p:cNvSpPr/>
          <p:nvPr/>
        </p:nvSpPr>
        <p:spPr>
          <a:xfrm>
            <a:off x="8828117" y="5188169"/>
            <a:ext cx="1619999" cy="167641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ts val="1800"/>
              </a:lnSpc>
              <a:buClr>
                <a:srgbClr val="632340"/>
              </a:buClr>
            </a:pPr>
            <a: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CUSTOM</a:t>
            </a:r>
            <a:b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BUILD</a:t>
            </a:r>
            <a:b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HOMES</a:t>
            </a:r>
            <a:endParaRPr lang="en-GB" sz="1400" b="1" dirty="0">
              <a:solidFill>
                <a:schemeClr val="bg1"/>
              </a:solidFill>
              <a:effectLst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DF82288-C9C3-1341-BD94-4200C392BC92}"/>
              </a:ext>
            </a:extLst>
          </p:cNvPr>
          <p:cNvSpPr/>
          <p:nvPr/>
        </p:nvSpPr>
        <p:spPr>
          <a:xfrm>
            <a:off x="5340350" y="5188169"/>
            <a:ext cx="1619999" cy="167641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ts val="1800"/>
              </a:lnSpc>
              <a:buClr>
                <a:srgbClr val="632340"/>
              </a:buClr>
            </a:pPr>
            <a: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PROJECT SUPPORT</a:t>
            </a:r>
            <a:endParaRPr lang="en-GB" sz="1400" b="1" dirty="0">
              <a:solidFill>
                <a:schemeClr val="bg1"/>
              </a:solidFill>
              <a:effectLst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188640"/>
            <a:ext cx="2620735" cy="936104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798173" y="2024564"/>
            <a:ext cx="6704351" cy="3820009"/>
            <a:chOff x="2639616" y="1649515"/>
            <a:chExt cx="6704351" cy="3820009"/>
          </a:xfrm>
        </p:grpSpPr>
        <p:grpSp>
          <p:nvGrpSpPr>
            <p:cNvPr id="38" name="Group 37"/>
            <p:cNvGrpSpPr/>
            <p:nvPr/>
          </p:nvGrpSpPr>
          <p:grpSpPr>
            <a:xfrm>
              <a:off x="2639616" y="1649515"/>
              <a:ext cx="1600346" cy="1898654"/>
              <a:chOff x="1055332" y="1467296"/>
              <a:chExt cx="1694916" cy="2062291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90505BA-64DB-3E40-96F4-D1CE31FBB1A0}"/>
                  </a:ext>
                </a:extLst>
              </p:cNvPr>
              <p:cNvSpPr/>
              <p:nvPr/>
            </p:nvSpPr>
            <p:spPr>
              <a:xfrm>
                <a:off x="1150986" y="1873825"/>
                <a:ext cx="1592244" cy="1655762"/>
              </a:xfrm>
              <a:prstGeom prst="rect">
                <a:avLst/>
              </a:prstGeom>
            </p:spPr>
            <p:txBody>
              <a:bodyPr wrap="none" anchor="t" anchorCtr="0">
                <a:noAutofit/>
              </a:bodyPr>
              <a:lstStyle/>
              <a:p>
                <a:pPr algn="ctr"/>
                <a:r>
                  <a:rPr lang="en-US" sz="1500" b="1" dirty="0">
                    <a:solidFill>
                      <a:srgbClr val="84207A"/>
                    </a:solidFill>
                    <a:latin typeface="Open Sans Extrabold" panose="020B0606030504020204" pitchFamily="34" charset="0"/>
                    <a:ea typeface="Open Sans Extrabold" panose="020B0606030504020204" pitchFamily="34" charset="0"/>
                    <a:cs typeface="Open Sans Extrabold" panose="020B0606030504020204" pitchFamily="34" charset="0"/>
                  </a:rPr>
                  <a:t>SPECIALIST</a:t>
                </a:r>
              </a:p>
              <a:p>
                <a:pPr algn="ctr">
                  <a:lnSpc>
                    <a:spcPts val="975"/>
                  </a:lnSpc>
                </a:pPr>
                <a:endParaRPr lang="en-GB" sz="15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lnSpc>
                    <a:spcPts val="975"/>
                  </a:lnSpc>
                </a:pPr>
                <a:r>
                  <a:rPr lang="en-GB" sz="1500" dirty="0">
                    <a:solidFill>
                      <a:schemeClr val="bg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Knowledge &amp; </a:t>
                </a:r>
              </a:p>
              <a:p>
                <a:pPr algn="ctr">
                  <a:lnSpc>
                    <a:spcPts val="975"/>
                  </a:lnSpc>
                </a:pPr>
                <a:endParaRPr lang="en-GB" sz="15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lnSpc>
                    <a:spcPts val="975"/>
                  </a:lnSpc>
                </a:pPr>
                <a:r>
                  <a:rPr lang="en-GB" sz="1500" dirty="0">
                    <a:solidFill>
                      <a:schemeClr val="bg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expertise</a:t>
                </a:r>
              </a:p>
            </p:txBody>
          </p:sp>
          <p:sp>
            <p:nvSpPr>
              <p:cNvPr id="59" name="Hexagon 58"/>
              <p:cNvSpPr/>
              <p:nvPr/>
            </p:nvSpPr>
            <p:spPr>
              <a:xfrm rot="5400000">
                <a:off x="983157" y="1539471"/>
                <a:ext cx="1839265" cy="1694916"/>
              </a:xfrm>
              <a:prstGeom prst="hexagon">
                <a:avLst/>
              </a:prstGeom>
              <a:noFill/>
              <a:ln w="76200">
                <a:solidFill>
                  <a:srgbClr val="8420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5232096" y="1653759"/>
              <a:ext cx="1569590" cy="1894410"/>
              <a:chOff x="527289" y="1467297"/>
              <a:chExt cx="1694916" cy="2068842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90505BA-64DB-3E40-96F4-D1CE31FBB1A0}"/>
                  </a:ext>
                </a:extLst>
              </p:cNvPr>
              <p:cNvSpPr/>
              <p:nvPr/>
            </p:nvSpPr>
            <p:spPr>
              <a:xfrm>
                <a:off x="578625" y="1880377"/>
                <a:ext cx="1592243" cy="1655762"/>
              </a:xfrm>
              <a:prstGeom prst="rect">
                <a:avLst/>
              </a:prstGeom>
            </p:spPr>
            <p:txBody>
              <a:bodyPr wrap="none" anchor="t" anchorCtr="0">
                <a:noAutofit/>
              </a:bodyPr>
              <a:lstStyle/>
              <a:p>
                <a:pPr algn="ctr"/>
                <a:r>
                  <a:rPr lang="en-US" sz="1500" b="1" dirty="0">
                    <a:solidFill>
                      <a:srgbClr val="84207A"/>
                    </a:solidFill>
                    <a:latin typeface="Open Sans Extrabold" panose="020B0606030504020204" pitchFamily="34" charset="0"/>
                    <a:ea typeface="Open Sans Extrabold" panose="020B0606030504020204" pitchFamily="34" charset="0"/>
                    <a:cs typeface="Open Sans Extrabold" panose="020B0606030504020204" pitchFamily="34" charset="0"/>
                  </a:rPr>
                  <a:t>EXCLUSIVE</a:t>
                </a:r>
              </a:p>
              <a:p>
                <a:pPr algn="ctr">
                  <a:lnSpc>
                    <a:spcPts val="975"/>
                  </a:lnSpc>
                </a:pPr>
                <a:endParaRPr lang="en-GB" sz="15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lnSpc>
                    <a:spcPts val="975"/>
                  </a:lnSpc>
                </a:pPr>
                <a:r>
                  <a:rPr lang="en-GB" sz="1500" dirty="0">
                    <a:solidFill>
                      <a:schemeClr val="bg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Mortgages &amp; </a:t>
                </a:r>
              </a:p>
              <a:p>
                <a:pPr algn="ctr">
                  <a:lnSpc>
                    <a:spcPts val="975"/>
                  </a:lnSpc>
                </a:pPr>
                <a:endParaRPr lang="en-GB" sz="15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lnSpc>
                    <a:spcPts val="975"/>
                  </a:lnSpc>
                </a:pPr>
                <a:r>
                  <a:rPr lang="en-GB" sz="1500" dirty="0">
                    <a:solidFill>
                      <a:schemeClr val="bg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lenders</a:t>
                </a:r>
              </a:p>
            </p:txBody>
          </p:sp>
          <p:sp>
            <p:nvSpPr>
              <p:cNvPr id="57" name="Hexagon 56"/>
              <p:cNvSpPr/>
              <p:nvPr/>
            </p:nvSpPr>
            <p:spPr>
              <a:xfrm rot="5400000">
                <a:off x="455114" y="1539472"/>
                <a:ext cx="1839266" cy="1694916"/>
              </a:xfrm>
              <a:prstGeom prst="hexagon">
                <a:avLst/>
              </a:prstGeom>
              <a:noFill/>
              <a:ln w="76200">
                <a:solidFill>
                  <a:srgbClr val="8420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768760" y="1653759"/>
              <a:ext cx="1575207" cy="1894411"/>
              <a:chOff x="527289" y="1467297"/>
              <a:chExt cx="1694916" cy="2093208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90505BA-64DB-3E40-96F4-D1CE31FBB1A0}"/>
                  </a:ext>
                </a:extLst>
              </p:cNvPr>
              <p:cNvSpPr/>
              <p:nvPr/>
            </p:nvSpPr>
            <p:spPr>
              <a:xfrm>
                <a:off x="571143" y="1904743"/>
                <a:ext cx="1592243" cy="1655762"/>
              </a:xfrm>
              <a:prstGeom prst="rect">
                <a:avLst/>
              </a:prstGeom>
            </p:spPr>
            <p:txBody>
              <a:bodyPr wrap="none" anchor="t" anchorCtr="0">
                <a:noAutofit/>
              </a:bodyPr>
              <a:lstStyle/>
              <a:p>
                <a:pPr algn="ctr"/>
                <a:r>
                  <a:rPr lang="en-US" sz="1500" b="1" dirty="0">
                    <a:solidFill>
                      <a:srgbClr val="84207A"/>
                    </a:solidFill>
                    <a:latin typeface="Open Sans Extrabold" panose="020B0606030504020204" pitchFamily="34" charset="0"/>
                    <a:ea typeface="Open Sans Extrabold" panose="020B0606030504020204" pitchFamily="34" charset="0"/>
                    <a:cs typeface="Open Sans Extrabold" panose="020B0606030504020204" pitchFamily="34" charset="0"/>
                  </a:rPr>
                  <a:t>COMPETITIVE</a:t>
                </a:r>
              </a:p>
              <a:p>
                <a:pPr algn="ctr">
                  <a:lnSpc>
                    <a:spcPts val="975"/>
                  </a:lnSpc>
                </a:pPr>
                <a:endParaRPr lang="en-GB" sz="15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lnSpc>
                    <a:spcPts val="975"/>
                  </a:lnSpc>
                </a:pPr>
                <a:r>
                  <a:rPr lang="en-GB" sz="1500" dirty="0">
                    <a:solidFill>
                      <a:schemeClr val="bg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Interest rates</a:t>
                </a:r>
              </a:p>
            </p:txBody>
          </p:sp>
          <p:sp>
            <p:nvSpPr>
              <p:cNvPr id="52" name="Hexagon 51"/>
              <p:cNvSpPr/>
              <p:nvPr/>
            </p:nvSpPr>
            <p:spPr>
              <a:xfrm rot="5400000">
                <a:off x="455114" y="1539472"/>
                <a:ext cx="1839266" cy="1694916"/>
              </a:xfrm>
              <a:prstGeom prst="hexagon">
                <a:avLst/>
              </a:prstGeom>
              <a:noFill/>
              <a:ln w="76200">
                <a:solidFill>
                  <a:srgbClr val="8420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639617" y="3642834"/>
              <a:ext cx="1600345" cy="1704702"/>
              <a:chOff x="527289" y="1467297"/>
              <a:chExt cx="1694916" cy="1908385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90505BA-64DB-3E40-96F4-D1CE31FBB1A0}"/>
                  </a:ext>
                </a:extLst>
              </p:cNvPr>
              <p:cNvSpPr/>
              <p:nvPr/>
            </p:nvSpPr>
            <p:spPr>
              <a:xfrm>
                <a:off x="577336" y="1719920"/>
                <a:ext cx="1592243" cy="1655762"/>
              </a:xfrm>
              <a:prstGeom prst="rect">
                <a:avLst/>
              </a:prstGeom>
            </p:spPr>
            <p:txBody>
              <a:bodyPr wrap="none" anchor="t" anchorCtr="0">
                <a:noAutofit/>
              </a:bodyPr>
              <a:lstStyle/>
              <a:p>
                <a:pPr algn="ctr"/>
                <a:r>
                  <a:rPr lang="en-US" sz="1500" b="1" dirty="0">
                    <a:solidFill>
                      <a:srgbClr val="84207A"/>
                    </a:solidFill>
                    <a:latin typeface="Open Sans Extrabold" panose="020B0606030504020204" pitchFamily="34" charset="0"/>
                    <a:ea typeface="Open Sans Extrabold" panose="020B0606030504020204" pitchFamily="34" charset="0"/>
                    <a:cs typeface="Open Sans Extrabold" panose="020B0606030504020204" pitchFamily="34" charset="0"/>
                  </a:rPr>
                  <a:t>INTEREST </a:t>
                </a:r>
              </a:p>
              <a:p>
                <a:pPr algn="ctr"/>
                <a:r>
                  <a:rPr lang="en-US" sz="1500" b="1" dirty="0">
                    <a:solidFill>
                      <a:srgbClr val="84207A"/>
                    </a:solidFill>
                    <a:latin typeface="Open Sans Extrabold" panose="020B0606030504020204" pitchFamily="34" charset="0"/>
                    <a:ea typeface="Open Sans Extrabold" panose="020B0606030504020204" pitchFamily="34" charset="0"/>
                    <a:cs typeface="Open Sans Extrabold" panose="020B0606030504020204" pitchFamily="34" charset="0"/>
                  </a:rPr>
                  <a:t>ONLY </a:t>
                </a:r>
              </a:p>
              <a:p>
                <a:pPr algn="ctr"/>
                <a:r>
                  <a:rPr lang="en-US" sz="1500" b="1" dirty="0">
                    <a:solidFill>
                      <a:srgbClr val="84207A"/>
                    </a:solidFill>
                    <a:latin typeface="Open Sans Extrabold" panose="020B0606030504020204" pitchFamily="34" charset="0"/>
                    <a:ea typeface="Open Sans Extrabold" panose="020B0606030504020204" pitchFamily="34" charset="0"/>
                    <a:cs typeface="Open Sans Extrabold" panose="020B0606030504020204" pitchFamily="34" charset="0"/>
                  </a:rPr>
                  <a:t>PAYMENTS</a:t>
                </a:r>
              </a:p>
              <a:p>
                <a:pPr algn="ctr">
                  <a:lnSpc>
                    <a:spcPts val="975"/>
                  </a:lnSpc>
                </a:pPr>
                <a:endParaRPr lang="en-GB" sz="15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lnSpc>
                    <a:spcPts val="975"/>
                  </a:lnSpc>
                </a:pPr>
                <a:r>
                  <a:rPr lang="en-GB" sz="1500" dirty="0">
                    <a:solidFill>
                      <a:schemeClr val="bg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During the </a:t>
                </a:r>
              </a:p>
              <a:p>
                <a:pPr algn="ctr">
                  <a:lnSpc>
                    <a:spcPts val="975"/>
                  </a:lnSpc>
                </a:pPr>
                <a:endParaRPr lang="en-GB" sz="15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lnSpc>
                    <a:spcPts val="975"/>
                  </a:lnSpc>
                </a:pPr>
                <a:r>
                  <a:rPr lang="en-GB" sz="1500" dirty="0">
                    <a:solidFill>
                      <a:schemeClr val="bg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build</a:t>
                </a:r>
              </a:p>
            </p:txBody>
          </p:sp>
          <p:sp>
            <p:nvSpPr>
              <p:cNvPr id="49" name="Hexagon 48"/>
              <p:cNvSpPr/>
              <p:nvPr/>
            </p:nvSpPr>
            <p:spPr>
              <a:xfrm rot="5400000">
                <a:off x="455114" y="1539472"/>
                <a:ext cx="1839266" cy="1694916"/>
              </a:xfrm>
              <a:prstGeom prst="hexagon">
                <a:avLst/>
              </a:prstGeom>
              <a:noFill/>
              <a:ln w="76200">
                <a:solidFill>
                  <a:srgbClr val="8420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232096" y="3642834"/>
              <a:ext cx="1569590" cy="1826690"/>
              <a:chOff x="527289" y="1467297"/>
              <a:chExt cx="1694916" cy="2044949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90505BA-64DB-3E40-96F4-D1CE31FBB1A0}"/>
                  </a:ext>
                </a:extLst>
              </p:cNvPr>
              <p:cNvSpPr/>
              <p:nvPr/>
            </p:nvSpPr>
            <p:spPr>
              <a:xfrm>
                <a:off x="578624" y="1856484"/>
                <a:ext cx="1592243" cy="1655762"/>
              </a:xfrm>
              <a:prstGeom prst="rect">
                <a:avLst/>
              </a:prstGeom>
            </p:spPr>
            <p:txBody>
              <a:bodyPr wrap="none" anchor="t" anchorCtr="0">
                <a:noAutofit/>
              </a:bodyPr>
              <a:lstStyle/>
              <a:p>
                <a:pPr algn="ctr"/>
                <a:r>
                  <a:rPr lang="en-US" sz="1500" b="1" dirty="0">
                    <a:solidFill>
                      <a:srgbClr val="84207A"/>
                    </a:solidFill>
                    <a:latin typeface="Open Sans Extrabold" panose="020B0606030504020204" pitchFamily="34" charset="0"/>
                    <a:ea typeface="Open Sans Extrabold" panose="020B0606030504020204" pitchFamily="34" charset="0"/>
                    <a:cs typeface="Open Sans Extrabold" panose="020B0606030504020204" pitchFamily="34" charset="0"/>
                  </a:rPr>
                  <a:t>GUARANTEED</a:t>
                </a:r>
              </a:p>
              <a:p>
                <a:pPr algn="ctr">
                  <a:lnSpc>
                    <a:spcPts val="975"/>
                  </a:lnSpc>
                </a:pPr>
                <a:endParaRPr lang="en-GB" sz="15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lnSpc>
                    <a:spcPts val="975"/>
                  </a:lnSpc>
                </a:pPr>
                <a:r>
                  <a:rPr lang="en-GB" sz="1500" dirty="0">
                    <a:solidFill>
                      <a:schemeClr val="bg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Upfront stage </a:t>
                </a:r>
              </a:p>
              <a:p>
                <a:pPr algn="ctr">
                  <a:lnSpc>
                    <a:spcPts val="975"/>
                  </a:lnSpc>
                </a:pPr>
                <a:endParaRPr lang="en-GB" sz="15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lnSpc>
                    <a:spcPts val="975"/>
                  </a:lnSpc>
                </a:pPr>
                <a:r>
                  <a:rPr lang="en-GB" sz="1500" dirty="0">
                    <a:solidFill>
                      <a:schemeClr val="bg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payments</a:t>
                </a:r>
              </a:p>
              <a:p>
                <a:pPr algn="ctr">
                  <a:lnSpc>
                    <a:spcPts val="975"/>
                  </a:lnSpc>
                </a:pPr>
                <a:endParaRPr lang="en-GB" sz="15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lnSpc>
                    <a:spcPts val="975"/>
                  </a:lnSpc>
                </a:pPr>
                <a:r>
                  <a:rPr lang="en-GB" sz="1500" dirty="0">
                    <a:solidFill>
                      <a:schemeClr val="bg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available</a:t>
                </a:r>
              </a:p>
            </p:txBody>
          </p:sp>
          <p:sp>
            <p:nvSpPr>
              <p:cNvPr id="47" name="Hexagon 46"/>
              <p:cNvSpPr/>
              <p:nvPr/>
            </p:nvSpPr>
            <p:spPr>
              <a:xfrm rot="5400000">
                <a:off x="455114" y="1539472"/>
                <a:ext cx="1839266" cy="1694916"/>
              </a:xfrm>
              <a:prstGeom prst="hexagon">
                <a:avLst/>
              </a:prstGeom>
              <a:noFill/>
              <a:ln w="76200">
                <a:solidFill>
                  <a:srgbClr val="8420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749056" y="3590444"/>
              <a:ext cx="1594911" cy="1757092"/>
              <a:chOff x="527289" y="1408647"/>
              <a:chExt cx="1694916" cy="1967035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90505BA-64DB-3E40-96F4-D1CE31FBB1A0}"/>
                  </a:ext>
                </a:extLst>
              </p:cNvPr>
              <p:cNvSpPr/>
              <p:nvPr/>
            </p:nvSpPr>
            <p:spPr>
              <a:xfrm>
                <a:off x="578626" y="1602943"/>
                <a:ext cx="1592243" cy="1772739"/>
              </a:xfrm>
              <a:prstGeom prst="rect">
                <a:avLst/>
              </a:prstGeom>
            </p:spPr>
            <p:txBody>
              <a:bodyPr wrap="none" anchor="t" anchorCtr="0">
                <a:noAutofit/>
              </a:bodyPr>
              <a:lstStyle/>
              <a:p>
                <a:pPr algn="ctr"/>
                <a:r>
                  <a:rPr lang="en-US" sz="1500" b="1" dirty="0">
                    <a:solidFill>
                      <a:srgbClr val="84207A"/>
                    </a:solidFill>
                    <a:latin typeface="Open Sans Extrabold" panose="020B0606030504020204" pitchFamily="34" charset="0"/>
                    <a:ea typeface="Open Sans Extrabold" panose="020B0606030504020204" pitchFamily="34" charset="0"/>
                    <a:cs typeface="Open Sans Extrabold" panose="020B0606030504020204" pitchFamily="34" charset="0"/>
                  </a:rPr>
                  <a:t>TAILORED </a:t>
                </a:r>
              </a:p>
              <a:p>
                <a:pPr algn="ctr"/>
                <a:r>
                  <a:rPr lang="en-US" sz="1500" b="1" dirty="0">
                    <a:solidFill>
                      <a:srgbClr val="84207A"/>
                    </a:solidFill>
                    <a:latin typeface="Open Sans Extrabold" panose="020B0606030504020204" pitchFamily="34" charset="0"/>
                    <a:ea typeface="Open Sans Extrabold" panose="020B0606030504020204" pitchFamily="34" charset="0"/>
                    <a:cs typeface="Open Sans Extrabold" panose="020B0606030504020204" pitchFamily="34" charset="0"/>
                  </a:rPr>
                  <a:t>CASHFLOW</a:t>
                </a:r>
              </a:p>
              <a:p>
                <a:pPr algn="ctr">
                  <a:lnSpc>
                    <a:spcPts val="975"/>
                  </a:lnSpc>
                </a:pPr>
                <a:endParaRPr lang="en-GB" sz="15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lnSpc>
                    <a:spcPts val="975"/>
                  </a:lnSpc>
                </a:pPr>
                <a:r>
                  <a:rPr lang="en-GB" sz="1500" dirty="0">
                    <a:solidFill>
                      <a:schemeClr val="bg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To suit your </a:t>
                </a:r>
              </a:p>
              <a:p>
                <a:pPr algn="ctr">
                  <a:lnSpc>
                    <a:spcPts val="975"/>
                  </a:lnSpc>
                </a:pPr>
                <a:endParaRPr lang="en-GB" sz="15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lnSpc>
                    <a:spcPts val="975"/>
                  </a:lnSpc>
                </a:pPr>
                <a:r>
                  <a:rPr lang="en-GB" sz="1500" dirty="0">
                    <a:solidFill>
                      <a:schemeClr val="bg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payment </a:t>
                </a:r>
              </a:p>
              <a:p>
                <a:pPr algn="ctr">
                  <a:lnSpc>
                    <a:spcPts val="975"/>
                  </a:lnSpc>
                </a:pPr>
                <a:endParaRPr lang="en-GB" sz="15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lnSpc>
                    <a:spcPts val="975"/>
                  </a:lnSpc>
                </a:pPr>
                <a:r>
                  <a:rPr lang="en-GB" sz="1500" dirty="0">
                    <a:solidFill>
                      <a:schemeClr val="bg1">
                        <a:lumMod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schedule</a:t>
                </a:r>
              </a:p>
            </p:txBody>
          </p:sp>
          <p:sp>
            <p:nvSpPr>
              <p:cNvPr id="45" name="Hexagon 44"/>
              <p:cNvSpPr/>
              <p:nvPr/>
            </p:nvSpPr>
            <p:spPr>
              <a:xfrm rot="5400000">
                <a:off x="455114" y="1480822"/>
                <a:ext cx="1839266" cy="1694916"/>
              </a:xfrm>
              <a:prstGeom prst="hexagon">
                <a:avLst/>
              </a:prstGeom>
              <a:noFill/>
              <a:ln w="76200">
                <a:solidFill>
                  <a:srgbClr val="8420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688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CFFD60-6CB1-2C44-9624-C84802D2AB89}"/>
              </a:ext>
            </a:extLst>
          </p:cNvPr>
          <p:cNvSpPr/>
          <p:nvPr/>
        </p:nvSpPr>
        <p:spPr>
          <a:xfrm>
            <a:off x="0" y="0"/>
            <a:ext cx="371475" cy="6858000"/>
          </a:xfrm>
          <a:prstGeom prst="rect">
            <a:avLst/>
          </a:prstGeom>
          <a:solidFill>
            <a:srgbClr val="552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FF8E6F-8B44-734F-9D57-BA4CC0CA2C69}"/>
              </a:ext>
            </a:extLst>
          </p:cNvPr>
          <p:cNvSpPr/>
          <p:nvPr/>
        </p:nvSpPr>
        <p:spPr>
          <a:xfrm>
            <a:off x="839416" y="1176304"/>
            <a:ext cx="11161712" cy="54133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marL="7937">
              <a:lnSpc>
                <a:spcPts val="3200"/>
              </a:lnSpc>
              <a:buClr>
                <a:srgbClr val="632340"/>
              </a:buClr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SUMMARY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502ED26-4FE8-0945-BBB4-6F593B8A468B}"/>
              </a:ext>
            </a:extLst>
          </p:cNvPr>
          <p:cNvSpPr/>
          <p:nvPr/>
        </p:nvSpPr>
        <p:spPr>
          <a:xfrm>
            <a:off x="7084234" y="1462558"/>
            <a:ext cx="1619999" cy="167641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ts val="1800"/>
              </a:lnSpc>
              <a:buClr>
                <a:srgbClr val="632340"/>
              </a:buClr>
            </a:pPr>
            <a: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LAND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B967C6E-4DE3-334B-ADD1-EF0FF5CFE963}"/>
              </a:ext>
            </a:extLst>
          </p:cNvPr>
          <p:cNvSpPr/>
          <p:nvPr/>
        </p:nvSpPr>
        <p:spPr>
          <a:xfrm>
            <a:off x="5340350" y="3333156"/>
            <a:ext cx="1619999" cy="167641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ts val="1800"/>
              </a:lnSpc>
              <a:buClr>
                <a:srgbClr val="632340"/>
              </a:buClr>
            </a:pPr>
            <a: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DEVELOPMENT FINANCE</a:t>
            </a:r>
            <a:endParaRPr lang="en-GB" sz="1400" b="1" dirty="0">
              <a:solidFill>
                <a:schemeClr val="bg1"/>
              </a:solidFill>
              <a:effectLst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B8C9BC3-1AB7-8441-9E07-A32A7CEDB960}"/>
              </a:ext>
            </a:extLst>
          </p:cNvPr>
          <p:cNvSpPr/>
          <p:nvPr/>
        </p:nvSpPr>
        <p:spPr>
          <a:xfrm>
            <a:off x="7084234" y="3333156"/>
            <a:ext cx="1619999" cy="167641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ts val="1800"/>
              </a:lnSpc>
              <a:buClr>
                <a:srgbClr val="632340"/>
              </a:buClr>
            </a:pPr>
            <a: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SPECIALIST MORTGAGES</a:t>
            </a:r>
            <a:endParaRPr lang="en-GB" sz="1400" b="1" dirty="0">
              <a:solidFill>
                <a:schemeClr val="bg1"/>
              </a:solidFill>
              <a:effectLst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5978049-765A-AD4C-8CBD-AEC8301CD92D}"/>
              </a:ext>
            </a:extLst>
          </p:cNvPr>
          <p:cNvSpPr/>
          <p:nvPr/>
        </p:nvSpPr>
        <p:spPr>
          <a:xfrm>
            <a:off x="8828117" y="1462558"/>
            <a:ext cx="1619999" cy="167641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ts val="1800"/>
              </a:lnSpc>
              <a:buClr>
                <a:srgbClr val="632340"/>
              </a:buClr>
            </a:pPr>
            <a: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SITE</a:t>
            </a:r>
            <a:b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INSURANCE</a:t>
            </a:r>
            <a:endParaRPr lang="en-GB" sz="1400" b="1" dirty="0">
              <a:solidFill>
                <a:schemeClr val="bg1"/>
              </a:solidFill>
              <a:effectLst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34D87F5-F4DA-C647-BB6F-5A8D35D11713}"/>
              </a:ext>
            </a:extLst>
          </p:cNvPr>
          <p:cNvSpPr/>
          <p:nvPr/>
        </p:nvSpPr>
        <p:spPr>
          <a:xfrm>
            <a:off x="8828117" y="5188169"/>
            <a:ext cx="1619999" cy="167641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ts val="1800"/>
              </a:lnSpc>
              <a:buClr>
                <a:srgbClr val="632340"/>
              </a:buClr>
            </a:pPr>
            <a: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CUSTOM</a:t>
            </a:r>
            <a:b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BUILD</a:t>
            </a:r>
            <a:b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HOMES</a:t>
            </a:r>
            <a:endParaRPr lang="en-GB" sz="1400" b="1" dirty="0">
              <a:solidFill>
                <a:schemeClr val="bg1"/>
              </a:solidFill>
              <a:effectLst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DF82288-C9C3-1341-BD94-4200C392BC92}"/>
              </a:ext>
            </a:extLst>
          </p:cNvPr>
          <p:cNvSpPr/>
          <p:nvPr/>
        </p:nvSpPr>
        <p:spPr>
          <a:xfrm>
            <a:off x="5340350" y="5188169"/>
            <a:ext cx="1619999" cy="167641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ts val="1800"/>
              </a:lnSpc>
              <a:buClr>
                <a:srgbClr val="632340"/>
              </a:buClr>
            </a:pPr>
            <a: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PROJECT SUPPORT</a:t>
            </a:r>
            <a:endParaRPr lang="en-GB" sz="1400" b="1" dirty="0">
              <a:solidFill>
                <a:schemeClr val="bg1"/>
              </a:solidFill>
              <a:effectLst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4E48C17-19A2-FE42-85E1-CAE4263118FD}"/>
              </a:ext>
            </a:extLst>
          </p:cNvPr>
          <p:cNvSpPr/>
          <p:nvPr/>
        </p:nvSpPr>
        <p:spPr>
          <a:xfrm>
            <a:off x="10572001" y="1462558"/>
            <a:ext cx="1619999" cy="167641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ts val="1800"/>
              </a:lnSpc>
              <a:buClr>
                <a:srgbClr val="632340"/>
              </a:buClr>
            </a:pPr>
            <a: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STRUCTURAL WARRANTY</a:t>
            </a:r>
            <a:endParaRPr lang="en-GB" sz="1400" b="1" dirty="0">
              <a:solidFill>
                <a:schemeClr val="bg1"/>
              </a:solidFill>
              <a:effectLst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3866" y="2102024"/>
            <a:ext cx="9864662" cy="39603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ts val="2100"/>
              </a:lnSpc>
              <a:spcAft>
                <a:spcPts val="6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Cashflow is the most important factor – having money when you need it throughout your project is key</a:t>
            </a:r>
          </a:p>
          <a:p>
            <a:pPr marL="285750" indent="-285750">
              <a:lnSpc>
                <a:spcPts val="2100"/>
              </a:lnSpc>
              <a:spcAft>
                <a:spcPts val="6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your homebuilding project around your budget</a:t>
            </a:r>
          </a:p>
          <a:p>
            <a:pPr marL="285750" indent="-285750">
              <a:lnSpc>
                <a:spcPts val="2100"/>
              </a:lnSpc>
              <a:spcAft>
                <a:spcPts val="6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 sure you know the costs</a:t>
            </a:r>
          </a:p>
          <a:p>
            <a:pPr marL="285750" indent="-285750">
              <a:lnSpc>
                <a:spcPts val="2100"/>
              </a:lnSpc>
              <a:spcAft>
                <a:spcPts val="6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Going direct to a lender restricts your options</a:t>
            </a:r>
          </a:p>
          <a:p>
            <a:pPr marL="285750" indent="-285750">
              <a:lnSpc>
                <a:spcPts val="2100"/>
              </a:lnSpc>
              <a:spcAft>
                <a:spcPts val="6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Site insurance and structural warranty</a:t>
            </a:r>
          </a:p>
          <a:p>
            <a:pPr marL="285750" indent="-285750">
              <a:lnSpc>
                <a:spcPts val="2100"/>
              </a:lnSpc>
              <a:spcAft>
                <a:spcPts val="6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BuildStore specialist advisers have years of experience in self build, custom build, home improvement, renovation and extension projects and can help you make an informed decision</a:t>
            </a:r>
            <a:endParaRPr lang="en-GB" b="1" dirty="0">
              <a:solidFill>
                <a:srgbClr val="55295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2100"/>
              </a:lnSpc>
              <a:spcAft>
                <a:spcPts val="600"/>
              </a:spcAft>
              <a:buClr>
                <a:srgbClr val="55295F"/>
              </a:buClr>
              <a:tabLst>
                <a:tab pos="538163" algn="l"/>
              </a:tabLst>
            </a:pPr>
            <a:endParaRPr lang="en-GB" b="1" dirty="0">
              <a:solidFill>
                <a:srgbClr val="55295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2100"/>
              </a:lnSpc>
              <a:spcAft>
                <a:spcPts val="600"/>
              </a:spcAft>
              <a:buClr>
                <a:srgbClr val="55295F"/>
              </a:buClr>
              <a:tabLst>
                <a:tab pos="538163" algn="l"/>
              </a:tabLst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188640"/>
            <a:ext cx="2620735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9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5" grpId="0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CFFD60-6CB1-2C44-9624-C84802D2AB89}"/>
              </a:ext>
            </a:extLst>
          </p:cNvPr>
          <p:cNvSpPr/>
          <p:nvPr/>
        </p:nvSpPr>
        <p:spPr>
          <a:xfrm>
            <a:off x="0" y="0"/>
            <a:ext cx="371475" cy="6858000"/>
          </a:xfrm>
          <a:prstGeom prst="rect">
            <a:avLst/>
          </a:prstGeom>
          <a:solidFill>
            <a:srgbClr val="552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75420" y="2600908"/>
            <a:ext cx="540060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 anchorCtr="0"/>
          <a:lstStyle/>
          <a:p>
            <a:pPr marL="266700" indent="-266700" defTabSz="-11845925">
              <a:lnSpc>
                <a:spcPct val="90000"/>
              </a:lnSpc>
              <a:spcBef>
                <a:spcPct val="20000"/>
              </a:spcBef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T:		 +44(0)345 223 4888</a:t>
            </a:r>
          </a:p>
          <a:p>
            <a:pPr marL="266700" indent="-266700" defTabSz="-11845925">
              <a:lnSpc>
                <a:spcPct val="90000"/>
              </a:lnSpc>
              <a:spcBef>
                <a:spcPct val="20000"/>
              </a:spcBef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E:  E:	 enquiries@buildstore.co.uk</a:t>
            </a:r>
          </a:p>
          <a:p>
            <a:pPr marL="266700" indent="-266700" defTabSz="-11845925">
              <a:lnSpc>
                <a:spcPct val="90000"/>
              </a:lnSpc>
              <a:spcBef>
                <a:spcPct val="20000"/>
              </a:spcBef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W: 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www.buildstore.co.uk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66700" indent="-266700" defTabSz="-11845925">
              <a:lnSpc>
                <a:spcPct val="90000"/>
              </a:lnSpc>
              <a:spcBef>
                <a:spcPct val="20000"/>
              </a:spcBef>
            </a:pP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384" y="5877272"/>
            <a:ext cx="11449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Your home may be repossessed if you do not keep up repayments on your mortgage. </a:t>
            </a:r>
          </a:p>
          <a:p>
            <a:r>
              <a:rPr lang="en-GB" i="1" dirty="0"/>
              <a:t>For self and custom build mortgages we charge a fee of £295. £95 is payable on application and £200 on offer. For all other mortgages a separate fee </a:t>
            </a:r>
            <a:r>
              <a:rPr lang="en-GB" i="1"/>
              <a:t>policy applies.</a:t>
            </a:r>
            <a:r>
              <a:rPr lang="en-GB" i="1" dirty="0"/>
              <a:t>								</a:t>
            </a:r>
            <a:endParaRPr lang="en-GB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188640"/>
            <a:ext cx="2620735" cy="93610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F65073F-0E91-441F-B6E7-F6D846C7A4C7}"/>
              </a:ext>
            </a:extLst>
          </p:cNvPr>
          <p:cNvGrpSpPr/>
          <p:nvPr/>
        </p:nvGrpSpPr>
        <p:grpSpPr>
          <a:xfrm>
            <a:off x="7247548" y="2232905"/>
            <a:ext cx="3817001" cy="2708263"/>
            <a:chOff x="7247548" y="1843455"/>
            <a:chExt cx="3817001" cy="270826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DB50963-9915-44AE-A5AC-14069C739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2144" y="2870731"/>
              <a:ext cx="1296725" cy="168098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7F61581-4036-479E-B6F6-0C0B525387A7}"/>
                </a:ext>
              </a:extLst>
            </p:cNvPr>
            <p:cNvSpPr txBox="1"/>
            <p:nvPr/>
          </p:nvSpPr>
          <p:spPr>
            <a:xfrm>
              <a:off x="7247548" y="1843456"/>
              <a:ext cx="1656182" cy="830997"/>
            </a:xfrm>
            <a:prstGeom prst="rect">
              <a:avLst/>
            </a:prstGeom>
            <a:solidFill>
              <a:srgbClr val="55295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Scan for Free PlotSearch Subscription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809B44C-4856-4CFC-AE94-D127DD4CF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8096" y="2870730"/>
              <a:ext cx="1296725" cy="168098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4820BF-1D09-4FAF-8C9C-15A84DC9CBFF}"/>
                </a:ext>
              </a:extLst>
            </p:cNvPr>
            <p:cNvSpPr txBox="1"/>
            <p:nvPr/>
          </p:nvSpPr>
          <p:spPr>
            <a:xfrm>
              <a:off x="9408366" y="1843455"/>
              <a:ext cx="1656183" cy="830997"/>
            </a:xfrm>
            <a:prstGeom prst="rect">
              <a:avLst/>
            </a:prstGeom>
            <a:solidFill>
              <a:srgbClr val="55295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Scan to Download our Brochures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828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2271D89-3056-334B-B9B9-511E8E532F5A}"/>
              </a:ext>
            </a:extLst>
          </p:cNvPr>
          <p:cNvSpPr txBox="1">
            <a:spLocks/>
          </p:cNvSpPr>
          <p:nvPr/>
        </p:nvSpPr>
        <p:spPr>
          <a:xfrm>
            <a:off x="839416" y="626891"/>
            <a:ext cx="6048920" cy="9278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9416" y="1884991"/>
            <a:ext cx="6336704" cy="39603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ts val="2100"/>
              </a:lnSpc>
              <a:spcAft>
                <a:spcPts val="6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 your budget </a:t>
            </a:r>
          </a:p>
          <a:p>
            <a:pPr marL="285750" indent="-285750">
              <a:lnSpc>
                <a:spcPts val="2100"/>
              </a:lnSpc>
              <a:spcAft>
                <a:spcPts val="6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 out your costs</a:t>
            </a:r>
          </a:p>
          <a:p>
            <a:pPr marL="285750" indent="-285750">
              <a:lnSpc>
                <a:spcPts val="2100"/>
              </a:lnSpc>
              <a:spcAft>
                <a:spcPts val="6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Design, construction &amp; impact on finance options</a:t>
            </a:r>
          </a:p>
          <a:p>
            <a:pPr marL="285750" indent="-285750">
              <a:lnSpc>
                <a:spcPts val="2100"/>
              </a:lnSpc>
              <a:spcAft>
                <a:spcPts val="6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Establish your cashflow</a:t>
            </a:r>
          </a:p>
          <a:p>
            <a:pPr marL="285750" indent="-285750">
              <a:lnSpc>
                <a:spcPts val="2100"/>
              </a:lnSpc>
              <a:spcAft>
                <a:spcPts val="6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Stage payment mortgages</a:t>
            </a:r>
          </a:p>
          <a:p>
            <a:pPr marL="285750" indent="-285750">
              <a:lnSpc>
                <a:spcPts val="2100"/>
              </a:lnSpc>
              <a:spcAft>
                <a:spcPts val="6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to a successful project</a:t>
            </a:r>
          </a:p>
          <a:p>
            <a:pPr marL="285750" indent="-285750">
              <a:lnSpc>
                <a:spcPts val="2100"/>
              </a:lnSpc>
              <a:spcAft>
                <a:spcPts val="6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BuildStore journey</a:t>
            </a:r>
          </a:p>
          <a:p>
            <a:pPr marL="285750" indent="-285750">
              <a:lnSpc>
                <a:spcPts val="2100"/>
              </a:lnSpc>
              <a:spcAft>
                <a:spcPts val="6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BuildStore?</a:t>
            </a:r>
          </a:p>
          <a:p>
            <a:pPr marL="285750" indent="-285750">
              <a:lnSpc>
                <a:spcPts val="2100"/>
              </a:lnSpc>
              <a:spcAft>
                <a:spcPts val="6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CFFD60-6CB1-2C44-9624-C84802D2AB89}"/>
              </a:ext>
            </a:extLst>
          </p:cNvPr>
          <p:cNvSpPr/>
          <p:nvPr/>
        </p:nvSpPr>
        <p:spPr>
          <a:xfrm>
            <a:off x="0" y="0"/>
            <a:ext cx="371475" cy="6858000"/>
          </a:xfrm>
          <a:prstGeom prst="rect">
            <a:avLst/>
          </a:prstGeom>
          <a:solidFill>
            <a:srgbClr val="552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188640"/>
            <a:ext cx="2620735" cy="936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543" y="2132856"/>
            <a:ext cx="4769528" cy="31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2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2271D89-3056-334B-B9B9-511E8E532F5A}"/>
              </a:ext>
            </a:extLst>
          </p:cNvPr>
          <p:cNvSpPr txBox="1">
            <a:spLocks/>
          </p:cNvSpPr>
          <p:nvPr/>
        </p:nvSpPr>
        <p:spPr>
          <a:xfrm>
            <a:off x="839416" y="626891"/>
            <a:ext cx="6048920" cy="9278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BUDGET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9416" y="1988840"/>
            <a:ext cx="6336704" cy="39603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100"/>
              </a:lnSpc>
              <a:spcAft>
                <a:spcPts val="600"/>
              </a:spcAft>
              <a:buClr>
                <a:srgbClr val="E4C110"/>
              </a:buClr>
              <a:tabLst>
                <a:tab pos="538163" algn="l"/>
              </a:tabLst>
            </a:pPr>
            <a:r>
              <a:rPr lang="en-GB" sz="2000" b="1" dirty="0">
                <a:solidFill>
                  <a:srgbClr val="55295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Start by knowing how you’re going to fund your build and how much you have to spend.</a:t>
            </a:r>
          </a:p>
          <a:p>
            <a:pPr>
              <a:lnSpc>
                <a:spcPts val="2100"/>
              </a:lnSpc>
              <a:spcAft>
                <a:spcPts val="600"/>
              </a:spcAft>
              <a:buClr>
                <a:srgbClr val="E4C110"/>
              </a:buClr>
              <a:tabLst>
                <a:tab pos="538163" algn="l"/>
              </a:tabLst>
            </a:pPr>
            <a:endParaRPr lang="en-GB" sz="2000" b="1" dirty="0">
              <a:solidFill>
                <a:srgbClr val="55295F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>
              <a:lnSpc>
                <a:spcPts val="2000"/>
              </a:lnSpc>
              <a:spcAft>
                <a:spcPts val="1800"/>
              </a:spcAft>
              <a:buClr>
                <a:srgbClr val="55295F"/>
              </a:buClr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Liquid Savings + Borrowed Funds  = Total Budget </a:t>
            </a:r>
          </a:p>
          <a:p>
            <a:pPr>
              <a:lnSpc>
                <a:spcPts val="2100"/>
              </a:lnSpc>
              <a:spcAft>
                <a:spcPts val="600"/>
              </a:spcAft>
              <a:buClr>
                <a:srgbClr val="E4C110"/>
              </a:buClr>
              <a:tabLst>
                <a:tab pos="538163" algn="l"/>
              </a:tabLst>
            </a:pPr>
            <a:endParaRPr lang="en-GB" sz="2000" b="1" dirty="0">
              <a:solidFill>
                <a:srgbClr val="55295F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>
              <a:lnSpc>
                <a:spcPts val="2100"/>
              </a:lnSpc>
              <a:spcAft>
                <a:spcPts val="600"/>
              </a:spcAft>
              <a:buClr>
                <a:srgbClr val="E4C110"/>
              </a:buClr>
              <a:tabLst>
                <a:tab pos="538163" algn="l"/>
              </a:tabLst>
            </a:pPr>
            <a:r>
              <a:rPr lang="en-GB" sz="2000" b="1" dirty="0">
                <a:solidFill>
                  <a:srgbClr val="55295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How much can you borrow?</a:t>
            </a:r>
          </a:p>
          <a:p>
            <a:pPr marL="179388" indent="-179388">
              <a:lnSpc>
                <a:spcPts val="2000"/>
              </a:lnSpc>
              <a:spcAft>
                <a:spcPts val="3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Typically 75% - 95% of your plot and build costs with a stage payment mortgage</a:t>
            </a:r>
          </a:p>
          <a:p>
            <a:pPr marL="179388" indent="-179388">
              <a:lnSpc>
                <a:spcPts val="2000"/>
              </a:lnSpc>
              <a:spcAft>
                <a:spcPts val="3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Dependent on your financial circumstances</a:t>
            </a: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(income, outgoings, employment status, credit score </a:t>
            </a:r>
            <a:r>
              <a:rPr lang="en-GB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</a:t>
            </a: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CFFD60-6CB1-2C44-9624-C84802D2AB89}"/>
              </a:ext>
            </a:extLst>
          </p:cNvPr>
          <p:cNvSpPr/>
          <p:nvPr/>
        </p:nvSpPr>
        <p:spPr>
          <a:xfrm>
            <a:off x="0" y="0"/>
            <a:ext cx="371475" cy="6858000"/>
          </a:xfrm>
          <a:prstGeom prst="rect">
            <a:avLst/>
          </a:prstGeom>
          <a:solidFill>
            <a:srgbClr val="552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188640"/>
            <a:ext cx="2620735" cy="9361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3433E9-84AD-9E47-911E-51F42596F1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4272" y="1772816"/>
            <a:ext cx="2881312" cy="396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7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2271D89-3056-334B-B9B9-511E8E532F5A}"/>
              </a:ext>
            </a:extLst>
          </p:cNvPr>
          <p:cNvSpPr txBox="1">
            <a:spLocks/>
          </p:cNvSpPr>
          <p:nvPr/>
        </p:nvSpPr>
        <p:spPr>
          <a:xfrm>
            <a:off x="803501" y="660841"/>
            <a:ext cx="6048920" cy="9278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9416" y="1988840"/>
            <a:ext cx="6336704" cy="39603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100"/>
              </a:lnSpc>
              <a:spcAft>
                <a:spcPts val="600"/>
              </a:spcAft>
              <a:buClr>
                <a:srgbClr val="E4C110"/>
              </a:buClr>
              <a:tabLst>
                <a:tab pos="538163" algn="l"/>
              </a:tabLst>
            </a:pPr>
            <a:r>
              <a:rPr lang="en-GB" b="1" dirty="0">
                <a:solidFill>
                  <a:srgbClr val="55295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Everyday is a pay away day! </a:t>
            </a:r>
          </a:p>
          <a:p>
            <a:pPr marL="182563" indent="-182563">
              <a:lnSpc>
                <a:spcPts val="2000"/>
              </a:lnSpc>
              <a:spcAft>
                <a:spcPts val="3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Land/project purchase</a:t>
            </a:r>
          </a:p>
          <a:p>
            <a:pPr marL="182563" indent="-182563">
              <a:lnSpc>
                <a:spcPts val="2000"/>
              </a:lnSpc>
              <a:spcAft>
                <a:spcPts val="3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Fees</a:t>
            </a:r>
          </a:p>
          <a:p>
            <a:pPr marL="182563" indent="-182563">
              <a:lnSpc>
                <a:spcPts val="2000"/>
              </a:lnSpc>
              <a:spcAft>
                <a:spcPts val="3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 costs </a:t>
            </a: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(materials &amp; labour)</a:t>
            </a:r>
          </a:p>
          <a:p>
            <a:pPr marL="182563" indent="-182563">
              <a:lnSpc>
                <a:spcPts val="2000"/>
              </a:lnSpc>
              <a:spcAft>
                <a:spcPts val="3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Unexpected expenses </a:t>
            </a: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(contingency)</a:t>
            </a:r>
          </a:p>
          <a:p>
            <a:pPr marL="182563" indent="-182563">
              <a:lnSpc>
                <a:spcPts val="2000"/>
              </a:lnSpc>
              <a:spcAft>
                <a:spcPts val="3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Ongoing living costs </a:t>
            </a: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(mortgage/rent)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CFFD60-6CB1-2C44-9624-C84802D2AB89}"/>
              </a:ext>
            </a:extLst>
          </p:cNvPr>
          <p:cNvSpPr/>
          <p:nvPr/>
        </p:nvSpPr>
        <p:spPr>
          <a:xfrm>
            <a:off x="0" y="0"/>
            <a:ext cx="371475" cy="6858000"/>
          </a:xfrm>
          <a:prstGeom prst="rect">
            <a:avLst/>
          </a:prstGeom>
          <a:solidFill>
            <a:srgbClr val="552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188640"/>
            <a:ext cx="2620735" cy="93610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711624" y="4325410"/>
            <a:ext cx="4401580" cy="1407748"/>
            <a:chOff x="1899111" y="3717032"/>
            <a:chExt cx="4401580" cy="140774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E1FFE02-5478-3B44-8EC6-B6BA2A846439}"/>
                </a:ext>
              </a:extLst>
            </p:cNvPr>
            <p:cNvGrpSpPr/>
            <p:nvPr/>
          </p:nvGrpSpPr>
          <p:grpSpPr>
            <a:xfrm>
              <a:off x="1899111" y="3717032"/>
              <a:ext cx="1407748" cy="1407748"/>
              <a:chOff x="1147930" y="4504996"/>
              <a:chExt cx="1407748" cy="1407748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73CABC5-4ADE-6C44-871F-0D83442A8281}"/>
                  </a:ext>
                </a:extLst>
              </p:cNvPr>
              <p:cNvSpPr/>
              <p:nvPr/>
            </p:nvSpPr>
            <p:spPr>
              <a:xfrm>
                <a:off x="1147930" y="4504996"/>
                <a:ext cx="1407748" cy="1407748"/>
              </a:xfrm>
              <a:prstGeom prst="ellipse">
                <a:avLst/>
              </a:prstGeom>
              <a:solidFill>
                <a:srgbClr val="5529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841AA9E-050B-664C-9174-4E0FAA2EE2B1}"/>
                  </a:ext>
                </a:extLst>
              </p:cNvPr>
              <p:cNvSpPr/>
              <p:nvPr/>
            </p:nvSpPr>
            <p:spPr>
              <a:xfrm>
                <a:off x="1147930" y="5162168"/>
                <a:ext cx="1407748" cy="749488"/>
              </a:xfrm>
              <a:prstGeom prst="rect">
                <a:avLst/>
              </a:prstGeom>
            </p:spPr>
            <p:txBody>
              <a:bodyPr wrap="none" anchor="ctr" anchorCtr="0">
                <a:no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Open Sans Extrabold" panose="020B0606030504020204" pitchFamily="34" charset="0"/>
                    <a:ea typeface="Open Sans Extrabold" panose="020B0606030504020204" pitchFamily="34" charset="0"/>
                    <a:cs typeface="Open Sans Extrabold" panose="020B0606030504020204" pitchFamily="34" charset="0"/>
                  </a:rPr>
                  <a:t>DAILY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7C6D91D-D831-E14D-B001-00BC19DCFF10}"/>
                </a:ext>
              </a:extLst>
            </p:cNvPr>
            <p:cNvGrpSpPr/>
            <p:nvPr/>
          </p:nvGrpSpPr>
          <p:grpSpPr>
            <a:xfrm>
              <a:off x="3396027" y="3717032"/>
              <a:ext cx="1407748" cy="1407748"/>
              <a:chOff x="1147930" y="4504996"/>
              <a:chExt cx="1407748" cy="1407748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B7A7597-6EF5-3742-8567-B5B7D6F1CC9B}"/>
                  </a:ext>
                </a:extLst>
              </p:cNvPr>
              <p:cNvSpPr/>
              <p:nvPr/>
            </p:nvSpPr>
            <p:spPr>
              <a:xfrm>
                <a:off x="1147930" y="4504996"/>
                <a:ext cx="1407748" cy="1407748"/>
              </a:xfrm>
              <a:prstGeom prst="ellipse">
                <a:avLst/>
              </a:prstGeom>
              <a:solidFill>
                <a:srgbClr val="5529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DB63970-FDC8-A144-8DFF-5FA2336779C0}"/>
                  </a:ext>
                </a:extLst>
              </p:cNvPr>
              <p:cNvSpPr/>
              <p:nvPr/>
            </p:nvSpPr>
            <p:spPr>
              <a:xfrm>
                <a:off x="1147930" y="5162168"/>
                <a:ext cx="1407748" cy="749488"/>
              </a:xfrm>
              <a:prstGeom prst="rect">
                <a:avLst/>
              </a:prstGeom>
            </p:spPr>
            <p:txBody>
              <a:bodyPr wrap="none" anchor="ctr" anchorCtr="0">
                <a:no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Open Sans Extrabold" panose="020B0606030504020204" pitchFamily="34" charset="0"/>
                    <a:ea typeface="Open Sans Extrabold" panose="020B0606030504020204" pitchFamily="34" charset="0"/>
                    <a:cs typeface="Open Sans Extrabold" panose="020B0606030504020204" pitchFamily="34" charset="0"/>
                  </a:rPr>
                  <a:t>WEEKLY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48DCECA-D6D0-7F42-976F-AA830F898798}"/>
                </a:ext>
              </a:extLst>
            </p:cNvPr>
            <p:cNvGrpSpPr/>
            <p:nvPr/>
          </p:nvGrpSpPr>
          <p:grpSpPr>
            <a:xfrm>
              <a:off x="4892943" y="3717032"/>
              <a:ext cx="1407748" cy="1407748"/>
              <a:chOff x="1147930" y="4504996"/>
              <a:chExt cx="1407748" cy="1407748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9190F1A-57F2-0C49-91EC-4050A2D63AA0}"/>
                  </a:ext>
                </a:extLst>
              </p:cNvPr>
              <p:cNvSpPr/>
              <p:nvPr/>
            </p:nvSpPr>
            <p:spPr>
              <a:xfrm>
                <a:off x="1147930" y="4504996"/>
                <a:ext cx="1407748" cy="1407748"/>
              </a:xfrm>
              <a:prstGeom prst="ellipse">
                <a:avLst/>
              </a:prstGeom>
              <a:solidFill>
                <a:srgbClr val="5529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D856E11-B397-1041-B810-13C5F25982E6}"/>
                  </a:ext>
                </a:extLst>
              </p:cNvPr>
              <p:cNvSpPr/>
              <p:nvPr/>
            </p:nvSpPr>
            <p:spPr>
              <a:xfrm>
                <a:off x="1147930" y="5162168"/>
                <a:ext cx="1407748" cy="749488"/>
              </a:xfrm>
              <a:prstGeom prst="rect">
                <a:avLst/>
              </a:prstGeom>
            </p:spPr>
            <p:txBody>
              <a:bodyPr wrap="none" anchor="ctr" anchorCtr="0">
                <a:no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Open Sans Extrabold" panose="020B0606030504020204" pitchFamily="34" charset="0"/>
                    <a:ea typeface="Open Sans Extrabold" panose="020B0606030504020204" pitchFamily="34" charset="0"/>
                    <a:cs typeface="Open Sans Extrabold" panose="020B0606030504020204" pitchFamily="34" charset="0"/>
                  </a:rPr>
                  <a:t>MONTHLY</a:t>
                </a:r>
              </a:p>
            </p:txBody>
          </p:sp>
        </p:grpSp>
        <p:pic>
          <p:nvPicPr>
            <p:cNvPr id="14" name="Graphic 36" descr="Checkmark">
              <a:extLst>
                <a:ext uri="{FF2B5EF4-FFF2-40B4-BE49-F238E27FC236}">
                  <a16:creationId xmlns:a16="http://schemas.microsoft.com/office/drawing/2014/main" id="{6235E8E9-C374-7945-9864-1CFB17B6B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61975" y="3937433"/>
              <a:ext cx="657172" cy="657172"/>
            </a:xfrm>
            <a:prstGeom prst="rect">
              <a:avLst/>
            </a:prstGeom>
          </p:spPr>
        </p:pic>
        <p:pic>
          <p:nvPicPr>
            <p:cNvPr id="15" name="Graphic 36" descr="Checkmark">
              <a:extLst>
                <a:ext uri="{FF2B5EF4-FFF2-40B4-BE49-F238E27FC236}">
                  <a16:creationId xmlns:a16="http://schemas.microsoft.com/office/drawing/2014/main" id="{250D3449-03DE-F443-95D0-B6E2B489A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71798" y="3937433"/>
              <a:ext cx="657172" cy="657172"/>
            </a:xfrm>
            <a:prstGeom prst="rect">
              <a:avLst/>
            </a:prstGeom>
          </p:spPr>
        </p:pic>
        <p:pic>
          <p:nvPicPr>
            <p:cNvPr id="16" name="Graphic 36" descr="Checkmark">
              <a:extLst>
                <a:ext uri="{FF2B5EF4-FFF2-40B4-BE49-F238E27FC236}">
                  <a16:creationId xmlns:a16="http://schemas.microsoft.com/office/drawing/2014/main" id="{024F164A-76E6-7443-9B76-87ED50186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67444" y="3937433"/>
              <a:ext cx="657172" cy="65717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8635028" y="2551837"/>
            <a:ext cx="2568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8420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And, if the right funds</a:t>
            </a:r>
          </a:p>
          <a:p>
            <a:pPr algn="ctr"/>
            <a:r>
              <a:rPr lang="en-US" sz="1600" dirty="0">
                <a:solidFill>
                  <a:srgbClr val="8420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aren’t available at </a:t>
            </a:r>
          </a:p>
          <a:p>
            <a:pPr algn="ctr"/>
            <a:r>
              <a:rPr lang="en-US" sz="1600" dirty="0">
                <a:solidFill>
                  <a:srgbClr val="8420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right stages of </a:t>
            </a:r>
          </a:p>
          <a:p>
            <a:pPr algn="ctr"/>
            <a:r>
              <a:rPr lang="en-US" sz="1600" dirty="0">
                <a:solidFill>
                  <a:srgbClr val="8420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build, delays </a:t>
            </a:r>
          </a:p>
          <a:p>
            <a:pPr algn="ctr"/>
            <a:r>
              <a:rPr lang="en-US" sz="1600" dirty="0">
                <a:solidFill>
                  <a:srgbClr val="8420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inevitable and </a:t>
            </a:r>
          </a:p>
          <a:p>
            <a:pPr algn="ctr"/>
            <a:r>
              <a:rPr lang="en-US" sz="1600" dirty="0">
                <a:solidFill>
                  <a:srgbClr val="8420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often expensive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Hexagon 23"/>
          <p:cNvSpPr/>
          <p:nvPr/>
        </p:nvSpPr>
        <p:spPr>
          <a:xfrm rot="5400000">
            <a:off x="8671499" y="2142622"/>
            <a:ext cx="2495345" cy="2245744"/>
          </a:xfrm>
          <a:prstGeom prst="hexagon">
            <a:avLst/>
          </a:prstGeom>
          <a:noFill/>
          <a:ln w="76200">
            <a:solidFill>
              <a:srgbClr val="8420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0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2271D89-3056-334B-B9B9-511E8E532F5A}"/>
              </a:ext>
            </a:extLst>
          </p:cNvPr>
          <p:cNvSpPr txBox="1">
            <a:spLocks/>
          </p:cNvSpPr>
          <p:nvPr/>
        </p:nvSpPr>
        <p:spPr>
          <a:xfrm>
            <a:off x="824252" y="845012"/>
            <a:ext cx="6048920" cy="9278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DESIGN, CONSTRUCTION &amp; IMPACT ON FINANCE OPTIONS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4252" y="2204863"/>
            <a:ext cx="6336704" cy="39603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100"/>
              </a:lnSpc>
              <a:spcAft>
                <a:spcPts val="600"/>
              </a:spcAft>
              <a:buClr>
                <a:srgbClr val="E4C110"/>
              </a:buClr>
              <a:tabLst>
                <a:tab pos="538163" algn="l"/>
              </a:tabLst>
            </a:pPr>
            <a:r>
              <a:rPr lang="en-GB" b="1" dirty="0">
                <a:solidFill>
                  <a:srgbClr val="55295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Be aware of the external pallet and how this can affect lenders – check with us if unsure. </a:t>
            </a:r>
          </a:p>
          <a:p>
            <a:pPr>
              <a:lnSpc>
                <a:spcPts val="2100"/>
              </a:lnSpc>
              <a:spcAft>
                <a:spcPts val="600"/>
              </a:spcAft>
              <a:buClr>
                <a:srgbClr val="E4C110"/>
              </a:buClr>
              <a:tabLst>
                <a:tab pos="538163" algn="l"/>
              </a:tabLst>
            </a:pPr>
            <a:endParaRPr lang="en-GB" b="1" dirty="0">
              <a:solidFill>
                <a:srgbClr val="55295F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>
              <a:lnSpc>
                <a:spcPts val="2100"/>
              </a:lnSpc>
              <a:spcAft>
                <a:spcPts val="600"/>
              </a:spcAft>
              <a:buClr>
                <a:srgbClr val="E4C110"/>
              </a:buClr>
              <a:tabLst>
                <a:tab pos="538163" algn="l"/>
              </a:tabLst>
            </a:pPr>
            <a:r>
              <a:rPr lang="en-GB" b="1" dirty="0">
                <a:solidFill>
                  <a:srgbClr val="55295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Ensure you can afford to include these                  elements: </a:t>
            </a:r>
          </a:p>
          <a:p>
            <a:pPr marL="182563" indent="-182563">
              <a:lnSpc>
                <a:spcPts val="2000"/>
              </a:lnSpc>
              <a:spcAft>
                <a:spcPts val="3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Zinc, steel, sedum roofs, flat roofs</a:t>
            </a:r>
          </a:p>
          <a:p>
            <a:pPr marL="182563" indent="-182563">
              <a:lnSpc>
                <a:spcPts val="2000"/>
              </a:lnSpc>
              <a:spcAft>
                <a:spcPts val="3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Lightweight render</a:t>
            </a:r>
          </a:p>
          <a:p>
            <a:pPr marL="182563" indent="-182563">
              <a:lnSpc>
                <a:spcPts val="2000"/>
              </a:lnSpc>
              <a:spcAft>
                <a:spcPts val="3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Timber cladding</a:t>
            </a:r>
            <a:endParaRPr lang="en-GB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CFFD60-6CB1-2C44-9624-C84802D2AB89}"/>
              </a:ext>
            </a:extLst>
          </p:cNvPr>
          <p:cNvSpPr/>
          <p:nvPr/>
        </p:nvSpPr>
        <p:spPr>
          <a:xfrm>
            <a:off x="0" y="0"/>
            <a:ext cx="371475" cy="6858000"/>
          </a:xfrm>
          <a:prstGeom prst="rect">
            <a:avLst/>
          </a:prstGeom>
          <a:solidFill>
            <a:srgbClr val="552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188640"/>
            <a:ext cx="2620735" cy="9361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192" y="4185034"/>
            <a:ext cx="3456384" cy="2304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4192" y="1772817"/>
            <a:ext cx="3456384" cy="224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1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2271D89-3056-334B-B9B9-511E8E532F5A}"/>
              </a:ext>
            </a:extLst>
          </p:cNvPr>
          <p:cNvSpPr txBox="1">
            <a:spLocks/>
          </p:cNvSpPr>
          <p:nvPr/>
        </p:nvSpPr>
        <p:spPr>
          <a:xfrm>
            <a:off x="828413" y="548680"/>
            <a:ext cx="6048920" cy="9278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CASHFLOW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8413" y="1863913"/>
            <a:ext cx="6336704" cy="39603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100"/>
              </a:lnSpc>
              <a:spcAft>
                <a:spcPts val="600"/>
              </a:spcAft>
              <a:buClr>
                <a:srgbClr val="E4C110"/>
              </a:buClr>
              <a:tabLst>
                <a:tab pos="538163" algn="l"/>
              </a:tabLst>
            </a:pPr>
            <a:r>
              <a:rPr lang="en-GB" sz="2000" b="1" dirty="0">
                <a:solidFill>
                  <a:srgbClr val="55295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Traditional mortgage priorities</a:t>
            </a:r>
          </a:p>
          <a:p>
            <a:pPr marL="179388" indent="-179388">
              <a:lnSpc>
                <a:spcPts val="2000"/>
              </a:lnSpc>
              <a:spcAft>
                <a:spcPts val="3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 interest rate</a:t>
            </a:r>
          </a:p>
          <a:p>
            <a:pPr marL="179388" indent="-179388">
              <a:lnSpc>
                <a:spcPts val="2000"/>
              </a:lnSpc>
              <a:spcAft>
                <a:spcPts val="3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Minimal fees</a:t>
            </a:r>
          </a:p>
          <a:p>
            <a:pPr>
              <a:lnSpc>
                <a:spcPts val="2000"/>
              </a:lnSpc>
              <a:spcAft>
                <a:spcPts val="1800"/>
              </a:spcAft>
              <a:buClr>
                <a:srgbClr val="55295F"/>
              </a:buClr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loan amount</a:t>
            </a:r>
          </a:p>
          <a:p>
            <a:pPr>
              <a:lnSpc>
                <a:spcPts val="2100"/>
              </a:lnSpc>
              <a:spcAft>
                <a:spcPts val="600"/>
              </a:spcAft>
              <a:buClr>
                <a:srgbClr val="E4C110"/>
              </a:buClr>
              <a:tabLst>
                <a:tab pos="538163" algn="l"/>
              </a:tabLst>
            </a:pPr>
            <a:r>
              <a:rPr lang="en-GB" sz="2000" b="1" dirty="0">
                <a:solidFill>
                  <a:srgbClr val="55295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When building your own home, it’s not just about       how much you can borrow, but when that money            is available</a:t>
            </a:r>
          </a:p>
          <a:p>
            <a:pPr marL="179388" indent="-179388">
              <a:lnSpc>
                <a:spcPts val="2000"/>
              </a:lnSpc>
              <a:spcAft>
                <a:spcPts val="300"/>
              </a:spcAft>
              <a:buClr>
                <a:srgbClr val="55295F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Funds available throughout the build to complete each stage </a:t>
            </a:r>
          </a:p>
          <a:p>
            <a:pPr marL="179388" indent="-179388">
              <a:lnSpc>
                <a:spcPts val="2000"/>
              </a:lnSpc>
              <a:spcAft>
                <a:spcPts val="300"/>
              </a:spcAft>
              <a:buClr>
                <a:srgbClr val="55295F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 system / payment terms &amp; invoices </a:t>
            </a:r>
          </a:p>
          <a:p>
            <a:pPr marL="179388" indent="-179388">
              <a:lnSpc>
                <a:spcPts val="2000"/>
              </a:lnSpc>
              <a:spcAft>
                <a:spcPts val="300"/>
              </a:spcAft>
              <a:buClr>
                <a:srgbClr val="55295F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Expert advice </a:t>
            </a:r>
          </a:p>
          <a:p>
            <a:pPr marL="179388" indent="-179388">
              <a:lnSpc>
                <a:spcPts val="2000"/>
              </a:lnSpc>
              <a:spcAft>
                <a:spcPts val="300"/>
              </a:spcAft>
              <a:buClr>
                <a:srgbClr val="55295F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BuildStore, we will recommend a mortgage tailored to suit your finances, build &amp; payment schedule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CFFD60-6CB1-2C44-9624-C84802D2AB89}"/>
              </a:ext>
            </a:extLst>
          </p:cNvPr>
          <p:cNvSpPr/>
          <p:nvPr/>
        </p:nvSpPr>
        <p:spPr>
          <a:xfrm>
            <a:off x="0" y="0"/>
            <a:ext cx="371475" cy="6858000"/>
          </a:xfrm>
          <a:prstGeom prst="rect">
            <a:avLst/>
          </a:prstGeom>
          <a:solidFill>
            <a:srgbClr val="552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188640"/>
            <a:ext cx="2620735" cy="9361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BF5A79-0536-8749-AFEE-E858D37F02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6240" y="1700808"/>
            <a:ext cx="2875441" cy="20161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6FE3E4-77DB-3543-B450-A858D6304C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6240" y="3930420"/>
            <a:ext cx="2881312" cy="189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5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2271D89-3056-334B-B9B9-511E8E532F5A}"/>
              </a:ext>
            </a:extLst>
          </p:cNvPr>
          <p:cNvSpPr txBox="1">
            <a:spLocks/>
          </p:cNvSpPr>
          <p:nvPr/>
        </p:nvSpPr>
        <p:spPr>
          <a:xfrm>
            <a:off x="828413" y="548680"/>
            <a:ext cx="6048920" cy="9278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STAGE PAYMENT MORTGAGES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8413" y="1863913"/>
            <a:ext cx="6336704" cy="39603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100"/>
              </a:lnSpc>
              <a:spcAft>
                <a:spcPts val="600"/>
              </a:spcAft>
              <a:buClr>
                <a:srgbClr val="E4C110"/>
              </a:buClr>
              <a:tabLst>
                <a:tab pos="538163" algn="l"/>
              </a:tabLst>
            </a:pPr>
            <a:r>
              <a:rPr lang="en-GB" b="1" dirty="0">
                <a:solidFill>
                  <a:srgbClr val="55295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Valuation based stage payments</a:t>
            </a:r>
          </a:p>
          <a:p>
            <a:pPr marL="182563" indent="-182563">
              <a:lnSpc>
                <a:spcPts val="2000"/>
              </a:lnSpc>
              <a:spcAft>
                <a:spcPts val="3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Money agreed in stage payment subject to valuation in arrears</a:t>
            </a:r>
          </a:p>
          <a:p>
            <a:pPr marL="182563" indent="-182563">
              <a:lnSpc>
                <a:spcPts val="2000"/>
              </a:lnSpc>
              <a:spcAft>
                <a:spcPts val="3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 to 85% of the cost of your plot and build</a:t>
            </a:r>
          </a:p>
          <a:p>
            <a:pPr marL="182563" indent="-182563">
              <a:lnSpc>
                <a:spcPts val="2000"/>
              </a:lnSpc>
              <a:spcAft>
                <a:spcPts val="3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Drawbacks</a:t>
            </a:r>
          </a:p>
          <a:p>
            <a:pPr marL="182563" indent="-182563">
              <a:lnSpc>
                <a:spcPts val="2000"/>
              </a:lnSpc>
              <a:spcAft>
                <a:spcPts val="18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is it useful?</a:t>
            </a:r>
          </a:p>
          <a:p>
            <a:pPr>
              <a:lnSpc>
                <a:spcPts val="2100"/>
              </a:lnSpc>
              <a:spcAft>
                <a:spcPts val="600"/>
              </a:spcAft>
              <a:buClr>
                <a:srgbClr val="E4C110"/>
              </a:buClr>
              <a:tabLst>
                <a:tab pos="538163" algn="l"/>
              </a:tabLst>
            </a:pPr>
            <a:r>
              <a:rPr lang="en-GB" b="1" dirty="0">
                <a:solidFill>
                  <a:srgbClr val="55295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Cost based stage payments</a:t>
            </a:r>
          </a:p>
          <a:p>
            <a:pPr marL="182563" indent="-182563">
              <a:lnSpc>
                <a:spcPts val="2000"/>
              </a:lnSpc>
              <a:spcAft>
                <a:spcPts val="3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Created by and exclusive to BuildStore</a:t>
            </a:r>
          </a:p>
          <a:p>
            <a:pPr marL="182563" indent="-182563">
              <a:lnSpc>
                <a:spcPts val="2000"/>
              </a:lnSpc>
              <a:spcAft>
                <a:spcPts val="3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85-95% of the cost of your plot and build</a:t>
            </a:r>
          </a:p>
          <a:p>
            <a:pPr marL="182563" indent="-182563">
              <a:lnSpc>
                <a:spcPts val="2000"/>
              </a:lnSpc>
              <a:spcAft>
                <a:spcPts val="3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Guaranteed stage payments based on your costs,</a:t>
            </a: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arrears or advance</a:t>
            </a:r>
          </a:p>
          <a:p>
            <a:pPr marL="182563" indent="-182563">
              <a:lnSpc>
                <a:spcPts val="2000"/>
              </a:lnSpc>
              <a:spcAft>
                <a:spcPts val="3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benefits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CFFD60-6CB1-2C44-9624-C84802D2AB89}"/>
              </a:ext>
            </a:extLst>
          </p:cNvPr>
          <p:cNvSpPr/>
          <p:nvPr/>
        </p:nvSpPr>
        <p:spPr>
          <a:xfrm>
            <a:off x="0" y="0"/>
            <a:ext cx="371475" cy="6858000"/>
          </a:xfrm>
          <a:prstGeom prst="rect">
            <a:avLst/>
          </a:prstGeom>
          <a:solidFill>
            <a:srgbClr val="552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188640"/>
            <a:ext cx="2620735" cy="9361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88F2DB-619A-4B40-A770-E20DAEA575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0994" y="1863912"/>
            <a:ext cx="2884256" cy="396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4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2271D89-3056-334B-B9B9-511E8E532F5A}"/>
              </a:ext>
            </a:extLst>
          </p:cNvPr>
          <p:cNvSpPr txBox="1">
            <a:spLocks/>
          </p:cNvSpPr>
          <p:nvPr/>
        </p:nvSpPr>
        <p:spPr>
          <a:xfrm>
            <a:off x="828413" y="548680"/>
            <a:ext cx="6048920" cy="9278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STAGE PAYMENT MORTGAGES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230" y="1772816"/>
            <a:ext cx="6336704" cy="39603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100"/>
              </a:lnSpc>
              <a:spcAft>
                <a:spcPts val="600"/>
              </a:spcAft>
              <a:buClr>
                <a:srgbClr val="E4C110"/>
              </a:buClr>
              <a:tabLst>
                <a:tab pos="538163" algn="l"/>
              </a:tabLst>
            </a:pPr>
            <a:r>
              <a:rPr lang="en-GB" sz="2000" dirty="0">
                <a:solidFill>
                  <a:srgbClr val="55295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Which mortgage is right for you?</a:t>
            </a:r>
          </a:p>
          <a:p>
            <a:pPr marL="285750" indent="-285750">
              <a:lnSpc>
                <a:spcPts val="2000"/>
              </a:lnSpc>
              <a:spcAft>
                <a:spcPts val="3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Depends on your individual circumstances, project and cashflow requirements</a:t>
            </a:r>
            <a:endParaRPr lang="en-GB" dirty="0">
              <a:solidFill>
                <a:srgbClr val="4191CE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>
              <a:lnSpc>
                <a:spcPts val="1900"/>
              </a:lnSpc>
              <a:spcAft>
                <a:spcPts val="300"/>
              </a:spcAft>
              <a:buClr>
                <a:srgbClr val="0070C0"/>
              </a:buClr>
              <a:tabLst>
                <a:tab pos="538163" algn="l"/>
              </a:tabLst>
            </a:pPr>
            <a:endParaRPr lang="en-GB" dirty="0">
              <a:solidFill>
                <a:srgbClr val="4191CE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>
              <a:lnSpc>
                <a:spcPts val="1900"/>
              </a:lnSpc>
              <a:spcAft>
                <a:spcPts val="300"/>
              </a:spcAft>
              <a:buClr>
                <a:srgbClr val="0070C0"/>
              </a:buClr>
              <a:tabLst>
                <a:tab pos="538163" algn="l"/>
              </a:tabLst>
            </a:pPr>
            <a:r>
              <a:rPr lang="en-GB" sz="2000" dirty="0">
                <a:solidFill>
                  <a:srgbClr val="55295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Keep your options open and consult a specialist mortgage adviser 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 to a wide range of lenders and products 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They can confidently recommend a mortgage to suit you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ts val="2000"/>
              </a:lnSpc>
              <a:spcAft>
                <a:spcPts val="600"/>
              </a:spcAft>
              <a:buClr>
                <a:srgbClr val="55295F"/>
              </a:buClr>
              <a:tabLst>
                <a:tab pos="538163" algn="l"/>
              </a:tabLst>
            </a:pPr>
            <a:r>
              <a:rPr lang="en-GB" sz="2000" dirty="0">
                <a:solidFill>
                  <a:srgbClr val="55295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Other borrowing options</a:t>
            </a:r>
          </a:p>
          <a:p>
            <a:pPr marL="179388" indent="-179388">
              <a:lnSpc>
                <a:spcPts val="2000"/>
              </a:lnSpc>
              <a:spcAft>
                <a:spcPts val="3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Release equity from your current home</a:t>
            </a:r>
          </a:p>
          <a:p>
            <a:pPr marL="179388" indent="-179388">
              <a:lnSpc>
                <a:spcPts val="2000"/>
              </a:lnSpc>
              <a:spcAft>
                <a:spcPts val="18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Bridging loan* (12-month term)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CFFD60-6CB1-2C44-9624-C84802D2AB89}"/>
              </a:ext>
            </a:extLst>
          </p:cNvPr>
          <p:cNvSpPr/>
          <p:nvPr/>
        </p:nvSpPr>
        <p:spPr>
          <a:xfrm>
            <a:off x="0" y="0"/>
            <a:ext cx="371475" cy="6858000"/>
          </a:xfrm>
          <a:prstGeom prst="rect">
            <a:avLst/>
          </a:prstGeom>
          <a:solidFill>
            <a:srgbClr val="552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188640"/>
            <a:ext cx="2620735" cy="9361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2230" y="6025505"/>
            <a:ext cx="10225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*Bridging Finance is offered through BuildStore Development Finance, a trading style of BuildLoan Limited.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F2794F-C3A3-8A49-881F-4A083C1937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824192" y="1776726"/>
            <a:ext cx="2881014" cy="395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7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CFFD60-6CB1-2C44-9624-C84802D2AB89}"/>
              </a:ext>
            </a:extLst>
          </p:cNvPr>
          <p:cNvSpPr/>
          <p:nvPr/>
        </p:nvSpPr>
        <p:spPr>
          <a:xfrm>
            <a:off x="0" y="0"/>
            <a:ext cx="371475" cy="6858000"/>
          </a:xfrm>
          <a:prstGeom prst="rect">
            <a:avLst/>
          </a:prstGeom>
          <a:solidFill>
            <a:srgbClr val="552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FF8E6F-8B44-734F-9D57-BA4CC0CA2C69}"/>
              </a:ext>
            </a:extLst>
          </p:cNvPr>
          <p:cNvSpPr/>
          <p:nvPr/>
        </p:nvSpPr>
        <p:spPr>
          <a:xfrm>
            <a:off x="839416" y="1176304"/>
            <a:ext cx="11161712" cy="54133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marL="7937">
              <a:lnSpc>
                <a:spcPts val="3200"/>
              </a:lnSpc>
              <a:buClr>
                <a:srgbClr val="632340"/>
              </a:buClr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KEY TO A SUCCESSFUL PROJECT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502ED26-4FE8-0945-BBB4-6F593B8A468B}"/>
              </a:ext>
            </a:extLst>
          </p:cNvPr>
          <p:cNvSpPr/>
          <p:nvPr/>
        </p:nvSpPr>
        <p:spPr>
          <a:xfrm>
            <a:off x="7084234" y="1478143"/>
            <a:ext cx="1619999" cy="167641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ts val="1800"/>
              </a:lnSpc>
              <a:buClr>
                <a:srgbClr val="632340"/>
              </a:buClr>
            </a:pPr>
            <a: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LAND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B967C6E-4DE3-334B-ADD1-EF0FF5CFE963}"/>
              </a:ext>
            </a:extLst>
          </p:cNvPr>
          <p:cNvSpPr/>
          <p:nvPr/>
        </p:nvSpPr>
        <p:spPr>
          <a:xfrm>
            <a:off x="5340350" y="3333156"/>
            <a:ext cx="1619999" cy="167641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ts val="1800"/>
              </a:lnSpc>
              <a:buClr>
                <a:srgbClr val="632340"/>
              </a:buClr>
            </a:pPr>
            <a: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DEVELOPMENT FINANCE</a:t>
            </a:r>
            <a:endParaRPr lang="en-GB" sz="1400" b="1" dirty="0">
              <a:solidFill>
                <a:schemeClr val="bg1"/>
              </a:solidFill>
              <a:effectLst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B8C9BC3-1AB7-8441-9E07-A32A7CEDB960}"/>
              </a:ext>
            </a:extLst>
          </p:cNvPr>
          <p:cNvSpPr/>
          <p:nvPr/>
        </p:nvSpPr>
        <p:spPr>
          <a:xfrm>
            <a:off x="7084234" y="3333156"/>
            <a:ext cx="1619999" cy="167641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ts val="1800"/>
              </a:lnSpc>
              <a:buClr>
                <a:srgbClr val="632340"/>
              </a:buClr>
            </a:pPr>
            <a: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SPECIALIST MORTGAGES</a:t>
            </a:r>
            <a:endParaRPr lang="en-GB" sz="1400" b="1" dirty="0">
              <a:solidFill>
                <a:schemeClr val="bg1"/>
              </a:solidFill>
              <a:effectLst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5978049-765A-AD4C-8CBD-AEC8301CD92D}"/>
              </a:ext>
            </a:extLst>
          </p:cNvPr>
          <p:cNvSpPr/>
          <p:nvPr/>
        </p:nvSpPr>
        <p:spPr>
          <a:xfrm>
            <a:off x="8828117" y="1462558"/>
            <a:ext cx="1619999" cy="167641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ts val="1800"/>
              </a:lnSpc>
              <a:buClr>
                <a:srgbClr val="632340"/>
              </a:buClr>
            </a:pPr>
            <a: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SITE</a:t>
            </a:r>
            <a:b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INSURANCE</a:t>
            </a:r>
            <a:endParaRPr lang="en-GB" sz="1400" b="1" dirty="0">
              <a:solidFill>
                <a:schemeClr val="bg1"/>
              </a:solidFill>
              <a:effectLst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34D87F5-F4DA-C647-BB6F-5A8D35D11713}"/>
              </a:ext>
            </a:extLst>
          </p:cNvPr>
          <p:cNvSpPr/>
          <p:nvPr/>
        </p:nvSpPr>
        <p:spPr>
          <a:xfrm>
            <a:off x="8828117" y="5188169"/>
            <a:ext cx="1619999" cy="167641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ts val="1800"/>
              </a:lnSpc>
              <a:buClr>
                <a:srgbClr val="632340"/>
              </a:buClr>
            </a:pPr>
            <a: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CUSTOM</a:t>
            </a:r>
            <a:b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BUILD</a:t>
            </a:r>
            <a:b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HOMES</a:t>
            </a:r>
            <a:endParaRPr lang="en-GB" sz="1400" b="1" dirty="0">
              <a:solidFill>
                <a:schemeClr val="bg1"/>
              </a:solidFill>
              <a:effectLst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DF82288-C9C3-1341-BD94-4200C392BC92}"/>
              </a:ext>
            </a:extLst>
          </p:cNvPr>
          <p:cNvSpPr/>
          <p:nvPr/>
        </p:nvSpPr>
        <p:spPr>
          <a:xfrm>
            <a:off x="5340350" y="5188169"/>
            <a:ext cx="1619999" cy="167641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ts val="1800"/>
              </a:lnSpc>
              <a:buClr>
                <a:srgbClr val="632340"/>
              </a:buClr>
            </a:pPr>
            <a: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PROJECT SUPPORT</a:t>
            </a:r>
            <a:endParaRPr lang="en-GB" sz="1400" b="1" dirty="0">
              <a:solidFill>
                <a:schemeClr val="bg1"/>
              </a:solidFill>
              <a:effectLst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4E48C17-19A2-FE42-85E1-CAE4263118FD}"/>
              </a:ext>
            </a:extLst>
          </p:cNvPr>
          <p:cNvSpPr/>
          <p:nvPr/>
        </p:nvSpPr>
        <p:spPr>
          <a:xfrm>
            <a:off x="10572001" y="1462558"/>
            <a:ext cx="1619999" cy="167641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ts val="1800"/>
              </a:lnSpc>
              <a:buClr>
                <a:srgbClr val="632340"/>
              </a:buClr>
            </a:pPr>
            <a:r>
              <a:rPr lang="en-GB" sz="14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STRUCTURAL WARRANTY</a:t>
            </a:r>
            <a:endParaRPr lang="en-GB" sz="1400" b="1" dirty="0">
              <a:solidFill>
                <a:schemeClr val="bg1"/>
              </a:solidFill>
              <a:effectLst/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3866" y="2102024"/>
            <a:ext cx="9864662" cy="39603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100"/>
              </a:lnSpc>
              <a:spcAft>
                <a:spcPts val="600"/>
              </a:spcAft>
              <a:buClr>
                <a:srgbClr val="55295F"/>
              </a:buClr>
              <a:tabLst>
                <a:tab pos="538163" algn="l"/>
              </a:tabLst>
            </a:pPr>
            <a:r>
              <a:rPr lang="en-GB" b="1" dirty="0">
                <a:solidFill>
                  <a:srgbClr val="55295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Organise your finances at the outset to ensure you have the money you need as the project progresses – cashflow is key</a:t>
            </a:r>
          </a:p>
          <a:p>
            <a:pPr>
              <a:lnSpc>
                <a:spcPts val="2100"/>
              </a:lnSpc>
              <a:spcAft>
                <a:spcPts val="600"/>
              </a:spcAft>
              <a:buClr>
                <a:srgbClr val="55295F"/>
              </a:buClr>
              <a:tabLst>
                <a:tab pos="538163" algn="l"/>
              </a:tabLst>
            </a:pPr>
            <a:endParaRPr lang="en-GB" b="1" dirty="0">
              <a:solidFill>
                <a:srgbClr val="55295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ts val="2100"/>
              </a:lnSpc>
              <a:spcAft>
                <a:spcPts val="6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right money</a:t>
            </a:r>
          </a:p>
          <a:p>
            <a:pPr marL="285750" indent="-285750">
              <a:lnSpc>
                <a:spcPts val="2100"/>
              </a:lnSpc>
              <a:spcAft>
                <a:spcPts val="6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right time</a:t>
            </a:r>
          </a:p>
          <a:p>
            <a:pPr marL="285750" indent="-285750">
              <a:lnSpc>
                <a:spcPts val="2100"/>
              </a:lnSpc>
              <a:spcAft>
                <a:spcPts val="600"/>
              </a:spcAft>
              <a:buClr>
                <a:srgbClr val="55295F"/>
              </a:buClr>
              <a:buFont typeface="Arial" panose="020B0604020202020204" pitchFamily="34" charset="0"/>
              <a:buChar char="•"/>
              <a:tabLst>
                <a:tab pos="538163" algn="l"/>
              </a:tabLst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right place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188640"/>
            <a:ext cx="2620735" cy="9361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65" y="3425227"/>
            <a:ext cx="4734806" cy="315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2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5" grpId="0"/>
      <p:bldP spid="56" grpId="0"/>
      <p:bldP spid="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8681</TotalTime>
  <Words>1730</Words>
  <Application>Microsoft Office PowerPoint</Application>
  <PresentationFormat>Widescreen</PresentationFormat>
  <Paragraphs>265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Open Sans</vt:lpstr>
      <vt:lpstr>Open Sans Extrabold</vt:lpstr>
      <vt:lpstr>Arial</vt:lpstr>
      <vt:lpstr>Calibri</vt:lpstr>
      <vt:lpstr>Open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Spence</dc:creator>
  <cp:lastModifiedBy>Ian Thompson</cp:lastModifiedBy>
  <cp:revision>576</cp:revision>
  <cp:lastPrinted>2018-11-12T14:45:40Z</cp:lastPrinted>
  <dcterms:created xsi:type="dcterms:W3CDTF">2013-11-12T11:48:16Z</dcterms:created>
  <dcterms:modified xsi:type="dcterms:W3CDTF">2024-04-18T16:11:21Z</dcterms:modified>
</cp:coreProperties>
</file>