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1750" r:id="rId2"/>
    <p:sldId id="1751" r:id="rId3"/>
    <p:sldId id="1752" r:id="rId4"/>
    <p:sldId id="1753" r:id="rId5"/>
    <p:sldId id="1754" r:id="rId6"/>
    <p:sldId id="1755" r:id="rId7"/>
    <p:sldId id="1756" r:id="rId8"/>
    <p:sldId id="1757" r:id="rId9"/>
    <p:sldId id="1758" r:id="rId10"/>
    <p:sldId id="1759" r:id="rId11"/>
    <p:sldId id="1760" r:id="rId12"/>
    <p:sldId id="1761" r:id="rId13"/>
    <p:sldId id="1762" r:id="rId14"/>
    <p:sldId id="1763" r:id="rId15"/>
    <p:sldId id="1764" r:id="rId16"/>
    <p:sldId id="1765" r:id="rId17"/>
    <p:sldId id="1766" r:id="rId18"/>
    <p:sldId id="1767" r:id="rId19"/>
    <p:sldId id="1768" r:id="rId20"/>
    <p:sldId id="1769" r:id="rId21"/>
    <p:sldId id="1770" r:id="rId22"/>
    <p:sldId id="1771" r:id="rId23"/>
    <p:sldId id="1772" r:id="rId24"/>
    <p:sldId id="1773" r:id="rId25"/>
    <p:sldId id="1774" r:id="rId26"/>
    <p:sldId id="1775" r:id="rId27"/>
    <p:sldId id="1776" r:id="rId28"/>
    <p:sldId id="1777" r:id="rId29"/>
    <p:sldId id="1778" r:id="rId30"/>
    <p:sldId id="1779" r:id="rId31"/>
    <p:sldId id="1780" r:id="rId32"/>
    <p:sldId id="1781" r:id="rId33"/>
    <p:sldId id="1782" r:id="rId34"/>
    <p:sldId id="1783" r:id="rId35"/>
    <p:sldId id="1784" r:id="rId36"/>
    <p:sldId id="178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6327"/>
  </p:normalViewPr>
  <p:slideViewPr>
    <p:cSldViewPr snapToGrid="0">
      <p:cViewPr varScale="1">
        <p:scale>
          <a:sx n="128" d="100"/>
          <a:sy n="128" d="100"/>
        </p:scale>
        <p:origin x="48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05B036-7039-4631-A819-F51AEFB583C9}"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GB"/>
        </a:p>
      </dgm:t>
    </dgm:pt>
    <dgm:pt modelId="{1F586B6B-1C0E-47E6-AAA7-73D8C6AD921C}">
      <dgm:prSet phldrT="[Text]"/>
      <dgm:spPr>
        <a:solidFill>
          <a:srgbClr val="FFFF00"/>
        </a:solidFill>
        <a:ln>
          <a:solidFill>
            <a:schemeClr val="tx1"/>
          </a:solidFill>
        </a:ln>
      </dgm:spPr>
      <dgm:t>
        <a:bodyPr/>
        <a:lstStyle/>
        <a:p>
          <a:r>
            <a:rPr lang="en-GB" b="1" dirty="0">
              <a:solidFill>
                <a:schemeClr val="tx1"/>
              </a:solidFill>
            </a:rPr>
            <a:t>Personal </a:t>
          </a:r>
          <a:r>
            <a:rPr lang="en-GB" dirty="0">
              <a:solidFill>
                <a:schemeClr val="tx1"/>
              </a:solidFill>
            </a:rPr>
            <a:t> needs and objectives</a:t>
          </a:r>
        </a:p>
      </dgm:t>
    </dgm:pt>
    <dgm:pt modelId="{1D9FA3C6-62AC-4BAD-9CA8-B3D1CF32D462}" type="parTrans" cxnId="{A2B7DFD7-B663-400B-9514-23AC2FAE75FA}">
      <dgm:prSet/>
      <dgm:spPr/>
      <dgm:t>
        <a:bodyPr/>
        <a:lstStyle/>
        <a:p>
          <a:endParaRPr lang="en-GB"/>
        </a:p>
      </dgm:t>
    </dgm:pt>
    <dgm:pt modelId="{4F49EB51-DA6B-4307-AFC9-5096AAAE2ED1}" type="sibTrans" cxnId="{A2B7DFD7-B663-400B-9514-23AC2FAE75FA}">
      <dgm:prSet/>
      <dgm:spPr>
        <a:solidFill>
          <a:srgbClr val="0070C0"/>
        </a:solidFill>
        <a:ln w="28575">
          <a:solidFill>
            <a:srgbClr val="0070C0"/>
          </a:solidFill>
        </a:ln>
      </dgm:spPr>
      <dgm:t>
        <a:bodyPr/>
        <a:lstStyle/>
        <a:p>
          <a:endParaRPr lang="en-GB"/>
        </a:p>
      </dgm:t>
    </dgm:pt>
    <dgm:pt modelId="{DD32EAA9-B885-43ED-A103-578F04398FC8}">
      <dgm:prSet phldrT="[Text]"/>
      <dgm:spPr>
        <a:solidFill>
          <a:srgbClr val="00B050"/>
        </a:solidFill>
        <a:ln>
          <a:solidFill>
            <a:schemeClr val="tx1"/>
          </a:solidFill>
        </a:ln>
      </dgm:spPr>
      <dgm:t>
        <a:bodyPr/>
        <a:lstStyle/>
        <a:p>
          <a:r>
            <a:rPr lang="en-GB" b="1" dirty="0"/>
            <a:t>Potential </a:t>
          </a:r>
        </a:p>
        <a:p>
          <a:r>
            <a:rPr lang="en-GB" dirty="0"/>
            <a:t>Sense check the plot</a:t>
          </a:r>
        </a:p>
      </dgm:t>
    </dgm:pt>
    <dgm:pt modelId="{A093C545-339E-43BD-A68D-BC72AE28C46D}" type="parTrans" cxnId="{C7BD13DF-3C50-4E45-B813-4FB2EE844615}">
      <dgm:prSet/>
      <dgm:spPr/>
      <dgm:t>
        <a:bodyPr/>
        <a:lstStyle/>
        <a:p>
          <a:endParaRPr lang="en-GB"/>
        </a:p>
      </dgm:t>
    </dgm:pt>
    <dgm:pt modelId="{0A7A8B06-2DBC-4DD8-AC22-85B6EC452082}" type="sibTrans" cxnId="{C7BD13DF-3C50-4E45-B813-4FB2EE844615}">
      <dgm:prSet/>
      <dgm:spPr>
        <a:solidFill>
          <a:srgbClr val="0070C0"/>
        </a:solidFill>
        <a:ln w="28575">
          <a:solidFill>
            <a:srgbClr val="0070C0"/>
          </a:solidFill>
        </a:ln>
      </dgm:spPr>
      <dgm:t>
        <a:bodyPr/>
        <a:lstStyle/>
        <a:p>
          <a:endParaRPr lang="en-GB"/>
        </a:p>
      </dgm:t>
    </dgm:pt>
    <dgm:pt modelId="{2C5D3CDB-4615-4F21-A1F6-C3E08084FDEB}">
      <dgm:prSet phldrT="[Text]"/>
      <dgm:spPr>
        <a:solidFill>
          <a:schemeClr val="bg1">
            <a:lumMod val="65000"/>
          </a:schemeClr>
        </a:solidFill>
        <a:ln>
          <a:solidFill>
            <a:schemeClr val="tx1"/>
          </a:solidFill>
        </a:ln>
      </dgm:spPr>
      <dgm:t>
        <a:bodyPr/>
        <a:lstStyle/>
        <a:p>
          <a:r>
            <a:rPr lang="en-GB" b="1" dirty="0"/>
            <a:t>Planning </a:t>
          </a:r>
          <a:r>
            <a:rPr lang="en-GB" dirty="0"/>
            <a:t>Potential assessment</a:t>
          </a:r>
        </a:p>
      </dgm:t>
    </dgm:pt>
    <dgm:pt modelId="{F80AC219-1973-44D6-B950-693258B8BA08}" type="parTrans" cxnId="{EAA10BC3-CE6B-493F-AA51-3081747C1623}">
      <dgm:prSet/>
      <dgm:spPr/>
      <dgm:t>
        <a:bodyPr/>
        <a:lstStyle/>
        <a:p>
          <a:endParaRPr lang="en-GB"/>
        </a:p>
      </dgm:t>
    </dgm:pt>
    <dgm:pt modelId="{ED82A7AC-7391-4BD3-B773-57B618F67C23}" type="sibTrans" cxnId="{EAA10BC3-CE6B-493F-AA51-3081747C1623}">
      <dgm:prSet/>
      <dgm:spPr>
        <a:ln w="28575">
          <a:solidFill>
            <a:srgbClr val="0070C0"/>
          </a:solidFill>
        </a:ln>
      </dgm:spPr>
      <dgm:t>
        <a:bodyPr/>
        <a:lstStyle/>
        <a:p>
          <a:endParaRPr lang="en-GB"/>
        </a:p>
      </dgm:t>
    </dgm:pt>
    <dgm:pt modelId="{ACD8F91C-4467-49C6-A35C-AB7B0156B618}">
      <dgm:prSet phldrT="[Text]"/>
      <dgm:spPr>
        <a:solidFill>
          <a:srgbClr val="FF0000"/>
        </a:solidFill>
        <a:ln>
          <a:solidFill>
            <a:schemeClr val="tx1"/>
          </a:solidFill>
        </a:ln>
      </dgm:spPr>
      <dgm:t>
        <a:bodyPr/>
        <a:lstStyle/>
        <a:p>
          <a:r>
            <a:rPr lang="en-GB" b="1" dirty="0"/>
            <a:t>Plot </a:t>
          </a:r>
          <a:r>
            <a:rPr lang="en-GB" dirty="0"/>
            <a:t>construction risk assessment</a:t>
          </a:r>
        </a:p>
      </dgm:t>
    </dgm:pt>
    <dgm:pt modelId="{8B913E85-5054-42D0-8FB6-B2917ACEA0BB}" type="parTrans" cxnId="{FF4E66FB-BC0B-4B50-8433-2D0BDFF8F9C8}">
      <dgm:prSet/>
      <dgm:spPr/>
      <dgm:t>
        <a:bodyPr/>
        <a:lstStyle/>
        <a:p>
          <a:endParaRPr lang="en-GB"/>
        </a:p>
      </dgm:t>
    </dgm:pt>
    <dgm:pt modelId="{7EDC88C5-7BA2-48F0-AFCB-2C1C79A6DC6C}" type="sibTrans" cxnId="{FF4E66FB-BC0B-4B50-8433-2D0BDFF8F9C8}">
      <dgm:prSet/>
      <dgm:spPr>
        <a:ln w="28575">
          <a:solidFill>
            <a:srgbClr val="0070C0"/>
          </a:solidFill>
        </a:ln>
      </dgm:spPr>
      <dgm:t>
        <a:bodyPr/>
        <a:lstStyle/>
        <a:p>
          <a:endParaRPr lang="en-GB"/>
        </a:p>
      </dgm:t>
    </dgm:pt>
    <dgm:pt modelId="{218A0912-F644-416D-8B39-DEF03F9E5025}">
      <dgm:prSet phldrT="[Text]"/>
      <dgm:spPr>
        <a:solidFill>
          <a:srgbClr val="B2B2B2"/>
        </a:solidFill>
        <a:ln>
          <a:solidFill>
            <a:schemeClr val="tx1"/>
          </a:solidFill>
        </a:ln>
      </dgm:spPr>
      <dgm:t>
        <a:bodyPr/>
        <a:lstStyle/>
        <a:p>
          <a:r>
            <a:rPr lang="en-GB" b="1" dirty="0">
              <a:solidFill>
                <a:schemeClr val="tx1"/>
              </a:solidFill>
            </a:rPr>
            <a:t>Price </a:t>
          </a:r>
        </a:p>
        <a:p>
          <a:r>
            <a:rPr lang="en-GB" dirty="0">
              <a:solidFill>
                <a:schemeClr val="tx1"/>
              </a:solidFill>
            </a:rPr>
            <a:t>Check the plot against your budget</a:t>
          </a:r>
        </a:p>
      </dgm:t>
    </dgm:pt>
    <dgm:pt modelId="{DACAE94C-CE59-4063-87A1-9DB22C9BEF3F}" type="parTrans" cxnId="{1DD30D57-A409-4F70-A637-9D749746709E}">
      <dgm:prSet/>
      <dgm:spPr/>
      <dgm:t>
        <a:bodyPr/>
        <a:lstStyle/>
        <a:p>
          <a:endParaRPr lang="en-GB"/>
        </a:p>
      </dgm:t>
    </dgm:pt>
    <dgm:pt modelId="{3636ABDD-E1A5-4567-8319-8E17E6765EA7}" type="sibTrans" cxnId="{1DD30D57-A409-4F70-A637-9D749746709E}">
      <dgm:prSet/>
      <dgm:spPr>
        <a:ln w="28575">
          <a:solidFill>
            <a:srgbClr val="0070C0"/>
          </a:solidFill>
        </a:ln>
      </dgm:spPr>
      <dgm:t>
        <a:bodyPr/>
        <a:lstStyle/>
        <a:p>
          <a:endParaRPr lang="en-GB"/>
        </a:p>
      </dgm:t>
    </dgm:pt>
    <dgm:pt modelId="{43B3D83F-305C-456B-988F-91322FA9F7E7}" type="pres">
      <dgm:prSet presAssocID="{7605B036-7039-4631-A819-F51AEFB583C9}" presName="cycle" presStyleCnt="0">
        <dgm:presLayoutVars>
          <dgm:dir/>
          <dgm:resizeHandles val="exact"/>
        </dgm:presLayoutVars>
      </dgm:prSet>
      <dgm:spPr/>
    </dgm:pt>
    <dgm:pt modelId="{15B0B80D-6841-4120-82DB-B4F25D5E591D}" type="pres">
      <dgm:prSet presAssocID="{1F586B6B-1C0E-47E6-AAA7-73D8C6AD921C}" presName="node" presStyleLbl="node1" presStyleIdx="0" presStyleCnt="5">
        <dgm:presLayoutVars>
          <dgm:bulletEnabled val="1"/>
        </dgm:presLayoutVars>
      </dgm:prSet>
      <dgm:spPr/>
    </dgm:pt>
    <dgm:pt modelId="{43E8897E-8906-471E-8C12-76DD4F77896F}" type="pres">
      <dgm:prSet presAssocID="{1F586B6B-1C0E-47E6-AAA7-73D8C6AD921C}" presName="spNode" presStyleCnt="0"/>
      <dgm:spPr/>
    </dgm:pt>
    <dgm:pt modelId="{D614840D-2C85-4801-B191-6A1B8B89C005}" type="pres">
      <dgm:prSet presAssocID="{4F49EB51-DA6B-4307-AFC9-5096AAAE2ED1}" presName="sibTrans" presStyleLbl="sibTrans1D1" presStyleIdx="0" presStyleCnt="5"/>
      <dgm:spPr/>
    </dgm:pt>
    <dgm:pt modelId="{658A5E4D-5F5E-4113-B1EB-F65AD1FC0AA8}" type="pres">
      <dgm:prSet presAssocID="{DD32EAA9-B885-43ED-A103-578F04398FC8}" presName="node" presStyleLbl="node1" presStyleIdx="1" presStyleCnt="5" custRadScaleRad="109659" custRadScaleInc="-29165">
        <dgm:presLayoutVars>
          <dgm:bulletEnabled val="1"/>
        </dgm:presLayoutVars>
      </dgm:prSet>
      <dgm:spPr/>
    </dgm:pt>
    <dgm:pt modelId="{4F95643E-8790-49B8-B69C-947970F03380}" type="pres">
      <dgm:prSet presAssocID="{DD32EAA9-B885-43ED-A103-578F04398FC8}" presName="spNode" presStyleCnt="0"/>
      <dgm:spPr/>
    </dgm:pt>
    <dgm:pt modelId="{824DCC0C-542A-4975-B91B-C9B9F9133F43}" type="pres">
      <dgm:prSet presAssocID="{0A7A8B06-2DBC-4DD8-AC22-85B6EC452082}" presName="sibTrans" presStyleLbl="sibTrans1D1" presStyleIdx="1" presStyleCnt="5"/>
      <dgm:spPr/>
    </dgm:pt>
    <dgm:pt modelId="{33527F12-D683-4587-8016-51076B99D702}" type="pres">
      <dgm:prSet presAssocID="{2C5D3CDB-4615-4F21-A1F6-C3E08084FDEB}" presName="node" presStyleLbl="node1" presStyleIdx="2" presStyleCnt="5" custScaleX="101088">
        <dgm:presLayoutVars>
          <dgm:bulletEnabled val="1"/>
        </dgm:presLayoutVars>
      </dgm:prSet>
      <dgm:spPr/>
    </dgm:pt>
    <dgm:pt modelId="{EF9FD796-54D2-4598-84D4-7171137390E6}" type="pres">
      <dgm:prSet presAssocID="{2C5D3CDB-4615-4F21-A1F6-C3E08084FDEB}" presName="spNode" presStyleCnt="0"/>
      <dgm:spPr/>
    </dgm:pt>
    <dgm:pt modelId="{02A417EB-3750-4CFE-B024-9F7896194F83}" type="pres">
      <dgm:prSet presAssocID="{ED82A7AC-7391-4BD3-B773-57B618F67C23}" presName="sibTrans" presStyleLbl="sibTrans1D1" presStyleIdx="2" presStyleCnt="5"/>
      <dgm:spPr/>
    </dgm:pt>
    <dgm:pt modelId="{480DC611-2441-470E-9BA4-0AE1246A1953}" type="pres">
      <dgm:prSet presAssocID="{ACD8F91C-4467-49C6-A35C-AB7B0156B618}" presName="node" presStyleLbl="node1" presStyleIdx="3" presStyleCnt="5">
        <dgm:presLayoutVars>
          <dgm:bulletEnabled val="1"/>
        </dgm:presLayoutVars>
      </dgm:prSet>
      <dgm:spPr/>
    </dgm:pt>
    <dgm:pt modelId="{9B4B44E4-7773-4307-92D7-F96B7BF93DE1}" type="pres">
      <dgm:prSet presAssocID="{ACD8F91C-4467-49C6-A35C-AB7B0156B618}" presName="spNode" presStyleCnt="0"/>
      <dgm:spPr/>
    </dgm:pt>
    <dgm:pt modelId="{E01E7927-D791-4FA0-B9BE-09B585A549D1}" type="pres">
      <dgm:prSet presAssocID="{7EDC88C5-7BA2-48F0-AFCB-2C1C79A6DC6C}" presName="sibTrans" presStyleLbl="sibTrans1D1" presStyleIdx="3" presStyleCnt="5"/>
      <dgm:spPr/>
    </dgm:pt>
    <dgm:pt modelId="{A5C43605-4B3E-47DB-8AAC-68F1331F9115}" type="pres">
      <dgm:prSet presAssocID="{218A0912-F644-416D-8B39-DEF03F9E5025}" presName="node" presStyleLbl="node1" presStyleIdx="4" presStyleCnt="5" custScaleY="118086">
        <dgm:presLayoutVars>
          <dgm:bulletEnabled val="1"/>
        </dgm:presLayoutVars>
      </dgm:prSet>
      <dgm:spPr/>
    </dgm:pt>
    <dgm:pt modelId="{66F5EF04-80AF-4FE7-A47A-8F50D036D5B8}" type="pres">
      <dgm:prSet presAssocID="{218A0912-F644-416D-8B39-DEF03F9E5025}" presName="spNode" presStyleCnt="0"/>
      <dgm:spPr/>
    </dgm:pt>
    <dgm:pt modelId="{602FF174-A580-46CF-9F2B-D5492172FA97}" type="pres">
      <dgm:prSet presAssocID="{3636ABDD-E1A5-4567-8319-8E17E6765EA7}" presName="sibTrans" presStyleLbl="sibTrans1D1" presStyleIdx="4" presStyleCnt="5"/>
      <dgm:spPr/>
    </dgm:pt>
  </dgm:ptLst>
  <dgm:cxnLst>
    <dgm:cxn modelId="{FCA58F13-3AFC-4C1E-9C30-47D3E516D9A5}" type="presOf" srcId="{ACD8F91C-4467-49C6-A35C-AB7B0156B618}" destId="{480DC611-2441-470E-9BA4-0AE1246A1953}" srcOrd="0" destOrd="0" presId="urn:microsoft.com/office/officeart/2005/8/layout/cycle5"/>
    <dgm:cxn modelId="{864BFB1D-0569-4492-8FB2-8D6A2A12CA1E}" type="presOf" srcId="{4F49EB51-DA6B-4307-AFC9-5096AAAE2ED1}" destId="{D614840D-2C85-4801-B191-6A1B8B89C005}" srcOrd="0" destOrd="0" presId="urn:microsoft.com/office/officeart/2005/8/layout/cycle5"/>
    <dgm:cxn modelId="{D696AB22-D2DC-4B9A-A664-77220C33062C}" type="presOf" srcId="{3636ABDD-E1A5-4567-8319-8E17E6765EA7}" destId="{602FF174-A580-46CF-9F2B-D5492172FA97}" srcOrd="0" destOrd="0" presId="urn:microsoft.com/office/officeart/2005/8/layout/cycle5"/>
    <dgm:cxn modelId="{98D9CA34-DD16-4738-A178-940A0C0B12F0}" type="presOf" srcId="{0A7A8B06-2DBC-4DD8-AC22-85B6EC452082}" destId="{824DCC0C-542A-4975-B91B-C9B9F9133F43}" srcOrd="0" destOrd="0" presId="urn:microsoft.com/office/officeart/2005/8/layout/cycle5"/>
    <dgm:cxn modelId="{1DD30D57-A409-4F70-A637-9D749746709E}" srcId="{7605B036-7039-4631-A819-F51AEFB583C9}" destId="{218A0912-F644-416D-8B39-DEF03F9E5025}" srcOrd="4" destOrd="0" parTransId="{DACAE94C-CE59-4063-87A1-9DB22C9BEF3F}" sibTransId="{3636ABDD-E1A5-4567-8319-8E17E6765EA7}"/>
    <dgm:cxn modelId="{F092EE6B-7DE3-487D-875A-23EA006BDFD2}" type="presOf" srcId="{1F586B6B-1C0E-47E6-AAA7-73D8C6AD921C}" destId="{15B0B80D-6841-4120-82DB-B4F25D5E591D}" srcOrd="0" destOrd="0" presId="urn:microsoft.com/office/officeart/2005/8/layout/cycle5"/>
    <dgm:cxn modelId="{FCF31A6D-FB33-417C-9541-16DE7FF7AE86}" type="presOf" srcId="{ED82A7AC-7391-4BD3-B773-57B618F67C23}" destId="{02A417EB-3750-4CFE-B024-9F7896194F83}" srcOrd="0" destOrd="0" presId="urn:microsoft.com/office/officeart/2005/8/layout/cycle5"/>
    <dgm:cxn modelId="{ADD6DEB6-D2DB-4892-963A-024A3B12EE14}" type="presOf" srcId="{DD32EAA9-B885-43ED-A103-578F04398FC8}" destId="{658A5E4D-5F5E-4113-B1EB-F65AD1FC0AA8}" srcOrd="0" destOrd="0" presId="urn:microsoft.com/office/officeart/2005/8/layout/cycle5"/>
    <dgm:cxn modelId="{B21E72B8-6AFB-4379-9AC7-B2410AEE4617}" type="presOf" srcId="{7605B036-7039-4631-A819-F51AEFB583C9}" destId="{43B3D83F-305C-456B-988F-91322FA9F7E7}" srcOrd="0" destOrd="0" presId="urn:microsoft.com/office/officeart/2005/8/layout/cycle5"/>
    <dgm:cxn modelId="{EAA10BC3-CE6B-493F-AA51-3081747C1623}" srcId="{7605B036-7039-4631-A819-F51AEFB583C9}" destId="{2C5D3CDB-4615-4F21-A1F6-C3E08084FDEB}" srcOrd="2" destOrd="0" parTransId="{F80AC219-1973-44D6-B950-693258B8BA08}" sibTransId="{ED82A7AC-7391-4BD3-B773-57B618F67C23}"/>
    <dgm:cxn modelId="{BC9FFDD6-D15E-4220-ADE0-886BA4F66C47}" type="presOf" srcId="{7EDC88C5-7BA2-48F0-AFCB-2C1C79A6DC6C}" destId="{E01E7927-D791-4FA0-B9BE-09B585A549D1}" srcOrd="0" destOrd="0" presId="urn:microsoft.com/office/officeart/2005/8/layout/cycle5"/>
    <dgm:cxn modelId="{A2B7DFD7-B663-400B-9514-23AC2FAE75FA}" srcId="{7605B036-7039-4631-A819-F51AEFB583C9}" destId="{1F586B6B-1C0E-47E6-AAA7-73D8C6AD921C}" srcOrd="0" destOrd="0" parTransId="{1D9FA3C6-62AC-4BAD-9CA8-B3D1CF32D462}" sibTransId="{4F49EB51-DA6B-4307-AFC9-5096AAAE2ED1}"/>
    <dgm:cxn modelId="{EFEBC2DA-E03C-4605-81BC-E85A2B77D999}" type="presOf" srcId="{218A0912-F644-416D-8B39-DEF03F9E5025}" destId="{A5C43605-4B3E-47DB-8AAC-68F1331F9115}" srcOrd="0" destOrd="0" presId="urn:microsoft.com/office/officeart/2005/8/layout/cycle5"/>
    <dgm:cxn modelId="{092771DE-F15B-4244-89BD-4BAD6425DE7F}" type="presOf" srcId="{2C5D3CDB-4615-4F21-A1F6-C3E08084FDEB}" destId="{33527F12-D683-4587-8016-51076B99D702}" srcOrd="0" destOrd="0" presId="urn:microsoft.com/office/officeart/2005/8/layout/cycle5"/>
    <dgm:cxn modelId="{C7BD13DF-3C50-4E45-B813-4FB2EE844615}" srcId="{7605B036-7039-4631-A819-F51AEFB583C9}" destId="{DD32EAA9-B885-43ED-A103-578F04398FC8}" srcOrd="1" destOrd="0" parTransId="{A093C545-339E-43BD-A68D-BC72AE28C46D}" sibTransId="{0A7A8B06-2DBC-4DD8-AC22-85B6EC452082}"/>
    <dgm:cxn modelId="{FF4E66FB-BC0B-4B50-8433-2D0BDFF8F9C8}" srcId="{7605B036-7039-4631-A819-F51AEFB583C9}" destId="{ACD8F91C-4467-49C6-A35C-AB7B0156B618}" srcOrd="3" destOrd="0" parTransId="{8B913E85-5054-42D0-8FB6-B2917ACEA0BB}" sibTransId="{7EDC88C5-7BA2-48F0-AFCB-2C1C79A6DC6C}"/>
    <dgm:cxn modelId="{74EB4E5E-C8D9-408E-A1EC-49F1D0E23F60}" type="presParOf" srcId="{43B3D83F-305C-456B-988F-91322FA9F7E7}" destId="{15B0B80D-6841-4120-82DB-B4F25D5E591D}" srcOrd="0" destOrd="0" presId="urn:microsoft.com/office/officeart/2005/8/layout/cycle5"/>
    <dgm:cxn modelId="{56B2EF4A-CCBC-43C4-969D-235A30E42D64}" type="presParOf" srcId="{43B3D83F-305C-456B-988F-91322FA9F7E7}" destId="{43E8897E-8906-471E-8C12-76DD4F77896F}" srcOrd="1" destOrd="0" presId="urn:microsoft.com/office/officeart/2005/8/layout/cycle5"/>
    <dgm:cxn modelId="{F87A76A4-E0C7-44F1-A050-9D5F674C760D}" type="presParOf" srcId="{43B3D83F-305C-456B-988F-91322FA9F7E7}" destId="{D614840D-2C85-4801-B191-6A1B8B89C005}" srcOrd="2" destOrd="0" presId="urn:microsoft.com/office/officeart/2005/8/layout/cycle5"/>
    <dgm:cxn modelId="{875066C8-C3E6-467B-A6B1-7973E0723DE2}" type="presParOf" srcId="{43B3D83F-305C-456B-988F-91322FA9F7E7}" destId="{658A5E4D-5F5E-4113-B1EB-F65AD1FC0AA8}" srcOrd="3" destOrd="0" presId="urn:microsoft.com/office/officeart/2005/8/layout/cycle5"/>
    <dgm:cxn modelId="{80B43EA2-5648-4D48-97C3-5F7ACC611FB9}" type="presParOf" srcId="{43B3D83F-305C-456B-988F-91322FA9F7E7}" destId="{4F95643E-8790-49B8-B69C-947970F03380}" srcOrd="4" destOrd="0" presId="urn:microsoft.com/office/officeart/2005/8/layout/cycle5"/>
    <dgm:cxn modelId="{CB9BAAF3-99F2-400F-8E2C-AFFACD1CD095}" type="presParOf" srcId="{43B3D83F-305C-456B-988F-91322FA9F7E7}" destId="{824DCC0C-542A-4975-B91B-C9B9F9133F43}" srcOrd="5" destOrd="0" presId="urn:microsoft.com/office/officeart/2005/8/layout/cycle5"/>
    <dgm:cxn modelId="{080FE8E7-5257-4A23-850F-277F5B954D02}" type="presParOf" srcId="{43B3D83F-305C-456B-988F-91322FA9F7E7}" destId="{33527F12-D683-4587-8016-51076B99D702}" srcOrd="6" destOrd="0" presId="urn:microsoft.com/office/officeart/2005/8/layout/cycle5"/>
    <dgm:cxn modelId="{FDCC2F6A-5A4D-4060-AB6B-1618BF6CD2F3}" type="presParOf" srcId="{43B3D83F-305C-456B-988F-91322FA9F7E7}" destId="{EF9FD796-54D2-4598-84D4-7171137390E6}" srcOrd="7" destOrd="0" presId="urn:microsoft.com/office/officeart/2005/8/layout/cycle5"/>
    <dgm:cxn modelId="{4B8E2EC3-BBCD-4AD3-B0F1-92975107BD79}" type="presParOf" srcId="{43B3D83F-305C-456B-988F-91322FA9F7E7}" destId="{02A417EB-3750-4CFE-B024-9F7896194F83}" srcOrd="8" destOrd="0" presId="urn:microsoft.com/office/officeart/2005/8/layout/cycle5"/>
    <dgm:cxn modelId="{9F1A380A-66ED-43DE-884A-7E997E3039E7}" type="presParOf" srcId="{43B3D83F-305C-456B-988F-91322FA9F7E7}" destId="{480DC611-2441-470E-9BA4-0AE1246A1953}" srcOrd="9" destOrd="0" presId="urn:microsoft.com/office/officeart/2005/8/layout/cycle5"/>
    <dgm:cxn modelId="{C9316A91-1F05-41B5-BDAE-0ECCA4B48FE7}" type="presParOf" srcId="{43B3D83F-305C-456B-988F-91322FA9F7E7}" destId="{9B4B44E4-7773-4307-92D7-F96B7BF93DE1}" srcOrd="10" destOrd="0" presId="urn:microsoft.com/office/officeart/2005/8/layout/cycle5"/>
    <dgm:cxn modelId="{CA4D295D-040A-47CF-8A57-79EEA3222040}" type="presParOf" srcId="{43B3D83F-305C-456B-988F-91322FA9F7E7}" destId="{E01E7927-D791-4FA0-B9BE-09B585A549D1}" srcOrd="11" destOrd="0" presId="urn:microsoft.com/office/officeart/2005/8/layout/cycle5"/>
    <dgm:cxn modelId="{0D1E240C-5B03-48A1-A75D-97315E04485E}" type="presParOf" srcId="{43B3D83F-305C-456B-988F-91322FA9F7E7}" destId="{A5C43605-4B3E-47DB-8AAC-68F1331F9115}" srcOrd="12" destOrd="0" presId="urn:microsoft.com/office/officeart/2005/8/layout/cycle5"/>
    <dgm:cxn modelId="{B8DB3D16-D5FB-4B66-ACC5-9204C2C9E296}" type="presParOf" srcId="{43B3D83F-305C-456B-988F-91322FA9F7E7}" destId="{66F5EF04-80AF-4FE7-A47A-8F50D036D5B8}" srcOrd="13" destOrd="0" presId="urn:microsoft.com/office/officeart/2005/8/layout/cycle5"/>
    <dgm:cxn modelId="{4CC1057E-EA88-4555-A852-465F2D746A42}" type="presParOf" srcId="{43B3D83F-305C-456B-988F-91322FA9F7E7}" destId="{602FF174-A580-46CF-9F2B-D5492172FA97}"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B0B80D-6841-4120-82DB-B4F25D5E591D}">
      <dsp:nvSpPr>
        <dsp:cNvPr id="0" name=""/>
        <dsp:cNvSpPr/>
      </dsp:nvSpPr>
      <dsp:spPr>
        <a:xfrm>
          <a:off x="3128843" y="3212"/>
          <a:ext cx="1697460" cy="1103349"/>
        </a:xfrm>
        <a:prstGeom prst="roundRect">
          <a:avLst/>
        </a:prstGeom>
        <a:solidFill>
          <a:srgbClr val="FFFF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kern="1200" dirty="0">
              <a:solidFill>
                <a:schemeClr val="tx1"/>
              </a:solidFill>
            </a:rPr>
            <a:t>Personal </a:t>
          </a:r>
          <a:r>
            <a:rPr lang="en-GB" sz="1700" kern="1200" dirty="0">
              <a:solidFill>
                <a:schemeClr val="tx1"/>
              </a:solidFill>
            </a:rPr>
            <a:t> needs and objectives</a:t>
          </a:r>
        </a:p>
      </dsp:txBody>
      <dsp:txXfrm>
        <a:off x="3182704" y="57073"/>
        <a:ext cx="1589738" cy="995627"/>
      </dsp:txXfrm>
    </dsp:sp>
    <dsp:sp modelId="{D614840D-2C85-4801-B191-6A1B8B89C005}">
      <dsp:nvSpPr>
        <dsp:cNvPr id="0" name=""/>
        <dsp:cNvSpPr/>
      </dsp:nvSpPr>
      <dsp:spPr>
        <a:xfrm>
          <a:off x="2211606" y="686183"/>
          <a:ext cx="4406839" cy="4406839"/>
        </a:xfrm>
        <a:custGeom>
          <a:avLst/>
          <a:gdLst/>
          <a:ahLst/>
          <a:cxnLst/>
          <a:rect l="0" t="0" r="0" b="0"/>
          <a:pathLst>
            <a:path>
              <a:moveTo>
                <a:pt x="2826093" y="89812"/>
              </a:moveTo>
              <a:arcTo wR="2203419" hR="2203419" stAng="17184906" swAng="1036079"/>
            </a:path>
          </a:pathLst>
        </a:custGeom>
        <a:noFill/>
        <a:ln w="28575" cap="flat" cmpd="sng" algn="ctr">
          <a:solidFill>
            <a:srgbClr val="0070C0"/>
          </a:solidFill>
          <a:prstDash val="solid"/>
          <a:miter lim="800000"/>
          <a:tailEnd type="arrow"/>
        </a:ln>
        <a:effectLst/>
      </dsp:spPr>
      <dsp:style>
        <a:lnRef idx="1">
          <a:scrgbClr r="0" g="0" b="0"/>
        </a:lnRef>
        <a:fillRef idx="0">
          <a:scrgbClr r="0" g="0" b="0"/>
        </a:fillRef>
        <a:effectRef idx="0">
          <a:scrgbClr r="0" g="0" b="0"/>
        </a:effectRef>
        <a:fontRef idx="minor"/>
      </dsp:style>
    </dsp:sp>
    <dsp:sp modelId="{658A5E4D-5F5E-4113-B1EB-F65AD1FC0AA8}">
      <dsp:nvSpPr>
        <dsp:cNvPr id="0" name=""/>
        <dsp:cNvSpPr/>
      </dsp:nvSpPr>
      <dsp:spPr>
        <a:xfrm>
          <a:off x="5318714" y="1185497"/>
          <a:ext cx="1697460" cy="1103349"/>
        </a:xfrm>
        <a:prstGeom prst="roundRect">
          <a:avLst/>
        </a:prstGeom>
        <a:solidFill>
          <a:srgbClr val="00B05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kern="1200" dirty="0"/>
            <a:t>Potential </a:t>
          </a:r>
        </a:p>
        <a:p>
          <a:pPr marL="0" lvl="0" indent="0" algn="ctr" defTabSz="755650">
            <a:lnSpc>
              <a:spcPct val="90000"/>
            </a:lnSpc>
            <a:spcBef>
              <a:spcPct val="0"/>
            </a:spcBef>
            <a:spcAft>
              <a:spcPct val="35000"/>
            </a:spcAft>
            <a:buNone/>
          </a:pPr>
          <a:r>
            <a:rPr lang="en-GB" sz="1700" kern="1200" dirty="0"/>
            <a:t>Sense check the plot</a:t>
          </a:r>
        </a:p>
      </dsp:txBody>
      <dsp:txXfrm>
        <a:off x="5372575" y="1239358"/>
        <a:ext cx="1589738" cy="995627"/>
      </dsp:txXfrm>
    </dsp:sp>
    <dsp:sp modelId="{824DCC0C-542A-4975-B91B-C9B9F9133F43}">
      <dsp:nvSpPr>
        <dsp:cNvPr id="0" name=""/>
        <dsp:cNvSpPr/>
      </dsp:nvSpPr>
      <dsp:spPr>
        <a:xfrm>
          <a:off x="1953793" y="323109"/>
          <a:ext cx="4406839" cy="4406839"/>
        </a:xfrm>
        <a:custGeom>
          <a:avLst/>
          <a:gdLst/>
          <a:ahLst/>
          <a:cxnLst/>
          <a:rect l="0" t="0" r="0" b="0"/>
          <a:pathLst>
            <a:path>
              <a:moveTo>
                <a:pt x="4403636" y="2322193"/>
              </a:moveTo>
              <a:arcTo wR="2203419" hR="2203419" stAng="21785399" swAng="1753231"/>
            </a:path>
          </a:pathLst>
        </a:custGeom>
        <a:noFill/>
        <a:ln w="28575" cap="flat" cmpd="sng" algn="ctr">
          <a:solidFill>
            <a:srgbClr val="0070C0"/>
          </a:solidFill>
          <a:prstDash val="solid"/>
          <a:miter lim="800000"/>
          <a:tailEnd type="arrow"/>
        </a:ln>
        <a:effectLst/>
      </dsp:spPr>
      <dsp:style>
        <a:lnRef idx="1">
          <a:scrgbClr r="0" g="0" b="0"/>
        </a:lnRef>
        <a:fillRef idx="0">
          <a:scrgbClr r="0" g="0" b="0"/>
        </a:fillRef>
        <a:effectRef idx="0">
          <a:scrgbClr r="0" g="0" b="0"/>
        </a:effectRef>
        <a:fontRef idx="minor"/>
      </dsp:style>
    </dsp:sp>
    <dsp:sp modelId="{33527F12-D683-4587-8016-51076B99D702}">
      <dsp:nvSpPr>
        <dsp:cNvPr id="0" name=""/>
        <dsp:cNvSpPr/>
      </dsp:nvSpPr>
      <dsp:spPr>
        <a:xfrm>
          <a:off x="4414746" y="3989236"/>
          <a:ext cx="1715928" cy="1103349"/>
        </a:xfrm>
        <a:prstGeom prst="roundRect">
          <a:avLst/>
        </a:prstGeom>
        <a:solidFill>
          <a:schemeClr val="bg1">
            <a:lumMod val="65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kern="1200" dirty="0"/>
            <a:t>Planning </a:t>
          </a:r>
          <a:r>
            <a:rPr lang="en-GB" sz="1700" kern="1200" dirty="0"/>
            <a:t>Potential assessment</a:t>
          </a:r>
        </a:p>
      </dsp:txBody>
      <dsp:txXfrm>
        <a:off x="4468607" y="4043097"/>
        <a:ext cx="1608206" cy="995627"/>
      </dsp:txXfrm>
    </dsp:sp>
    <dsp:sp modelId="{02A417EB-3750-4CFE-B024-9F7896194F83}">
      <dsp:nvSpPr>
        <dsp:cNvPr id="0" name=""/>
        <dsp:cNvSpPr/>
      </dsp:nvSpPr>
      <dsp:spPr>
        <a:xfrm>
          <a:off x="1774153" y="554887"/>
          <a:ext cx="4406839" cy="4406839"/>
        </a:xfrm>
        <a:custGeom>
          <a:avLst/>
          <a:gdLst/>
          <a:ahLst/>
          <a:cxnLst/>
          <a:rect l="0" t="0" r="0" b="0"/>
          <a:pathLst>
            <a:path>
              <a:moveTo>
                <a:pt x="2466170" y="4391117"/>
              </a:moveTo>
              <a:arcTo wR="2203419" hR="2203419" stAng="4989083" swAng="836540"/>
            </a:path>
          </a:pathLst>
        </a:custGeom>
        <a:noFill/>
        <a:ln w="28575" cap="flat" cmpd="sng" algn="ctr">
          <a:solidFill>
            <a:srgbClr val="0070C0"/>
          </a:solidFill>
          <a:prstDash val="solid"/>
          <a:miter lim="800000"/>
          <a:tailEnd type="arrow"/>
        </a:ln>
        <a:effectLst/>
      </dsp:spPr>
      <dsp:style>
        <a:lnRef idx="1">
          <a:scrgbClr r="0" g="0" b="0"/>
        </a:lnRef>
        <a:fillRef idx="0">
          <a:scrgbClr r="0" g="0" b="0"/>
        </a:fillRef>
        <a:effectRef idx="0">
          <a:scrgbClr r="0" g="0" b="0"/>
        </a:effectRef>
        <a:fontRef idx="minor"/>
      </dsp:style>
    </dsp:sp>
    <dsp:sp modelId="{480DC611-2441-470E-9BA4-0AE1246A1953}">
      <dsp:nvSpPr>
        <dsp:cNvPr id="0" name=""/>
        <dsp:cNvSpPr/>
      </dsp:nvSpPr>
      <dsp:spPr>
        <a:xfrm>
          <a:off x="1833705" y="3989236"/>
          <a:ext cx="1697460" cy="1103349"/>
        </a:xfrm>
        <a:prstGeom prst="roundRect">
          <a:avLst/>
        </a:prstGeom>
        <a:solidFill>
          <a:srgbClr val="FF00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kern="1200" dirty="0"/>
            <a:t>Plot </a:t>
          </a:r>
          <a:r>
            <a:rPr lang="en-GB" sz="1700" kern="1200" dirty="0"/>
            <a:t>construction risk assessment</a:t>
          </a:r>
        </a:p>
      </dsp:txBody>
      <dsp:txXfrm>
        <a:off x="1887566" y="4043097"/>
        <a:ext cx="1589738" cy="995627"/>
      </dsp:txXfrm>
    </dsp:sp>
    <dsp:sp modelId="{E01E7927-D791-4FA0-B9BE-09B585A549D1}">
      <dsp:nvSpPr>
        <dsp:cNvPr id="0" name=""/>
        <dsp:cNvSpPr/>
      </dsp:nvSpPr>
      <dsp:spPr>
        <a:xfrm>
          <a:off x="1774153" y="554887"/>
          <a:ext cx="4406839" cy="4406839"/>
        </a:xfrm>
        <a:custGeom>
          <a:avLst/>
          <a:gdLst/>
          <a:ahLst/>
          <a:cxnLst/>
          <a:rect l="0" t="0" r="0" b="0"/>
          <a:pathLst>
            <a:path>
              <a:moveTo>
                <a:pt x="242300" y="3207943"/>
              </a:moveTo>
              <a:arcTo wR="2203419" hR="2203419" stAng="9172655" swAng="1262900"/>
            </a:path>
          </a:pathLst>
        </a:custGeom>
        <a:noFill/>
        <a:ln w="28575" cap="flat" cmpd="sng" algn="ctr">
          <a:solidFill>
            <a:srgbClr val="0070C0"/>
          </a:solidFill>
          <a:prstDash val="solid"/>
          <a:miter lim="800000"/>
          <a:tailEnd type="arrow"/>
        </a:ln>
        <a:effectLst/>
      </dsp:spPr>
      <dsp:style>
        <a:lnRef idx="1">
          <a:scrgbClr r="0" g="0" b="0"/>
        </a:lnRef>
        <a:fillRef idx="0">
          <a:scrgbClr r="0" g="0" b="0"/>
        </a:fillRef>
        <a:effectRef idx="0">
          <a:scrgbClr r="0" g="0" b="0"/>
        </a:effectRef>
        <a:fontRef idx="minor"/>
      </dsp:style>
    </dsp:sp>
    <dsp:sp modelId="{A5C43605-4B3E-47DB-8AAC-68F1331F9115}">
      <dsp:nvSpPr>
        <dsp:cNvPr id="0" name=""/>
        <dsp:cNvSpPr/>
      </dsp:nvSpPr>
      <dsp:spPr>
        <a:xfrm>
          <a:off x="1033266" y="1425962"/>
          <a:ext cx="1697460" cy="1302901"/>
        </a:xfrm>
        <a:prstGeom prst="roundRect">
          <a:avLst/>
        </a:prstGeom>
        <a:solidFill>
          <a:srgbClr val="B2B2B2"/>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kern="1200" dirty="0">
              <a:solidFill>
                <a:schemeClr val="tx1"/>
              </a:solidFill>
            </a:rPr>
            <a:t>Price </a:t>
          </a:r>
        </a:p>
        <a:p>
          <a:pPr marL="0" lvl="0" indent="0" algn="ctr" defTabSz="755650">
            <a:lnSpc>
              <a:spcPct val="90000"/>
            </a:lnSpc>
            <a:spcBef>
              <a:spcPct val="0"/>
            </a:spcBef>
            <a:spcAft>
              <a:spcPct val="35000"/>
            </a:spcAft>
            <a:buNone/>
          </a:pPr>
          <a:r>
            <a:rPr lang="en-GB" sz="1700" kern="1200" dirty="0">
              <a:solidFill>
                <a:schemeClr val="tx1"/>
              </a:solidFill>
            </a:rPr>
            <a:t>Check the plot against your budget</a:t>
          </a:r>
        </a:p>
      </dsp:txBody>
      <dsp:txXfrm>
        <a:off x="1096868" y="1489564"/>
        <a:ext cx="1570256" cy="1175697"/>
      </dsp:txXfrm>
    </dsp:sp>
    <dsp:sp modelId="{602FF174-A580-46CF-9F2B-D5492172FA97}">
      <dsp:nvSpPr>
        <dsp:cNvPr id="0" name=""/>
        <dsp:cNvSpPr/>
      </dsp:nvSpPr>
      <dsp:spPr>
        <a:xfrm>
          <a:off x="1774153" y="554887"/>
          <a:ext cx="4406839" cy="4406839"/>
        </a:xfrm>
        <a:custGeom>
          <a:avLst/>
          <a:gdLst/>
          <a:ahLst/>
          <a:cxnLst/>
          <a:rect l="0" t="0" r="0" b="0"/>
          <a:pathLst>
            <a:path>
              <a:moveTo>
                <a:pt x="596243" y="696089"/>
              </a:moveTo>
              <a:arcTo wR="2203419" hR="2203419" stAng="13389829" swAng="1093330"/>
            </a:path>
          </a:pathLst>
        </a:custGeom>
        <a:noFill/>
        <a:ln w="28575" cap="flat" cmpd="sng" algn="ctr">
          <a:solidFill>
            <a:srgbClr val="0070C0"/>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C4AA17-1125-3242-8659-4B09B4C48028}" type="datetimeFigureOut">
              <a:rPr lang="en-US" smtClean="0"/>
              <a:t>4/28/23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6E8BE0-053B-894D-9445-51DC9DD1B5F6}" type="slidenum">
              <a:rPr lang="en-US" smtClean="0"/>
              <a:t>‹#›</a:t>
            </a:fld>
            <a:endParaRPr lang="en-US"/>
          </a:p>
        </p:txBody>
      </p:sp>
    </p:spTree>
    <p:extLst>
      <p:ext uri="{BB962C8B-B14F-4D97-AF65-F5344CB8AC3E}">
        <p14:creationId xmlns:p14="http://schemas.microsoft.com/office/powerpoint/2010/main" val="347108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9D9C997C-9058-A414-90E5-FD1566A3BE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B09AD1E2-C966-B6E7-CB09-72A37E4E02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1200" kern="1200" dirty="0">
                <a:solidFill>
                  <a:schemeClr val="tx1"/>
                </a:solidFill>
                <a:effectLst/>
                <a:latin typeface="+mn-lt"/>
                <a:ea typeface="+mn-ea"/>
                <a:cs typeface="+mn-cs"/>
              </a:rPr>
              <a:t>Hello and welcome to today’s talk on getting started with your project and the design process. As you know, I am Jenny </a:t>
            </a:r>
            <a:r>
              <a:rPr lang="en-GB" sz="1200" kern="1200" dirty="0" err="1">
                <a:solidFill>
                  <a:schemeClr val="tx1"/>
                </a:solidFill>
                <a:effectLst/>
                <a:latin typeface="+mn-lt"/>
                <a:ea typeface="+mn-ea"/>
                <a:cs typeface="+mn-cs"/>
              </a:rPr>
              <a:t>Chandela</a:t>
            </a:r>
            <a:r>
              <a:rPr lang="en-GB" sz="1200" kern="1200" dirty="0">
                <a:solidFill>
                  <a:schemeClr val="tx1"/>
                </a:solidFill>
                <a:effectLst/>
                <a:latin typeface="+mn-lt"/>
                <a:ea typeface="+mn-ea"/>
                <a:cs typeface="+mn-cs"/>
              </a:rPr>
              <a:t>, an architect with AC Architects. I am based at our office here in Swindon, working directly out of the NSBRC.</a:t>
            </a:r>
          </a:p>
          <a:p>
            <a:pPr eaLnBrk="1" hangingPunct="1">
              <a:spcBef>
                <a:spcPct val="0"/>
              </a:spcBef>
            </a:pPr>
            <a:endParaRPr lang="en-US" altLang="en-US" dirty="0"/>
          </a:p>
        </p:txBody>
      </p:sp>
      <p:sp>
        <p:nvSpPr>
          <p:cNvPr id="16387" name="Slide Number Placeholder 3">
            <a:extLst>
              <a:ext uri="{FF2B5EF4-FFF2-40B4-BE49-F238E27FC236}">
                <a16:creationId xmlns:a16="http://schemas.microsoft.com/office/drawing/2014/main" id="{E39D0247-01E3-57F9-DF4C-2C8BB7B8C6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9AF21D0-A7BF-2E4D-A4A4-D08F2C5DAA9E}"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6B7A79EC-FB24-D15C-5402-7DD67D7B41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Notes Placeholder 2">
            <a:extLst>
              <a:ext uri="{FF2B5EF4-FFF2-40B4-BE49-F238E27FC236}">
                <a16:creationId xmlns:a16="http://schemas.microsoft.com/office/drawing/2014/main" id="{C036997F-00B0-6AA1-806D-B9AB3170F1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1987" name="Slide Number Placeholder 3">
            <a:extLst>
              <a:ext uri="{FF2B5EF4-FFF2-40B4-BE49-F238E27FC236}">
                <a16:creationId xmlns:a16="http://schemas.microsoft.com/office/drawing/2014/main" id="{8B8EC63E-A169-CC3A-ED07-28159694EB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BC082B0-4B2B-3445-AA0A-F78C90929651}" type="slidenum">
              <a:rPr lang="en-US" altLang="en-US" smtClean="0"/>
              <a:pPr/>
              <a:t>17</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A490D128-48E1-8B4F-6BE0-600A758D39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a:extLst>
              <a:ext uri="{FF2B5EF4-FFF2-40B4-BE49-F238E27FC236}">
                <a16:creationId xmlns:a16="http://schemas.microsoft.com/office/drawing/2014/main" id="{9BFE5137-7CFD-42B1-E5B0-D6A864D6576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6083" name="Slide Number Placeholder 3">
            <a:extLst>
              <a:ext uri="{FF2B5EF4-FFF2-40B4-BE49-F238E27FC236}">
                <a16:creationId xmlns:a16="http://schemas.microsoft.com/office/drawing/2014/main" id="{DBA5A807-245E-1419-E45C-88F25CF5FD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61F98E6-C956-AD43-AC44-8F098ED81CFE}" type="slidenum">
              <a:rPr lang="en-US" altLang="en-US" smtClean="0"/>
              <a:pPr/>
              <a:t>18</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1CDAE913-792E-FA2A-298E-1EB5F1E0A18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Notes Placeholder 2">
            <a:extLst>
              <a:ext uri="{FF2B5EF4-FFF2-40B4-BE49-F238E27FC236}">
                <a16:creationId xmlns:a16="http://schemas.microsoft.com/office/drawing/2014/main" id="{F80425E3-187C-B296-0AE5-37F428A798D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4275" name="Slide Number Placeholder 3">
            <a:extLst>
              <a:ext uri="{FF2B5EF4-FFF2-40B4-BE49-F238E27FC236}">
                <a16:creationId xmlns:a16="http://schemas.microsoft.com/office/drawing/2014/main" id="{639C2E91-EE2A-D47B-168A-89B4C746785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6BC19F8-B745-6941-BC92-4B8FBBAFE3A0}" type="slidenum">
              <a:rPr lang="en-US" altLang="en-US" smtClean="0"/>
              <a:pPr/>
              <a:t>25</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8FBED525-E861-65A7-E95E-9ED0B66A55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Notes Placeholder 2">
            <a:extLst>
              <a:ext uri="{FF2B5EF4-FFF2-40B4-BE49-F238E27FC236}">
                <a16:creationId xmlns:a16="http://schemas.microsoft.com/office/drawing/2014/main" id="{C644D07E-6565-B7E9-B339-9C8D462274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6323" name="Slide Number Placeholder 3">
            <a:extLst>
              <a:ext uri="{FF2B5EF4-FFF2-40B4-BE49-F238E27FC236}">
                <a16:creationId xmlns:a16="http://schemas.microsoft.com/office/drawing/2014/main" id="{995B2B72-8637-6919-CAAA-8C8B2B3165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14725CC-E33F-2A45-85E0-F65C09EAD5B0}" type="slidenum">
              <a:rPr lang="en-US" altLang="en-US" smtClean="0"/>
              <a:pPr/>
              <a:t>26</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E29FC621-EC78-97EA-7145-2E8E1B513F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a:extLst>
              <a:ext uri="{FF2B5EF4-FFF2-40B4-BE49-F238E27FC236}">
                <a16:creationId xmlns:a16="http://schemas.microsoft.com/office/drawing/2014/main" id="{B1FE0197-F9AF-0E5F-2BB1-410E7817F5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9395" name="Slide Number Placeholder 3">
            <a:extLst>
              <a:ext uri="{FF2B5EF4-FFF2-40B4-BE49-F238E27FC236}">
                <a16:creationId xmlns:a16="http://schemas.microsoft.com/office/drawing/2014/main" id="{765C331E-97C2-54BF-82D5-B8D84EF852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3230402-DAF9-2148-9A2C-FA500180F8AE}" type="slidenum">
              <a:rPr lang="en-US" altLang="en-US" smtClean="0"/>
              <a:pPr/>
              <a:t>28</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a:extLst>
              <a:ext uri="{FF2B5EF4-FFF2-40B4-BE49-F238E27FC236}">
                <a16:creationId xmlns:a16="http://schemas.microsoft.com/office/drawing/2014/main" id="{D7A052A0-5A0F-FE44-501C-21E818893D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Notes Placeholder 2">
            <a:extLst>
              <a:ext uri="{FF2B5EF4-FFF2-40B4-BE49-F238E27FC236}">
                <a16:creationId xmlns:a16="http://schemas.microsoft.com/office/drawing/2014/main" id="{95DCDF7C-FA62-7F71-9F23-227C438556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2467" name="Slide Number Placeholder 3">
            <a:extLst>
              <a:ext uri="{FF2B5EF4-FFF2-40B4-BE49-F238E27FC236}">
                <a16:creationId xmlns:a16="http://schemas.microsoft.com/office/drawing/2014/main" id="{BEE6A226-A0F9-A3D4-DBD8-A349B583193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A2077B8-7144-3B40-AE21-7E66AFA40B59}" type="slidenum">
              <a:rPr lang="en-US" altLang="en-US" smtClean="0"/>
              <a:pPr/>
              <a:t>30</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a:extLst>
              <a:ext uri="{FF2B5EF4-FFF2-40B4-BE49-F238E27FC236}">
                <a16:creationId xmlns:a16="http://schemas.microsoft.com/office/drawing/2014/main" id="{55150F88-0CC1-8BDF-5C5D-2238444F5A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Notes Placeholder 2">
            <a:extLst>
              <a:ext uri="{FF2B5EF4-FFF2-40B4-BE49-F238E27FC236}">
                <a16:creationId xmlns:a16="http://schemas.microsoft.com/office/drawing/2014/main" id="{A3B9295D-D5E1-D6B6-7C24-CF6F6BB9790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5539" name="Slide Number Placeholder 3">
            <a:extLst>
              <a:ext uri="{FF2B5EF4-FFF2-40B4-BE49-F238E27FC236}">
                <a16:creationId xmlns:a16="http://schemas.microsoft.com/office/drawing/2014/main" id="{9FA0A796-F3C8-E44B-62B2-4AD58B8502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6CB7F21-B202-384C-A51D-272D87C68047}" type="slidenum">
              <a:rPr lang="en-US" altLang="en-US" smtClean="0"/>
              <a:pPr/>
              <a:t>32</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2780AED8-8E4C-2C3A-EE95-289E8D14DC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Notes Placeholder 2">
            <a:extLst>
              <a:ext uri="{FF2B5EF4-FFF2-40B4-BE49-F238E27FC236}">
                <a16:creationId xmlns:a16="http://schemas.microsoft.com/office/drawing/2014/main" id="{2A7053A5-F110-68AA-EF1F-64A6DAA6BA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9635" name="Slide Number Placeholder 3">
            <a:extLst>
              <a:ext uri="{FF2B5EF4-FFF2-40B4-BE49-F238E27FC236}">
                <a16:creationId xmlns:a16="http://schemas.microsoft.com/office/drawing/2014/main" id="{C703F1CF-6B2C-91C7-76D9-CEC719172F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99D24F7-CCDB-C148-9358-52753262A5DA}" type="slidenum">
              <a:rPr lang="en-US" altLang="en-US" smtClean="0"/>
              <a:pPr/>
              <a:t>33</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a:extLst>
              <a:ext uri="{FF2B5EF4-FFF2-40B4-BE49-F238E27FC236}">
                <a16:creationId xmlns:a16="http://schemas.microsoft.com/office/drawing/2014/main" id="{9BD878ED-39B3-8422-5066-FC22D7C8EE9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8" name="Notes Placeholder 2">
            <a:extLst>
              <a:ext uri="{FF2B5EF4-FFF2-40B4-BE49-F238E27FC236}">
                <a16:creationId xmlns:a16="http://schemas.microsoft.com/office/drawing/2014/main" id="{196F2CE2-9388-E016-777A-2A7988218ED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5779" name="Slide Number Placeholder 3">
            <a:extLst>
              <a:ext uri="{FF2B5EF4-FFF2-40B4-BE49-F238E27FC236}">
                <a16:creationId xmlns:a16="http://schemas.microsoft.com/office/drawing/2014/main" id="{F120B28D-9FBA-37D7-2EB4-26A4693053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79F428E-9E48-AB40-AF34-4C7D25CC2FA1}" type="slidenum">
              <a:rPr lang="en-US" altLang="en-US" smtClean="0"/>
              <a:pPr/>
              <a:t>34</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a:extLst>
              <a:ext uri="{FF2B5EF4-FFF2-40B4-BE49-F238E27FC236}">
                <a16:creationId xmlns:a16="http://schemas.microsoft.com/office/drawing/2014/main" id="{B1AFB0A9-2318-B2DF-5D06-776A235F9B8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6" name="Notes Placeholder 2">
            <a:extLst>
              <a:ext uri="{FF2B5EF4-FFF2-40B4-BE49-F238E27FC236}">
                <a16:creationId xmlns:a16="http://schemas.microsoft.com/office/drawing/2014/main" id="{D4B21CC2-0466-7C75-4DAD-379B87E735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7827" name="Slide Number Placeholder 3">
            <a:extLst>
              <a:ext uri="{FF2B5EF4-FFF2-40B4-BE49-F238E27FC236}">
                <a16:creationId xmlns:a16="http://schemas.microsoft.com/office/drawing/2014/main" id="{30A0C36F-9126-005B-F224-D9AEE5F29E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C2C6244-08D7-C846-B4CA-14174BAA93B7}" type="slidenum">
              <a:rPr lang="en-US" altLang="en-US" smtClean="0"/>
              <a:pPr/>
              <a:t>35</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38290FC5-2893-883E-314C-D7708929221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E1F49B5B-3B02-096D-E370-167EDF95F7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1200" kern="1200" dirty="0">
                <a:solidFill>
                  <a:schemeClr val="tx1"/>
                </a:solidFill>
                <a:effectLst/>
                <a:latin typeface="+mn-lt"/>
                <a:ea typeface="+mn-ea"/>
                <a:cs typeface="+mn-cs"/>
              </a:rPr>
              <a:t>Since 2009 AC Architects have been helping self-builders design their dream homes. We have worked on over 450 projects across the UK, including small extensions, one-off homes and large housing developments. All of our low energy eco homes are built around the Fabric first approach, utilising modern methods of construction such as Structural Insulated Panels (SIPs), Timber Frame and Insulating Concrete Formwork (ICF).</a:t>
            </a:r>
          </a:p>
          <a:p>
            <a:pPr eaLnBrk="1" hangingPunct="1">
              <a:spcBef>
                <a:spcPct val="0"/>
              </a:spcBef>
            </a:pPr>
            <a:endParaRPr lang="en-US" altLang="en-US" dirty="0"/>
          </a:p>
        </p:txBody>
      </p:sp>
      <p:sp>
        <p:nvSpPr>
          <p:cNvPr id="18435" name="Slide Number Placeholder 3">
            <a:extLst>
              <a:ext uri="{FF2B5EF4-FFF2-40B4-BE49-F238E27FC236}">
                <a16:creationId xmlns:a16="http://schemas.microsoft.com/office/drawing/2014/main" id="{75186170-EDF8-BCEA-28E0-EF9E8DF5B6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64DFD4F-69A8-4248-B23E-37DAFA471618}" type="slidenum">
              <a:rPr lang="en-US" altLang="en-US" smtClean="0"/>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a:extLst>
              <a:ext uri="{FF2B5EF4-FFF2-40B4-BE49-F238E27FC236}">
                <a16:creationId xmlns:a16="http://schemas.microsoft.com/office/drawing/2014/main" id="{C4F2BA3A-961C-426E-5BF7-6C76C48075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4" name="Notes Placeholder 2">
            <a:extLst>
              <a:ext uri="{FF2B5EF4-FFF2-40B4-BE49-F238E27FC236}">
                <a16:creationId xmlns:a16="http://schemas.microsoft.com/office/drawing/2014/main" id="{9EE4F829-A556-5F13-85C7-2CEA2E41D7A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Thank you for your attention during this talk, we will next welcome Dave Gallagher of AC Structures to speak about Structural Design considerations from the initial site selection all the way through finished design and construction. </a:t>
            </a:r>
          </a:p>
        </p:txBody>
      </p:sp>
      <p:sp>
        <p:nvSpPr>
          <p:cNvPr id="79875" name="Slide Number Placeholder 3">
            <a:extLst>
              <a:ext uri="{FF2B5EF4-FFF2-40B4-BE49-F238E27FC236}">
                <a16:creationId xmlns:a16="http://schemas.microsoft.com/office/drawing/2014/main" id="{E481B090-13F1-1D18-22CA-22DB1FB88AE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784F838-D7A2-B44B-8747-ACBB4EC75398}" type="slidenum">
              <a:rPr lang="en-US" altLang="en-US" smtClean="0"/>
              <a:pPr/>
              <a:t>36</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17D2D8F8-EC12-E89C-2C86-2EDE713465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a:extLst>
              <a:ext uri="{FF2B5EF4-FFF2-40B4-BE49-F238E27FC236}">
                <a16:creationId xmlns:a16="http://schemas.microsoft.com/office/drawing/2014/main" id="{96B861A3-312C-DCBF-918A-7D626A88C0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0483" name="Slide Number Placeholder 3">
            <a:extLst>
              <a:ext uri="{FF2B5EF4-FFF2-40B4-BE49-F238E27FC236}">
                <a16:creationId xmlns:a16="http://schemas.microsoft.com/office/drawing/2014/main" id="{54DF98C0-8F44-2E2B-C4A9-4E82CB149DA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F01695F-0BB3-D64A-AF11-DA2608656F7E}" type="slidenum">
              <a:rPr lang="en-US" altLang="en-US" smtClean="0"/>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BF6FE3DA-D8C9-A295-A0AE-71EE84A8E9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FE801F7A-CB48-970A-923C-BDD19F4251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2531" name="Slide Number Placeholder 3">
            <a:extLst>
              <a:ext uri="{FF2B5EF4-FFF2-40B4-BE49-F238E27FC236}">
                <a16:creationId xmlns:a16="http://schemas.microsoft.com/office/drawing/2014/main" id="{751A16A1-9341-C812-71FE-D6BA4DCD57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802564D-E474-FC49-B004-DCF79EAE9D78}" type="slidenum">
              <a:rPr lang="en-US" altLang="en-US" smtClean="0"/>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60D5BF55-734E-1604-C5D9-12BF2CB2AE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es Placeholder 2">
            <a:extLst>
              <a:ext uri="{FF2B5EF4-FFF2-40B4-BE49-F238E27FC236}">
                <a16:creationId xmlns:a16="http://schemas.microsoft.com/office/drawing/2014/main" id="{C636E4E3-AECC-01C5-0AEB-84446AF782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4579" name="Slide Number Placeholder 3">
            <a:extLst>
              <a:ext uri="{FF2B5EF4-FFF2-40B4-BE49-F238E27FC236}">
                <a16:creationId xmlns:a16="http://schemas.microsoft.com/office/drawing/2014/main" id="{B71A485B-F5EB-9C4F-5CF9-170F8A31D2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11BDA89-4F65-C640-A107-BFCAAFE975F5}" type="slidenum">
              <a:rPr lang="en-US" altLang="en-US" smtClean="0"/>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F2D0BB9C-440D-8A06-E9DE-446A7C0756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99479C8-DDD4-CF12-ABA7-B4000F42E9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8675" name="Slide Number Placeholder 3">
            <a:extLst>
              <a:ext uri="{FF2B5EF4-FFF2-40B4-BE49-F238E27FC236}">
                <a16:creationId xmlns:a16="http://schemas.microsoft.com/office/drawing/2014/main" id="{19A4458E-D0AA-E9F7-86DD-56E0AB880F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DFA7F87-C1D2-B44A-B58B-B7791C7D8096}" type="slidenum">
              <a:rPr lang="en-US" altLang="en-US" smtClean="0"/>
              <a:pPr/>
              <a:t>8</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ACEE312A-280C-2A67-9A40-BD41E70391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a:extLst>
              <a:ext uri="{FF2B5EF4-FFF2-40B4-BE49-F238E27FC236}">
                <a16:creationId xmlns:a16="http://schemas.microsoft.com/office/drawing/2014/main" id="{80E0B9B8-B73C-AE23-BD73-6CF10AE9AC8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0723" name="Slide Number Placeholder 3">
            <a:extLst>
              <a:ext uri="{FF2B5EF4-FFF2-40B4-BE49-F238E27FC236}">
                <a16:creationId xmlns:a16="http://schemas.microsoft.com/office/drawing/2014/main" id="{AC4BACC2-A5EB-6728-DFAC-3C6B9BC4A6D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0EA55ED-03EC-7144-82E3-832BD1257379}" type="slidenum">
              <a:rPr lang="en-US" altLang="en-US" smtClean="0"/>
              <a:pPr/>
              <a:t>9</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907697DC-E127-6536-41D4-CB7F4DC922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11F4851D-105C-12B5-63AD-78C1F564229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5843" name="Slide Number Placeholder 3">
            <a:extLst>
              <a:ext uri="{FF2B5EF4-FFF2-40B4-BE49-F238E27FC236}">
                <a16:creationId xmlns:a16="http://schemas.microsoft.com/office/drawing/2014/main" id="{322DD151-D9CA-0495-3CD4-56D2B7E975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59EC8E6-399A-8C44-90A4-5F76E7B83A81}" type="slidenum">
              <a:rPr lang="en-US" altLang="en-US" smtClean="0"/>
              <a:pPr/>
              <a:t>13</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4A29DC62-7173-2F4E-8E6D-DEBFE424BD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6125E133-F2DE-BDDD-AF91-E9CD81AF4E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8915" name="Slide Number Placeholder 3">
            <a:extLst>
              <a:ext uri="{FF2B5EF4-FFF2-40B4-BE49-F238E27FC236}">
                <a16:creationId xmlns:a16="http://schemas.microsoft.com/office/drawing/2014/main" id="{26431437-1F6C-A496-9A6A-95C42184C1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AE7C65F-F48A-3147-9C00-04DF68F525E3}" type="slidenum">
              <a:rPr lang="en-US" altLang="en-US" smtClean="0"/>
              <a:pPr/>
              <a:t>15</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7D572-FFDC-E767-B770-CBEA217BFF5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A81E2EC-5062-8F70-474B-ECE553B460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733DC77-F41D-10E3-B908-CE8A07EB0A2E}"/>
              </a:ext>
            </a:extLst>
          </p:cNvPr>
          <p:cNvSpPr>
            <a:spLocks noGrp="1"/>
          </p:cNvSpPr>
          <p:nvPr>
            <p:ph type="dt" sz="half" idx="10"/>
          </p:nvPr>
        </p:nvSpPr>
        <p:spPr/>
        <p:txBody>
          <a:bodyPr/>
          <a:lstStyle/>
          <a:p>
            <a:fld id="{13EEA70A-09FA-6642-9356-76988F5D0038}" type="datetimeFigureOut">
              <a:rPr lang="en-US" smtClean="0"/>
              <a:t>4/28/23</a:t>
            </a:fld>
            <a:endParaRPr lang="en-US"/>
          </a:p>
        </p:txBody>
      </p:sp>
      <p:sp>
        <p:nvSpPr>
          <p:cNvPr id="5" name="Footer Placeholder 4">
            <a:extLst>
              <a:ext uri="{FF2B5EF4-FFF2-40B4-BE49-F238E27FC236}">
                <a16:creationId xmlns:a16="http://schemas.microsoft.com/office/drawing/2014/main" id="{D94059C6-A019-2A87-D395-4D9C65D90D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F81DA9-B48F-3381-F6C5-384E564FA78A}"/>
              </a:ext>
            </a:extLst>
          </p:cNvPr>
          <p:cNvSpPr>
            <a:spLocks noGrp="1"/>
          </p:cNvSpPr>
          <p:nvPr>
            <p:ph type="sldNum" sz="quarter" idx="12"/>
          </p:nvPr>
        </p:nvSpPr>
        <p:spPr/>
        <p:txBody>
          <a:bodyPr/>
          <a:lstStyle/>
          <a:p>
            <a:fld id="{562EDC4A-F558-2B40-B8EE-6F97F823AF82}" type="slidenum">
              <a:rPr lang="en-US" smtClean="0"/>
              <a:t>‹#›</a:t>
            </a:fld>
            <a:endParaRPr lang="en-US"/>
          </a:p>
        </p:txBody>
      </p:sp>
    </p:spTree>
    <p:extLst>
      <p:ext uri="{BB962C8B-B14F-4D97-AF65-F5344CB8AC3E}">
        <p14:creationId xmlns:p14="http://schemas.microsoft.com/office/powerpoint/2010/main" val="758633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6F732-B329-BCB9-C627-204265311C5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D6CC4E6-E5FC-A4C8-FA7D-62496DD2BE1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33EA1A6-2129-D466-4A28-9D963E2A9B0E}"/>
              </a:ext>
            </a:extLst>
          </p:cNvPr>
          <p:cNvSpPr>
            <a:spLocks noGrp="1"/>
          </p:cNvSpPr>
          <p:nvPr>
            <p:ph type="dt" sz="half" idx="10"/>
          </p:nvPr>
        </p:nvSpPr>
        <p:spPr/>
        <p:txBody>
          <a:bodyPr/>
          <a:lstStyle/>
          <a:p>
            <a:fld id="{13EEA70A-09FA-6642-9356-76988F5D0038}" type="datetimeFigureOut">
              <a:rPr lang="en-US" smtClean="0"/>
              <a:t>4/28/23</a:t>
            </a:fld>
            <a:endParaRPr lang="en-US"/>
          </a:p>
        </p:txBody>
      </p:sp>
      <p:sp>
        <p:nvSpPr>
          <p:cNvPr id="5" name="Footer Placeholder 4">
            <a:extLst>
              <a:ext uri="{FF2B5EF4-FFF2-40B4-BE49-F238E27FC236}">
                <a16:creationId xmlns:a16="http://schemas.microsoft.com/office/drawing/2014/main" id="{9AD583DE-DADA-3DEE-6926-F249181E5F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9AFF0C-DEC9-C50B-963E-97DE410A1577}"/>
              </a:ext>
            </a:extLst>
          </p:cNvPr>
          <p:cNvSpPr>
            <a:spLocks noGrp="1"/>
          </p:cNvSpPr>
          <p:nvPr>
            <p:ph type="sldNum" sz="quarter" idx="12"/>
          </p:nvPr>
        </p:nvSpPr>
        <p:spPr/>
        <p:txBody>
          <a:bodyPr/>
          <a:lstStyle/>
          <a:p>
            <a:fld id="{562EDC4A-F558-2B40-B8EE-6F97F823AF82}" type="slidenum">
              <a:rPr lang="en-US" smtClean="0"/>
              <a:t>‹#›</a:t>
            </a:fld>
            <a:endParaRPr lang="en-US"/>
          </a:p>
        </p:txBody>
      </p:sp>
    </p:spTree>
    <p:extLst>
      <p:ext uri="{BB962C8B-B14F-4D97-AF65-F5344CB8AC3E}">
        <p14:creationId xmlns:p14="http://schemas.microsoft.com/office/powerpoint/2010/main" val="2015398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542367-EB4E-3E98-43F2-1A51413762E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54BB8C1-191B-7823-4DB1-506AC5AFAFE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A9B226-BA81-7EAC-B428-38D28C22426C}"/>
              </a:ext>
            </a:extLst>
          </p:cNvPr>
          <p:cNvSpPr>
            <a:spLocks noGrp="1"/>
          </p:cNvSpPr>
          <p:nvPr>
            <p:ph type="dt" sz="half" idx="10"/>
          </p:nvPr>
        </p:nvSpPr>
        <p:spPr/>
        <p:txBody>
          <a:bodyPr/>
          <a:lstStyle/>
          <a:p>
            <a:fld id="{13EEA70A-09FA-6642-9356-76988F5D0038}" type="datetimeFigureOut">
              <a:rPr lang="en-US" smtClean="0"/>
              <a:t>4/28/23</a:t>
            </a:fld>
            <a:endParaRPr lang="en-US"/>
          </a:p>
        </p:txBody>
      </p:sp>
      <p:sp>
        <p:nvSpPr>
          <p:cNvPr id="5" name="Footer Placeholder 4">
            <a:extLst>
              <a:ext uri="{FF2B5EF4-FFF2-40B4-BE49-F238E27FC236}">
                <a16:creationId xmlns:a16="http://schemas.microsoft.com/office/drawing/2014/main" id="{A7391D43-24BA-C1BC-0898-630F0BABAC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B82D4C-1D7D-7151-1D3E-7D1F34E0C63B}"/>
              </a:ext>
            </a:extLst>
          </p:cNvPr>
          <p:cNvSpPr>
            <a:spLocks noGrp="1"/>
          </p:cNvSpPr>
          <p:nvPr>
            <p:ph type="sldNum" sz="quarter" idx="12"/>
          </p:nvPr>
        </p:nvSpPr>
        <p:spPr/>
        <p:txBody>
          <a:bodyPr/>
          <a:lstStyle/>
          <a:p>
            <a:fld id="{562EDC4A-F558-2B40-B8EE-6F97F823AF82}" type="slidenum">
              <a:rPr lang="en-US" smtClean="0"/>
              <a:t>‹#›</a:t>
            </a:fld>
            <a:endParaRPr lang="en-US"/>
          </a:p>
        </p:txBody>
      </p:sp>
    </p:spTree>
    <p:extLst>
      <p:ext uri="{BB962C8B-B14F-4D97-AF65-F5344CB8AC3E}">
        <p14:creationId xmlns:p14="http://schemas.microsoft.com/office/powerpoint/2010/main" val="2565122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681D4-BAAA-0331-2D0D-949CFD09F70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8C6E3A2-88D8-9EF3-08DC-2219F9F2041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C5F1C05-D4C9-4F6D-F4F1-E22A54133ABA}"/>
              </a:ext>
            </a:extLst>
          </p:cNvPr>
          <p:cNvSpPr>
            <a:spLocks noGrp="1"/>
          </p:cNvSpPr>
          <p:nvPr>
            <p:ph type="dt" sz="half" idx="10"/>
          </p:nvPr>
        </p:nvSpPr>
        <p:spPr/>
        <p:txBody>
          <a:bodyPr/>
          <a:lstStyle/>
          <a:p>
            <a:fld id="{13EEA70A-09FA-6642-9356-76988F5D0038}" type="datetimeFigureOut">
              <a:rPr lang="en-US" smtClean="0"/>
              <a:t>4/28/23</a:t>
            </a:fld>
            <a:endParaRPr lang="en-US"/>
          </a:p>
        </p:txBody>
      </p:sp>
      <p:sp>
        <p:nvSpPr>
          <p:cNvPr id="5" name="Footer Placeholder 4">
            <a:extLst>
              <a:ext uri="{FF2B5EF4-FFF2-40B4-BE49-F238E27FC236}">
                <a16:creationId xmlns:a16="http://schemas.microsoft.com/office/drawing/2014/main" id="{FF48079A-4821-9FB7-A50B-F21F0A702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D4CE73-2029-F733-AEEC-9A4F65B52643}"/>
              </a:ext>
            </a:extLst>
          </p:cNvPr>
          <p:cNvSpPr>
            <a:spLocks noGrp="1"/>
          </p:cNvSpPr>
          <p:nvPr>
            <p:ph type="sldNum" sz="quarter" idx="12"/>
          </p:nvPr>
        </p:nvSpPr>
        <p:spPr/>
        <p:txBody>
          <a:bodyPr/>
          <a:lstStyle/>
          <a:p>
            <a:fld id="{562EDC4A-F558-2B40-B8EE-6F97F823AF82}" type="slidenum">
              <a:rPr lang="en-US" smtClean="0"/>
              <a:t>‹#›</a:t>
            </a:fld>
            <a:endParaRPr lang="en-US"/>
          </a:p>
        </p:txBody>
      </p:sp>
    </p:spTree>
    <p:extLst>
      <p:ext uri="{BB962C8B-B14F-4D97-AF65-F5344CB8AC3E}">
        <p14:creationId xmlns:p14="http://schemas.microsoft.com/office/powerpoint/2010/main" val="868960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6413D-FEA3-A742-5D7A-32E0EEAA157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0A4985A-17DD-F792-1B9E-1BC279308C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8DCD85F-BD51-83CE-A6F4-E51722A6F21B}"/>
              </a:ext>
            </a:extLst>
          </p:cNvPr>
          <p:cNvSpPr>
            <a:spLocks noGrp="1"/>
          </p:cNvSpPr>
          <p:nvPr>
            <p:ph type="dt" sz="half" idx="10"/>
          </p:nvPr>
        </p:nvSpPr>
        <p:spPr/>
        <p:txBody>
          <a:bodyPr/>
          <a:lstStyle/>
          <a:p>
            <a:fld id="{13EEA70A-09FA-6642-9356-76988F5D0038}" type="datetimeFigureOut">
              <a:rPr lang="en-US" smtClean="0"/>
              <a:t>4/28/23</a:t>
            </a:fld>
            <a:endParaRPr lang="en-US"/>
          </a:p>
        </p:txBody>
      </p:sp>
      <p:sp>
        <p:nvSpPr>
          <p:cNvPr id="5" name="Footer Placeholder 4">
            <a:extLst>
              <a:ext uri="{FF2B5EF4-FFF2-40B4-BE49-F238E27FC236}">
                <a16:creationId xmlns:a16="http://schemas.microsoft.com/office/drawing/2014/main" id="{304922AA-7931-7B0C-399B-3F9C64BBDE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9E936-0DB0-1F61-DF97-199E034DCC14}"/>
              </a:ext>
            </a:extLst>
          </p:cNvPr>
          <p:cNvSpPr>
            <a:spLocks noGrp="1"/>
          </p:cNvSpPr>
          <p:nvPr>
            <p:ph type="sldNum" sz="quarter" idx="12"/>
          </p:nvPr>
        </p:nvSpPr>
        <p:spPr/>
        <p:txBody>
          <a:bodyPr/>
          <a:lstStyle/>
          <a:p>
            <a:fld id="{562EDC4A-F558-2B40-B8EE-6F97F823AF82}" type="slidenum">
              <a:rPr lang="en-US" smtClean="0"/>
              <a:t>‹#›</a:t>
            </a:fld>
            <a:endParaRPr lang="en-US"/>
          </a:p>
        </p:txBody>
      </p:sp>
    </p:spTree>
    <p:extLst>
      <p:ext uri="{BB962C8B-B14F-4D97-AF65-F5344CB8AC3E}">
        <p14:creationId xmlns:p14="http://schemas.microsoft.com/office/powerpoint/2010/main" val="245459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586F5-4784-EE88-8D2B-96499B261C3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328841D-BEC7-722B-B159-0947478B389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D8954B0-36CA-891E-2B2C-BFE6600ECC5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5D99EEC-12AF-A134-0E45-A85D937BB4BE}"/>
              </a:ext>
            </a:extLst>
          </p:cNvPr>
          <p:cNvSpPr>
            <a:spLocks noGrp="1"/>
          </p:cNvSpPr>
          <p:nvPr>
            <p:ph type="dt" sz="half" idx="10"/>
          </p:nvPr>
        </p:nvSpPr>
        <p:spPr/>
        <p:txBody>
          <a:bodyPr/>
          <a:lstStyle/>
          <a:p>
            <a:fld id="{13EEA70A-09FA-6642-9356-76988F5D0038}" type="datetimeFigureOut">
              <a:rPr lang="en-US" smtClean="0"/>
              <a:t>4/28/23</a:t>
            </a:fld>
            <a:endParaRPr lang="en-US"/>
          </a:p>
        </p:txBody>
      </p:sp>
      <p:sp>
        <p:nvSpPr>
          <p:cNvPr id="6" name="Footer Placeholder 5">
            <a:extLst>
              <a:ext uri="{FF2B5EF4-FFF2-40B4-BE49-F238E27FC236}">
                <a16:creationId xmlns:a16="http://schemas.microsoft.com/office/drawing/2014/main" id="{B2952B3C-B3B6-6646-68B0-E72D4FA4A4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E0783D-9B69-EA51-9DF0-162BFC6D78E1}"/>
              </a:ext>
            </a:extLst>
          </p:cNvPr>
          <p:cNvSpPr>
            <a:spLocks noGrp="1"/>
          </p:cNvSpPr>
          <p:nvPr>
            <p:ph type="sldNum" sz="quarter" idx="12"/>
          </p:nvPr>
        </p:nvSpPr>
        <p:spPr/>
        <p:txBody>
          <a:bodyPr/>
          <a:lstStyle/>
          <a:p>
            <a:fld id="{562EDC4A-F558-2B40-B8EE-6F97F823AF82}" type="slidenum">
              <a:rPr lang="en-US" smtClean="0"/>
              <a:t>‹#›</a:t>
            </a:fld>
            <a:endParaRPr lang="en-US"/>
          </a:p>
        </p:txBody>
      </p:sp>
    </p:spTree>
    <p:extLst>
      <p:ext uri="{BB962C8B-B14F-4D97-AF65-F5344CB8AC3E}">
        <p14:creationId xmlns:p14="http://schemas.microsoft.com/office/powerpoint/2010/main" val="2170639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BA53F-BE6A-776F-D824-588F69F74A4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68CFE57-1F9A-B9FA-9416-24EAB27FC3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F38B859-4317-ABA9-A6FA-E39D2CB7573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3943486-D83E-819D-770C-92FA9EB79A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347577E-363F-65BD-C1AF-FC16DA433AD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BAA8058-1696-34BC-41A4-93E860F93CA3}"/>
              </a:ext>
            </a:extLst>
          </p:cNvPr>
          <p:cNvSpPr>
            <a:spLocks noGrp="1"/>
          </p:cNvSpPr>
          <p:nvPr>
            <p:ph type="dt" sz="half" idx="10"/>
          </p:nvPr>
        </p:nvSpPr>
        <p:spPr/>
        <p:txBody>
          <a:bodyPr/>
          <a:lstStyle/>
          <a:p>
            <a:fld id="{13EEA70A-09FA-6642-9356-76988F5D0038}" type="datetimeFigureOut">
              <a:rPr lang="en-US" smtClean="0"/>
              <a:t>4/28/23</a:t>
            </a:fld>
            <a:endParaRPr lang="en-US"/>
          </a:p>
        </p:txBody>
      </p:sp>
      <p:sp>
        <p:nvSpPr>
          <p:cNvPr id="8" name="Footer Placeholder 7">
            <a:extLst>
              <a:ext uri="{FF2B5EF4-FFF2-40B4-BE49-F238E27FC236}">
                <a16:creationId xmlns:a16="http://schemas.microsoft.com/office/drawing/2014/main" id="{6EC9C88D-6D6C-9BDA-157D-70E75330ED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19C8B4-EA00-D911-482D-3A7FE5AC8973}"/>
              </a:ext>
            </a:extLst>
          </p:cNvPr>
          <p:cNvSpPr>
            <a:spLocks noGrp="1"/>
          </p:cNvSpPr>
          <p:nvPr>
            <p:ph type="sldNum" sz="quarter" idx="12"/>
          </p:nvPr>
        </p:nvSpPr>
        <p:spPr/>
        <p:txBody>
          <a:bodyPr/>
          <a:lstStyle/>
          <a:p>
            <a:fld id="{562EDC4A-F558-2B40-B8EE-6F97F823AF82}" type="slidenum">
              <a:rPr lang="en-US" smtClean="0"/>
              <a:t>‹#›</a:t>
            </a:fld>
            <a:endParaRPr lang="en-US"/>
          </a:p>
        </p:txBody>
      </p:sp>
    </p:spTree>
    <p:extLst>
      <p:ext uri="{BB962C8B-B14F-4D97-AF65-F5344CB8AC3E}">
        <p14:creationId xmlns:p14="http://schemas.microsoft.com/office/powerpoint/2010/main" val="1047152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F2C85-8E40-9F4F-713E-BDC037B3639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0453267-C08E-49FE-1377-D780A4AF25B1}"/>
              </a:ext>
            </a:extLst>
          </p:cNvPr>
          <p:cNvSpPr>
            <a:spLocks noGrp="1"/>
          </p:cNvSpPr>
          <p:nvPr>
            <p:ph type="dt" sz="half" idx="10"/>
          </p:nvPr>
        </p:nvSpPr>
        <p:spPr/>
        <p:txBody>
          <a:bodyPr/>
          <a:lstStyle/>
          <a:p>
            <a:fld id="{13EEA70A-09FA-6642-9356-76988F5D0038}" type="datetimeFigureOut">
              <a:rPr lang="en-US" smtClean="0"/>
              <a:t>4/28/23</a:t>
            </a:fld>
            <a:endParaRPr lang="en-US"/>
          </a:p>
        </p:txBody>
      </p:sp>
      <p:sp>
        <p:nvSpPr>
          <p:cNvPr id="4" name="Footer Placeholder 3">
            <a:extLst>
              <a:ext uri="{FF2B5EF4-FFF2-40B4-BE49-F238E27FC236}">
                <a16:creationId xmlns:a16="http://schemas.microsoft.com/office/drawing/2014/main" id="{CE7B40C2-CD95-B80F-534A-8A0D6F4111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264902-F253-0306-43D3-609103300094}"/>
              </a:ext>
            </a:extLst>
          </p:cNvPr>
          <p:cNvSpPr>
            <a:spLocks noGrp="1"/>
          </p:cNvSpPr>
          <p:nvPr>
            <p:ph type="sldNum" sz="quarter" idx="12"/>
          </p:nvPr>
        </p:nvSpPr>
        <p:spPr/>
        <p:txBody>
          <a:bodyPr/>
          <a:lstStyle/>
          <a:p>
            <a:fld id="{562EDC4A-F558-2B40-B8EE-6F97F823AF82}" type="slidenum">
              <a:rPr lang="en-US" smtClean="0"/>
              <a:t>‹#›</a:t>
            </a:fld>
            <a:endParaRPr lang="en-US"/>
          </a:p>
        </p:txBody>
      </p:sp>
    </p:spTree>
    <p:extLst>
      <p:ext uri="{BB962C8B-B14F-4D97-AF65-F5344CB8AC3E}">
        <p14:creationId xmlns:p14="http://schemas.microsoft.com/office/powerpoint/2010/main" val="2554093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333818-6BCC-B9FD-BF6A-0E686888AE8B}"/>
              </a:ext>
            </a:extLst>
          </p:cNvPr>
          <p:cNvSpPr>
            <a:spLocks noGrp="1"/>
          </p:cNvSpPr>
          <p:nvPr>
            <p:ph type="dt" sz="half" idx="10"/>
          </p:nvPr>
        </p:nvSpPr>
        <p:spPr/>
        <p:txBody>
          <a:bodyPr/>
          <a:lstStyle/>
          <a:p>
            <a:fld id="{13EEA70A-09FA-6642-9356-76988F5D0038}" type="datetimeFigureOut">
              <a:rPr lang="en-US" smtClean="0"/>
              <a:t>4/28/23</a:t>
            </a:fld>
            <a:endParaRPr lang="en-US"/>
          </a:p>
        </p:txBody>
      </p:sp>
      <p:sp>
        <p:nvSpPr>
          <p:cNvPr id="3" name="Footer Placeholder 2">
            <a:extLst>
              <a:ext uri="{FF2B5EF4-FFF2-40B4-BE49-F238E27FC236}">
                <a16:creationId xmlns:a16="http://schemas.microsoft.com/office/drawing/2014/main" id="{380B8762-4074-717B-50D5-A916608BC9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BF1336-B7B4-6677-A569-E287050CB121}"/>
              </a:ext>
            </a:extLst>
          </p:cNvPr>
          <p:cNvSpPr>
            <a:spLocks noGrp="1"/>
          </p:cNvSpPr>
          <p:nvPr>
            <p:ph type="sldNum" sz="quarter" idx="12"/>
          </p:nvPr>
        </p:nvSpPr>
        <p:spPr/>
        <p:txBody>
          <a:bodyPr/>
          <a:lstStyle/>
          <a:p>
            <a:fld id="{562EDC4A-F558-2B40-B8EE-6F97F823AF82}" type="slidenum">
              <a:rPr lang="en-US" smtClean="0"/>
              <a:t>‹#›</a:t>
            </a:fld>
            <a:endParaRPr lang="en-US"/>
          </a:p>
        </p:txBody>
      </p:sp>
    </p:spTree>
    <p:extLst>
      <p:ext uri="{BB962C8B-B14F-4D97-AF65-F5344CB8AC3E}">
        <p14:creationId xmlns:p14="http://schemas.microsoft.com/office/powerpoint/2010/main" val="3050113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A44D7-E32F-BC52-C593-789AC082146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56B2DF1-E53B-EEF5-2E8C-7BC537FAE6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816F8D8-2803-81F8-D9D2-A2E1FB90D3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FF63D99-E02B-DD53-E83C-B79A1BF28A11}"/>
              </a:ext>
            </a:extLst>
          </p:cNvPr>
          <p:cNvSpPr>
            <a:spLocks noGrp="1"/>
          </p:cNvSpPr>
          <p:nvPr>
            <p:ph type="dt" sz="half" idx="10"/>
          </p:nvPr>
        </p:nvSpPr>
        <p:spPr/>
        <p:txBody>
          <a:bodyPr/>
          <a:lstStyle/>
          <a:p>
            <a:fld id="{13EEA70A-09FA-6642-9356-76988F5D0038}" type="datetimeFigureOut">
              <a:rPr lang="en-US" smtClean="0"/>
              <a:t>4/28/23</a:t>
            </a:fld>
            <a:endParaRPr lang="en-US"/>
          </a:p>
        </p:txBody>
      </p:sp>
      <p:sp>
        <p:nvSpPr>
          <p:cNvPr id="6" name="Footer Placeholder 5">
            <a:extLst>
              <a:ext uri="{FF2B5EF4-FFF2-40B4-BE49-F238E27FC236}">
                <a16:creationId xmlns:a16="http://schemas.microsoft.com/office/drawing/2014/main" id="{43001AC5-69F6-697C-5408-0EC3B32E75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2C636D-AC29-8FE1-57A2-C2B7A43FB743}"/>
              </a:ext>
            </a:extLst>
          </p:cNvPr>
          <p:cNvSpPr>
            <a:spLocks noGrp="1"/>
          </p:cNvSpPr>
          <p:nvPr>
            <p:ph type="sldNum" sz="quarter" idx="12"/>
          </p:nvPr>
        </p:nvSpPr>
        <p:spPr/>
        <p:txBody>
          <a:bodyPr/>
          <a:lstStyle/>
          <a:p>
            <a:fld id="{562EDC4A-F558-2B40-B8EE-6F97F823AF82}" type="slidenum">
              <a:rPr lang="en-US" smtClean="0"/>
              <a:t>‹#›</a:t>
            </a:fld>
            <a:endParaRPr lang="en-US"/>
          </a:p>
        </p:txBody>
      </p:sp>
    </p:spTree>
    <p:extLst>
      <p:ext uri="{BB962C8B-B14F-4D97-AF65-F5344CB8AC3E}">
        <p14:creationId xmlns:p14="http://schemas.microsoft.com/office/powerpoint/2010/main" val="4206801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0DA73-A587-462F-9A82-53470F7432C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93CB23F-A205-D083-1D61-0F2131EF77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8AF32-7AD0-B6F8-F7FF-38F7D453EC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CEB6C65-BE8F-2277-256E-8B7DBE4E34FE}"/>
              </a:ext>
            </a:extLst>
          </p:cNvPr>
          <p:cNvSpPr>
            <a:spLocks noGrp="1"/>
          </p:cNvSpPr>
          <p:nvPr>
            <p:ph type="dt" sz="half" idx="10"/>
          </p:nvPr>
        </p:nvSpPr>
        <p:spPr/>
        <p:txBody>
          <a:bodyPr/>
          <a:lstStyle/>
          <a:p>
            <a:fld id="{13EEA70A-09FA-6642-9356-76988F5D0038}" type="datetimeFigureOut">
              <a:rPr lang="en-US" smtClean="0"/>
              <a:t>4/28/23</a:t>
            </a:fld>
            <a:endParaRPr lang="en-US"/>
          </a:p>
        </p:txBody>
      </p:sp>
      <p:sp>
        <p:nvSpPr>
          <p:cNvPr id="6" name="Footer Placeholder 5">
            <a:extLst>
              <a:ext uri="{FF2B5EF4-FFF2-40B4-BE49-F238E27FC236}">
                <a16:creationId xmlns:a16="http://schemas.microsoft.com/office/drawing/2014/main" id="{F294532A-36FE-5DA4-EECC-F26387A439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27D113-C83C-322B-AD43-882A2842D5E7}"/>
              </a:ext>
            </a:extLst>
          </p:cNvPr>
          <p:cNvSpPr>
            <a:spLocks noGrp="1"/>
          </p:cNvSpPr>
          <p:nvPr>
            <p:ph type="sldNum" sz="quarter" idx="12"/>
          </p:nvPr>
        </p:nvSpPr>
        <p:spPr/>
        <p:txBody>
          <a:bodyPr/>
          <a:lstStyle/>
          <a:p>
            <a:fld id="{562EDC4A-F558-2B40-B8EE-6F97F823AF82}" type="slidenum">
              <a:rPr lang="en-US" smtClean="0"/>
              <a:t>‹#›</a:t>
            </a:fld>
            <a:endParaRPr lang="en-US"/>
          </a:p>
        </p:txBody>
      </p:sp>
    </p:spTree>
    <p:extLst>
      <p:ext uri="{BB962C8B-B14F-4D97-AF65-F5344CB8AC3E}">
        <p14:creationId xmlns:p14="http://schemas.microsoft.com/office/powerpoint/2010/main" val="1538728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740036-4C02-316B-EE6F-6CC8082DBE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5026E3D-2907-07F8-1337-3FC1828ACB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2C96A74-4C92-6276-A3A6-6878340C23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EEA70A-09FA-6642-9356-76988F5D0038}" type="datetimeFigureOut">
              <a:rPr lang="en-US" smtClean="0"/>
              <a:t>4/28/23</a:t>
            </a:fld>
            <a:endParaRPr lang="en-US"/>
          </a:p>
        </p:txBody>
      </p:sp>
      <p:sp>
        <p:nvSpPr>
          <p:cNvPr id="5" name="Footer Placeholder 4">
            <a:extLst>
              <a:ext uri="{FF2B5EF4-FFF2-40B4-BE49-F238E27FC236}">
                <a16:creationId xmlns:a16="http://schemas.microsoft.com/office/drawing/2014/main" id="{E66280D8-1A3B-845D-2FBE-89B9F33FB5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84379F-7B09-D864-1919-E4CD7ABF5B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2EDC4A-F558-2B40-B8EE-6F97F823AF82}" type="slidenum">
              <a:rPr lang="en-US" smtClean="0"/>
              <a:t>‹#›</a:t>
            </a:fld>
            <a:endParaRPr lang="en-US"/>
          </a:p>
        </p:txBody>
      </p:sp>
    </p:spTree>
    <p:extLst>
      <p:ext uri="{BB962C8B-B14F-4D97-AF65-F5344CB8AC3E}">
        <p14:creationId xmlns:p14="http://schemas.microsoft.com/office/powerpoint/2010/main" val="1007610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27.jpe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3" descr="A picture containing tree, outdoor, house, building&#10;&#10;Description automatically generated">
            <a:extLst>
              <a:ext uri="{FF2B5EF4-FFF2-40B4-BE49-F238E27FC236}">
                <a16:creationId xmlns:a16="http://schemas.microsoft.com/office/drawing/2014/main" id="{CB1B7574-D419-2DA0-8FFB-802A82560D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702" b="1292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D4C095B8-B224-B8F6-6A66-098E37A5CE7C}"/>
              </a:ext>
            </a:extLst>
          </p:cNvPr>
          <p:cNvSpPr txBox="1">
            <a:spLocks noChangeArrowheads="1"/>
          </p:cNvSpPr>
          <p:nvPr/>
        </p:nvSpPr>
        <p:spPr bwMode="auto">
          <a:xfrm>
            <a:off x="169333" y="5833533"/>
            <a:ext cx="8102600" cy="872067"/>
          </a:xfrm>
          <a:prstGeom prst="rect">
            <a:avLst/>
          </a:prstGeom>
          <a:solidFill>
            <a:srgbClr val="D1E0E3">
              <a:alpha val="60000"/>
            </a:srgbClr>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r>
              <a:rPr lang="en-US" altLang="en-US" sz="2667" b="1" cap="all" dirty="0"/>
              <a:t>Beginning your Project and the Design process – WITH JENNY CHANDELA</a:t>
            </a:r>
            <a:endParaRPr lang="en-US" altLang="en-US" sz="2667" cap="all" dirty="0"/>
          </a:p>
        </p:txBody>
      </p:sp>
      <p:pic>
        <p:nvPicPr>
          <p:cNvPr id="15363" name="Picture 8">
            <a:extLst>
              <a:ext uri="{FF2B5EF4-FFF2-40B4-BE49-F238E27FC236}">
                <a16:creationId xmlns:a16="http://schemas.microsoft.com/office/drawing/2014/main" id="{5852BB72-E482-01EB-BE1B-82E1E77977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42" t="10291" r="2713" b="9802"/>
          <a:stretch>
            <a:fillRect/>
          </a:stretch>
        </p:blipFill>
        <p:spPr bwMode="auto">
          <a:xfrm>
            <a:off x="8441267" y="5833533"/>
            <a:ext cx="3581400"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NIMBYism: A problem for sustainable development? – Social Responsibility  and Sustainability">
            <a:extLst>
              <a:ext uri="{FF2B5EF4-FFF2-40B4-BE49-F238E27FC236}">
                <a16:creationId xmlns:a16="http://schemas.microsoft.com/office/drawing/2014/main" id="{670C59F3-F732-A5A1-FB66-222291031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2867" y="1202267"/>
            <a:ext cx="6419851" cy="427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37E69555-8794-32C8-10A4-192AEF42EAFC}"/>
              </a:ext>
            </a:extLst>
          </p:cNvPr>
          <p:cNvSpPr txBox="1">
            <a:spLocks noChangeArrowheads="1"/>
          </p:cNvSpPr>
          <p:nvPr/>
        </p:nvSpPr>
        <p:spPr bwMode="auto">
          <a:xfrm>
            <a:off x="501651" y="254001"/>
            <a:ext cx="5594349" cy="6064613"/>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40000" tIns="240000" rIns="240000" bIns="240000">
            <a:spAutoFit/>
          </a:bodyPr>
          <a:lstStyle>
            <a:lvl1pPr marL="342900" indent="-3429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133" b="1"/>
              <a:t>Limited supply of developable land</a:t>
            </a:r>
          </a:p>
          <a:p>
            <a:pPr eaLnBrk="1" hangingPunct="1">
              <a:lnSpc>
                <a:spcPct val="100000"/>
              </a:lnSpc>
              <a:spcBef>
                <a:spcPct val="0"/>
              </a:spcBef>
              <a:buFontTx/>
              <a:buNone/>
            </a:pPr>
            <a:endParaRPr lang="en-US" altLang="en-US" sz="2133" b="1"/>
          </a:p>
          <a:p>
            <a:pPr eaLnBrk="1" hangingPunct="1">
              <a:lnSpc>
                <a:spcPct val="100000"/>
              </a:lnSpc>
              <a:spcBef>
                <a:spcPct val="0"/>
              </a:spcBef>
              <a:buFont typeface="Calibri Light" panose="020F0302020204030204" pitchFamily="34" charset="0"/>
              <a:buAutoNum type="arabicPeriod"/>
            </a:pPr>
            <a:r>
              <a:rPr lang="en-US" altLang="en-US" sz="2133"/>
              <a:t>Nimbyism</a:t>
            </a:r>
          </a:p>
          <a:p>
            <a:pPr eaLnBrk="1" hangingPunct="1">
              <a:lnSpc>
                <a:spcPct val="100000"/>
              </a:lnSpc>
              <a:spcBef>
                <a:spcPct val="0"/>
              </a:spcBef>
              <a:buFont typeface="Calibri Light" panose="020F0302020204030204" pitchFamily="34" charset="0"/>
              <a:buAutoNum type="arabicPeriod"/>
            </a:pPr>
            <a:endParaRPr lang="en-US" altLang="en-US" sz="2133"/>
          </a:p>
          <a:p>
            <a:pPr eaLnBrk="1" hangingPunct="1">
              <a:lnSpc>
                <a:spcPct val="100000"/>
              </a:lnSpc>
              <a:spcBef>
                <a:spcPct val="0"/>
              </a:spcBef>
              <a:buFont typeface="Calibri Light" panose="020F0302020204030204" pitchFamily="34" charset="0"/>
              <a:buAutoNum type="arabicPeriod"/>
            </a:pPr>
            <a:r>
              <a:rPr lang="en-US" altLang="en-US" sz="2133"/>
              <a:t>Planning complications</a:t>
            </a:r>
          </a:p>
          <a:p>
            <a:pPr eaLnBrk="1" hangingPunct="1">
              <a:lnSpc>
                <a:spcPct val="100000"/>
              </a:lnSpc>
              <a:spcBef>
                <a:spcPct val="0"/>
              </a:spcBef>
              <a:buFont typeface="Calibri Light" panose="020F0302020204030204" pitchFamily="34" charset="0"/>
              <a:buAutoNum type="arabicPeriod"/>
            </a:pPr>
            <a:endParaRPr lang="en-US" altLang="en-US" sz="2133"/>
          </a:p>
          <a:p>
            <a:pPr eaLnBrk="1" hangingPunct="1">
              <a:lnSpc>
                <a:spcPct val="100000"/>
              </a:lnSpc>
              <a:spcBef>
                <a:spcPct val="0"/>
              </a:spcBef>
              <a:buFont typeface="Calibri Light" panose="020F0302020204030204" pitchFamily="34" charset="0"/>
              <a:buAutoNum type="arabicPeriod"/>
            </a:pPr>
            <a:r>
              <a:rPr lang="en-US" altLang="en-US" sz="2133"/>
              <a:t>Potential land controlled by developers    		=   Limited availability! </a:t>
            </a:r>
          </a:p>
          <a:p>
            <a:pPr eaLnBrk="1" hangingPunct="1">
              <a:lnSpc>
                <a:spcPct val="100000"/>
              </a:lnSpc>
              <a:spcBef>
                <a:spcPct val="0"/>
              </a:spcBef>
              <a:buFont typeface="Calibri Light" panose="020F0302020204030204" pitchFamily="34" charset="0"/>
              <a:buAutoNum type="arabicPeriod"/>
            </a:pPr>
            <a:endParaRPr lang="en-US" altLang="en-US" sz="2133"/>
          </a:p>
          <a:p>
            <a:pPr eaLnBrk="1" hangingPunct="1">
              <a:lnSpc>
                <a:spcPct val="100000"/>
              </a:lnSpc>
              <a:spcBef>
                <a:spcPct val="0"/>
              </a:spcBef>
              <a:buFont typeface="Calibri Light" panose="020F0302020204030204" pitchFamily="34" charset="0"/>
              <a:buAutoNum type="arabicPeriod"/>
            </a:pPr>
            <a:r>
              <a:rPr lang="en-US" altLang="en-US" sz="2133"/>
              <a:t>The perfect plot doesn’t exist!</a:t>
            </a:r>
          </a:p>
          <a:p>
            <a:pPr eaLnBrk="1" hangingPunct="1">
              <a:lnSpc>
                <a:spcPct val="100000"/>
              </a:lnSpc>
              <a:spcBef>
                <a:spcPct val="0"/>
              </a:spcBef>
              <a:buFont typeface="Calibri Light" panose="020F0302020204030204" pitchFamily="34" charset="0"/>
              <a:buAutoNum type="arabicPeriod"/>
            </a:pPr>
            <a:endParaRPr lang="en-US" altLang="en-US" sz="2133"/>
          </a:p>
          <a:p>
            <a:pPr eaLnBrk="1" hangingPunct="1">
              <a:lnSpc>
                <a:spcPct val="100000"/>
              </a:lnSpc>
              <a:spcBef>
                <a:spcPct val="0"/>
              </a:spcBef>
              <a:buFont typeface="Calibri Light" panose="020F0302020204030204" pitchFamily="34" charset="0"/>
              <a:buAutoNum type="arabicPeriod"/>
            </a:pPr>
            <a:r>
              <a:rPr lang="en-US" altLang="en-US" sz="2133"/>
              <a:t>Very rigid requirements</a:t>
            </a:r>
          </a:p>
          <a:p>
            <a:pPr eaLnBrk="1" hangingPunct="1">
              <a:lnSpc>
                <a:spcPct val="100000"/>
              </a:lnSpc>
              <a:spcBef>
                <a:spcPct val="0"/>
              </a:spcBef>
              <a:buFont typeface="Calibri Light" panose="020F0302020204030204" pitchFamily="34" charset="0"/>
              <a:buAutoNum type="arabicPeriod"/>
            </a:pPr>
            <a:endParaRPr lang="en-US" altLang="en-US" sz="2133"/>
          </a:p>
          <a:p>
            <a:pPr eaLnBrk="1" hangingPunct="1">
              <a:lnSpc>
                <a:spcPct val="100000"/>
              </a:lnSpc>
              <a:spcBef>
                <a:spcPct val="0"/>
              </a:spcBef>
              <a:buFont typeface="Calibri Light" panose="020F0302020204030204" pitchFamily="34" charset="0"/>
              <a:buAutoNum type="arabicPeriod"/>
            </a:pPr>
            <a:r>
              <a:rPr lang="en-US" altLang="en-US" sz="2133"/>
              <a:t>Unrealistic expectations</a:t>
            </a:r>
          </a:p>
          <a:p>
            <a:pPr eaLnBrk="1" hangingPunct="1">
              <a:lnSpc>
                <a:spcPct val="100000"/>
              </a:lnSpc>
              <a:spcBef>
                <a:spcPct val="0"/>
              </a:spcBef>
              <a:buFont typeface="Calibri Light" panose="020F0302020204030204" pitchFamily="34" charset="0"/>
              <a:buAutoNum type="arabicPeriod"/>
            </a:pPr>
            <a:endParaRPr lang="en-US" altLang="en-US" sz="2133"/>
          </a:p>
          <a:p>
            <a:pPr eaLnBrk="1" hangingPunct="1">
              <a:lnSpc>
                <a:spcPct val="100000"/>
              </a:lnSpc>
              <a:spcBef>
                <a:spcPct val="0"/>
              </a:spcBef>
              <a:buFont typeface="Calibri Light" panose="020F0302020204030204" pitchFamily="34" charset="0"/>
              <a:buAutoNum type="arabicPeriod"/>
            </a:pPr>
            <a:r>
              <a:rPr lang="en-US" altLang="en-US" sz="2133"/>
              <a:t>Not prepared to compromise</a:t>
            </a:r>
          </a:p>
          <a:p>
            <a:pPr eaLnBrk="1" hangingPunct="1">
              <a:lnSpc>
                <a:spcPct val="100000"/>
              </a:lnSpc>
              <a:spcBef>
                <a:spcPct val="0"/>
              </a:spcBef>
              <a:buFontTx/>
              <a:buNone/>
            </a:pPr>
            <a:endParaRPr lang="en-US" altLang="en-US" sz="2133" b="1"/>
          </a:p>
        </p:txBody>
      </p:sp>
      <p:pic>
        <p:nvPicPr>
          <p:cNvPr id="31747" name="Picture 8">
            <a:extLst>
              <a:ext uri="{FF2B5EF4-FFF2-40B4-BE49-F238E27FC236}">
                <a16:creationId xmlns:a16="http://schemas.microsoft.com/office/drawing/2014/main" id="{25439D6E-8B79-6536-7883-9ADF025C5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42" t="10291" r="73964" b="9802"/>
          <a:stretch>
            <a:fillRect/>
          </a:stretch>
        </p:blipFill>
        <p:spPr bwMode="auto">
          <a:xfrm>
            <a:off x="11152718" y="58293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P:\Potton Website Gallery 2013 FP\Customer interaction image.jpg">
            <a:extLst>
              <a:ext uri="{FF2B5EF4-FFF2-40B4-BE49-F238E27FC236}">
                <a16:creationId xmlns:a16="http://schemas.microsoft.com/office/drawing/2014/main" id="{50510B3C-BBA6-E497-B36B-B13B221990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5720"/>
          <a:stretch>
            <a:fillRect/>
          </a:stretch>
        </p:blipFill>
        <p:spPr bwMode="auto">
          <a:xfrm>
            <a:off x="0" y="0"/>
            <a:ext cx="12192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28B702D-BF34-3823-660D-AF6A713163C5}"/>
              </a:ext>
            </a:extLst>
          </p:cNvPr>
          <p:cNvSpPr txBox="1">
            <a:spLocks noChangeArrowheads="1"/>
          </p:cNvSpPr>
          <p:nvPr/>
        </p:nvSpPr>
        <p:spPr bwMode="auto">
          <a:xfrm>
            <a:off x="501651" y="635001"/>
            <a:ext cx="5594349" cy="5408151"/>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40000" tIns="240000" rIns="240000" bIns="240000">
            <a:spAutoFit/>
          </a:bodyPr>
          <a:lstStyle>
            <a:lvl1pPr marL="342900" indent="-3429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133" b="1"/>
              <a:t>You could be the problem!</a:t>
            </a:r>
          </a:p>
          <a:p>
            <a:pPr eaLnBrk="1" hangingPunct="1">
              <a:lnSpc>
                <a:spcPct val="100000"/>
              </a:lnSpc>
              <a:spcBef>
                <a:spcPct val="0"/>
              </a:spcBef>
              <a:buFontTx/>
              <a:buNone/>
            </a:pPr>
            <a:endParaRPr lang="en-US" altLang="en-US" sz="2133" b="1"/>
          </a:p>
          <a:p>
            <a:pPr eaLnBrk="1" hangingPunct="1">
              <a:lnSpc>
                <a:spcPct val="100000"/>
              </a:lnSpc>
              <a:spcBef>
                <a:spcPct val="0"/>
              </a:spcBef>
              <a:buFont typeface="Calibri Light" panose="020F0302020204030204" pitchFamily="34" charset="0"/>
              <a:buAutoNum type="arabicPeriod"/>
            </a:pPr>
            <a:r>
              <a:rPr lang="en-US" altLang="en-US" sz="2133"/>
              <a:t>Work out your land finding strategy</a:t>
            </a:r>
          </a:p>
          <a:p>
            <a:pPr eaLnBrk="1" hangingPunct="1">
              <a:lnSpc>
                <a:spcPct val="100000"/>
              </a:lnSpc>
              <a:spcBef>
                <a:spcPct val="0"/>
              </a:spcBef>
              <a:buFont typeface="Calibri Light" panose="020F0302020204030204" pitchFamily="34" charset="0"/>
              <a:buAutoNum type="arabicPeriod"/>
            </a:pPr>
            <a:endParaRPr lang="en-US" altLang="en-US" sz="2133"/>
          </a:p>
          <a:p>
            <a:pPr eaLnBrk="1" hangingPunct="1">
              <a:lnSpc>
                <a:spcPct val="100000"/>
              </a:lnSpc>
              <a:spcBef>
                <a:spcPct val="0"/>
              </a:spcBef>
              <a:buFont typeface="Calibri Light" panose="020F0302020204030204" pitchFamily="34" charset="0"/>
              <a:buAutoNum type="arabicPeriod"/>
            </a:pPr>
            <a:r>
              <a:rPr lang="en-US" altLang="en-US" sz="2133"/>
              <a:t>Make sure your plan is deliverable</a:t>
            </a:r>
          </a:p>
          <a:p>
            <a:pPr eaLnBrk="1" hangingPunct="1">
              <a:lnSpc>
                <a:spcPct val="100000"/>
              </a:lnSpc>
              <a:spcBef>
                <a:spcPct val="0"/>
              </a:spcBef>
              <a:buFont typeface="Calibri Light" panose="020F0302020204030204" pitchFamily="34" charset="0"/>
              <a:buAutoNum type="arabicPeriod"/>
            </a:pPr>
            <a:endParaRPr lang="en-US" altLang="en-US" sz="2133"/>
          </a:p>
          <a:p>
            <a:pPr eaLnBrk="1" hangingPunct="1">
              <a:lnSpc>
                <a:spcPct val="100000"/>
              </a:lnSpc>
              <a:spcBef>
                <a:spcPct val="0"/>
              </a:spcBef>
              <a:buFont typeface="Calibri Light" panose="020F0302020204030204" pitchFamily="34" charset="0"/>
              <a:buAutoNum type="arabicPeriod"/>
            </a:pPr>
            <a:r>
              <a:rPr lang="en-US" altLang="en-US" sz="2133"/>
              <a:t>Know what you’re looking for</a:t>
            </a:r>
          </a:p>
          <a:p>
            <a:pPr eaLnBrk="1" hangingPunct="1">
              <a:lnSpc>
                <a:spcPct val="100000"/>
              </a:lnSpc>
              <a:spcBef>
                <a:spcPct val="0"/>
              </a:spcBef>
              <a:buFont typeface="Calibri Light" panose="020F0302020204030204" pitchFamily="34" charset="0"/>
              <a:buAutoNum type="arabicPeriod"/>
            </a:pPr>
            <a:endParaRPr lang="en-US" altLang="en-US" sz="2133"/>
          </a:p>
          <a:p>
            <a:pPr eaLnBrk="1" hangingPunct="1">
              <a:lnSpc>
                <a:spcPct val="100000"/>
              </a:lnSpc>
              <a:spcBef>
                <a:spcPct val="0"/>
              </a:spcBef>
              <a:buFont typeface="Calibri Light" panose="020F0302020204030204" pitchFamily="34" charset="0"/>
              <a:buAutoNum type="arabicPeriod"/>
            </a:pPr>
            <a:r>
              <a:rPr lang="en-US" altLang="en-US" sz="2133"/>
              <a:t>Don’t ‘hunt with the pack’</a:t>
            </a:r>
          </a:p>
          <a:p>
            <a:pPr eaLnBrk="1" hangingPunct="1">
              <a:lnSpc>
                <a:spcPct val="100000"/>
              </a:lnSpc>
              <a:spcBef>
                <a:spcPct val="0"/>
              </a:spcBef>
              <a:buFont typeface="Calibri Light" panose="020F0302020204030204" pitchFamily="34" charset="0"/>
              <a:buAutoNum type="arabicPeriod"/>
            </a:pPr>
            <a:endParaRPr lang="en-US" altLang="en-US" sz="2133"/>
          </a:p>
          <a:p>
            <a:pPr eaLnBrk="1" hangingPunct="1">
              <a:lnSpc>
                <a:spcPct val="100000"/>
              </a:lnSpc>
              <a:spcBef>
                <a:spcPct val="0"/>
              </a:spcBef>
              <a:buFont typeface="Calibri Light" panose="020F0302020204030204" pitchFamily="34" charset="0"/>
              <a:buAutoNum type="arabicPeriod"/>
            </a:pPr>
            <a:r>
              <a:rPr lang="en-US" altLang="en-US" sz="2133"/>
              <a:t>Learn how to ‘beat’ the market</a:t>
            </a:r>
          </a:p>
          <a:p>
            <a:pPr eaLnBrk="1" hangingPunct="1">
              <a:lnSpc>
                <a:spcPct val="100000"/>
              </a:lnSpc>
              <a:spcBef>
                <a:spcPct val="0"/>
              </a:spcBef>
              <a:buFont typeface="Calibri Light" panose="020F0302020204030204" pitchFamily="34" charset="0"/>
              <a:buAutoNum type="arabicPeriod"/>
            </a:pPr>
            <a:endParaRPr lang="en-US" altLang="en-US" sz="2133"/>
          </a:p>
          <a:p>
            <a:pPr eaLnBrk="1" hangingPunct="1">
              <a:lnSpc>
                <a:spcPct val="100000"/>
              </a:lnSpc>
              <a:spcBef>
                <a:spcPct val="0"/>
              </a:spcBef>
              <a:buFont typeface="Calibri Light" panose="020F0302020204030204" pitchFamily="34" charset="0"/>
              <a:buAutoNum type="arabicPeriod"/>
            </a:pPr>
            <a:r>
              <a:rPr lang="en-US" altLang="en-US" sz="2133"/>
              <a:t>Know your competitors</a:t>
            </a:r>
          </a:p>
          <a:p>
            <a:pPr eaLnBrk="1" hangingPunct="1">
              <a:lnSpc>
                <a:spcPct val="100000"/>
              </a:lnSpc>
              <a:spcBef>
                <a:spcPct val="0"/>
              </a:spcBef>
              <a:buFont typeface="Calibri Light" panose="020F0302020204030204" pitchFamily="34" charset="0"/>
              <a:buAutoNum type="arabicPeriod"/>
            </a:pPr>
            <a:endParaRPr lang="en-US" altLang="en-US" sz="2133"/>
          </a:p>
          <a:p>
            <a:pPr eaLnBrk="1" hangingPunct="1">
              <a:lnSpc>
                <a:spcPct val="100000"/>
              </a:lnSpc>
              <a:spcBef>
                <a:spcPct val="0"/>
              </a:spcBef>
              <a:buFont typeface="Calibri Light" panose="020F0302020204030204" pitchFamily="34" charset="0"/>
              <a:buAutoNum type="arabicPeriod"/>
            </a:pPr>
            <a:r>
              <a:rPr lang="en-US" altLang="en-US" sz="2133"/>
              <a:t>Focus your search</a:t>
            </a:r>
          </a:p>
        </p:txBody>
      </p:sp>
      <p:pic>
        <p:nvPicPr>
          <p:cNvPr id="32771" name="Picture 8">
            <a:extLst>
              <a:ext uri="{FF2B5EF4-FFF2-40B4-BE49-F238E27FC236}">
                <a16:creationId xmlns:a16="http://schemas.microsoft.com/office/drawing/2014/main" id="{541908B7-9D97-B01B-7A70-ACB5B5F457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42" t="10291" r="73964" b="9802"/>
          <a:stretch>
            <a:fillRect/>
          </a:stretch>
        </p:blipFill>
        <p:spPr bwMode="auto">
          <a:xfrm>
            <a:off x="11152718" y="58293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3">
            <a:extLst>
              <a:ext uri="{FF2B5EF4-FFF2-40B4-BE49-F238E27FC236}">
                <a16:creationId xmlns:a16="http://schemas.microsoft.com/office/drawing/2014/main" id="{49E62D43-EB68-8E58-CA22-F9A0C1E65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330" t="52127" r="11214"/>
          <a:stretch>
            <a:fillRect/>
          </a:stretch>
        </p:blipFill>
        <p:spPr bwMode="auto">
          <a:xfrm>
            <a:off x="1464733" y="2575984"/>
            <a:ext cx="7918451" cy="3462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Picture 4">
            <a:extLst>
              <a:ext uri="{FF2B5EF4-FFF2-40B4-BE49-F238E27FC236}">
                <a16:creationId xmlns:a16="http://schemas.microsoft.com/office/drawing/2014/main" id="{69DB008E-4C93-B1F0-93FF-8466C7D1D8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177" t="3725" r="61946" b="41502"/>
          <a:stretch>
            <a:fillRect/>
          </a:stretch>
        </p:blipFill>
        <p:spPr bwMode="auto">
          <a:xfrm rot="-5400000">
            <a:off x="1903942" y="-680508"/>
            <a:ext cx="3079751" cy="444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5">
            <a:extLst>
              <a:ext uri="{FF2B5EF4-FFF2-40B4-BE49-F238E27FC236}">
                <a16:creationId xmlns:a16="http://schemas.microsoft.com/office/drawing/2014/main" id="{2F19A7BA-EB4D-1DF8-0A38-87D8FED8E377}"/>
              </a:ext>
            </a:extLst>
          </p:cNvPr>
          <p:cNvSpPr txBox="1">
            <a:spLocks noChangeArrowheads="1"/>
          </p:cNvSpPr>
          <p:nvPr/>
        </p:nvSpPr>
        <p:spPr bwMode="auto">
          <a:xfrm>
            <a:off x="9463618" y="2925234"/>
            <a:ext cx="2127249" cy="2554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GB" altLang="en-US" sz="2667"/>
              <a:t>How the same 154m</a:t>
            </a:r>
            <a:r>
              <a:rPr lang="en-GB" altLang="en-US" sz="2667" baseline="30000"/>
              <a:t>2</a:t>
            </a:r>
            <a:r>
              <a:rPr lang="en-GB" altLang="en-US" sz="2667"/>
              <a:t> (1800ft</a:t>
            </a:r>
            <a:r>
              <a:rPr lang="en-GB" altLang="en-US" sz="2667" baseline="30000"/>
              <a:t>2</a:t>
            </a:r>
            <a:r>
              <a:rPr lang="en-GB" altLang="en-US" sz="2667"/>
              <a:t>) house fits on different sized plots</a:t>
            </a:r>
            <a:endParaRPr lang="en-GB" altLang="en-US" sz="2667">
              <a:solidFill>
                <a:srgbClr val="FF0000"/>
              </a:solidFill>
            </a:endParaRPr>
          </a:p>
        </p:txBody>
      </p:sp>
      <p:sp>
        <p:nvSpPr>
          <p:cNvPr id="33796" name="TextBox 6">
            <a:extLst>
              <a:ext uri="{FF2B5EF4-FFF2-40B4-BE49-F238E27FC236}">
                <a16:creationId xmlns:a16="http://schemas.microsoft.com/office/drawing/2014/main" id="{45A155AD-DFC6-6C6E-CD5D-E19B21F09B6C}"/>
              </a:ext>
            </a:extLst>
          </p:cNvPr>
          <p:cNvSpPr txBox="1">
            <a:spLocks noChangeArrowheads="1"/>
          </p:cNvSpPr>
          <p:nvPr/>
        </p:nvSpPr>
        <p:spPr bwMode="auto">
          <a:xfrm>
            <a:off x="5897034" y="406400"/>
            <a:ext cx="3712633" cy="132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GB" altLang="en-US" sz="2667"/>
              <a:t>St Neots, Show Centre</a:t>
            </a:r>
          </a:p>
          <a:p>
            <a:r>
              <a:rPr lang="en-GB" altLang="en-US" sz="2667">
                <a:solidFill>
                  <a:srgbClr val="FF0000"/>
                </a:solidFill>
              </a:rPr>
              <a:t>5260m2</a:t>
            </a:r>
            <a:r>
              <a:rPr lang="en-GB" altLang="en-US" sz="2667"/>
              <a:t> </a:t>
            </a:r>
          </a:p>
          <a:p>
            <a:r>
              <a:rPr lang="en-GB" altLang="en-US" sz="2667"/>
              <a:t>(Approx 1.3   Acres)</a:t>
            </a:r>
            <a:endParaRPr lang="en-GB" altLang="en-US" sz="2667">
              <a:solidFill>
                <a:srgbClr val="FF0000"/>
              </a:solidFill>
            </a:endParaRPr>
          </a:p>
        </p:txBody>
      </p:sp>
      <p:sp>
        <p:nvSpPr>
          <p:cNvPr id="33797" name="TextBox 8">
            <a:extLst>
              <a:ext uri="{FF2B5EF4-FFF2-40B4-BE49-F238E27FC236}">
                <a16:creationId xmlns:a16="http://schemas.microsoft.com/office/drawing/2014/main" id="{6DA16CAD-E41D-93ED-7910-3B058A5D1EB6}"/>
              </a:ext>
            </a:extLst>
          </p:cNvPr>
          <p:cNvSpPr txBox="1">
            <a:spLocks noChangeArrowheads="1"/>
          </p:cNvSpPr>
          <p:nvPr/>
        </p:nvSpPr>
        <p:spPr bwMode="auto">
          <a:xfrm>
            <a:off x="169334" y="5854701"/>
            <a:ext cx="921173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en-US" sz="4267" b="1"/>
              <a:t>How much land?</a:t>
            </a:r>
          </a:p>
        </p:txBody>
      </p:sp>
      <p:pic>
        <p:nvPicPr>
          <p:cNvPr id="33798" name="Picture 8">
            <a:extLst>
              <a:ext uri="{FF2B5EF4-FFF2-40B4-BE49-F238E27FC236}">
                <a16:creationId xmlns:a16="http://schemas.microsoft.com/office/drawing/2014/main" id="{104AE82D-1A3C-97FF-BA32-5ADECC3CA1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42" t="10291" r="73964" b="9802"/>
          <a:stretch>
            <a:fillRect/>
          </a:stretch>
        </p:blipFill>
        <p:spPr bwMode="auto">
          <a:xfrm>
            <a:off x="11150601" y="58293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6">
            <a:extLst>
              <a:ext uri="{FF2B5EF4-FFF2-40B4-BE49-F238E27FC236}">
                <a16:creationId xmlns:a16="http://schemas.microsoft.com/office/drawing/2014/main" id="{5EC3BEDD-B0E0-40C3-EC68-854F143B15DF}"/>
              </a:ext>
            </a:extLst>
          </p:cNvPr>
          <p:cNvPicPr>
            <a:picLocks noChangeAspect="1"/>
          </p:cNvPicPr>
          <p:nvPr/>
        </p:nvPicPr>
        <p:blipFill>
          <a:blip r:embed="rId3">
            <a:extLst>
              <a:ext uri="{28A0092B-C50C-407E-A947-70E740481C1C}">
                <a14:useLocalDpi xmlns:a14="http://schemas.microsoft.com/office/drawing/2010/main" val="0"/>
              </a:ext>
            </a:extLst>
          </a:blip>
          <a:srcRect l="5637" r="7498" b="34409"/>
          <a:stretch>
            <a:fillRect/>
          </a:stretch>
        </p:blipFill>
        <p:spPr bwMode="auto">
          <a:xfrm>
            <a:off x="-254000" y="0"/>
            <a:ext cx="12446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0CB0B6C-F6D2-B51B-944A-F959D318B5AA}"/>
              </a:ext>
            </a:extLst>
          </p:cNvPr>
          <p:cNvSpPr txBox="1">
            <a:spLocks noChangeArrowheads="1"/>
          </p:cNvSpPr>
          <p:nvPr/>
        </p:nvSpPr>
        <p:spPr bwMode="auto">
          <a:xfrm>
            <a:off x="469901" y="395818"/>
            <a:ext cx="7126817" cy="6064613"/>
          </a:xfrm>
          <a:prstGeom prst="rect">
            <a:avLst/>
          </a:prstGeom>
          <a:solidFill>
            <a:srgbClr val="D1E0E3">
              <a:alpha val="60000"/>
            </a:srgbClr>
          </a:solidFill>
          <a:ln>
            <a:noFill/>
          </a:ln>
        </p:spPr>
        <p:txBody>
          <a:bodyPr lIns="240000" tIns="240000" rIns="240000" bIns="240000">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just">
              <a:lnSpc>
                <a:spcPct val="100000"/>
              </a:lnSpc>
              <a:spcBef>
                <a:spcPct val="0"/>
              </a:spcBef>
              <a:buNone/>
              <a:defRPr/>
            </a:pPr>
            <a:r>
              <a:rPr lang="en-GB" altLang="en-US" sz="2133" b="1" dirty="0"/>
              <a:t>Identifying potential plots-</a:t>
            </a:r>
          </a:p>
          <a:p>
            <a:pPr marL="0" indent="0" algn="just">
              <a:lnSpc>
                <a:spcPct val="100000"/>
              </a:lnSpc>
              <a:spcBef>
                <a:spcPct val="0"/>
              </a:spcBef>
              <a:buNone/>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Knock down and rebuild</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Garden plots</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Infill plots</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Plots with challenges</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Forgotten land</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Stalled developments</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Brownfield land</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Class Q permissions</a:t>
            </a:r>
          </a:p>
        </p:txBody>
      </p:sp>
      <p:pic>
        <p:nvPicPr>
          <p:cNvPr id="34819" name="Picture 8">
            <a:extLst>
              <a:ext uri="{FF2B5EF4-FFF2-40B4-BE49-F238E27FC236}">
                <a16:creationId xmlns:a16="http://schemas.microsoft.com/office/drawing/2014/main" id="{859FC86A-C059-9204-039F-DA81B420B2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42" t="10291" r="73964" b="9802"/>
          <a:stretch>
            <a:fillRect/>
          </a:stretch>
        </p:blipFill>
        <p:spPr bwMode="auto">
          <a:xfrm>
            <a:off x="11152718" y="58293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200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par>
                          <p:cTn id="13" fill="hold" nodeType="afterGroup">
                            <p:stCondLst>
                              <p:cond delay="3000"/>
                            </p:stCondLst>
                            <p:childTnLst>
                              <p:par>
                                <p:cTn id="14" presetID="1" presetClass="entr" presetSubtype="0" fill="hold" nodeType="afterEffect">
                                  <p:stCondLst>
                                    <p:cond delay="2000"/>
                                  </p:stCondLst>
                                  <p:childTnLst>
                                    <p:set>
                                      <p:cBhvr>
                                        <p:cTn id="15" dur="1" fill="hold">
                                          <p:stCondLst>
                                            <p:cond delay="0"/>
                                          </p:stCondLst>
                                        </p:cTn>
                                        <p:tgtEl>
                                          <p:spTgt spid="5">
                                            <p:txEl>
                                              <p:pRg st="4" end="4"/>
                                            </p:txEl>
                                          </p:spTgt>
                                        </p:tgtEl>
                                        <p:attrNameLst>
                                          <p:attrName>style.visibility</p:attrName>
                                        </p:attrNameLst>
                                      </p:cBhvr>
                                      <p:to>
                                        <p:strVal val="visible"/>
                                      </p:to>
                                    </p:set>
                                  </p:childTnLst>
                                </p:cTn>
                              </p:par>
                            </p:childTnLst>
                          </p:cTn>
                        </p:par>
                        <p:par>
                          <p:cTn id="16" fill="hold" nodeType="afterGroup">
                            <p:stCondLst>
                              <p:cond delay="5000"/>
                            </p:stCondLst>
                            <p:childTnLst>
                              <p:par>
                                <p:cTn id="17" presetID="1" presetClass="entr" presetSubtype="0" fill="hold" nodeType="afterEffect">
                                  <p:stCondLst>
                                    <p:cond delay="200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par>
                          <p:cTn id="19" fill="hold" nodeType="afterGroup">
                            <p:stCondLst>
                              <p:cond delay="7000"/>
                            </p:stCondLst>
                            <p:childTnLst>
                              <p:par>
                                <p:cTn id="20" presetID="1" presetClass="entr" presetSubtype="0" fill="hold" nodeType="afterEffect">
                                  <p:stCondLst>
                                    <p:cond delay="2000"/>
                                  </p:stCondLst>
                                  <p:childTnLst>
                                    <p:set>
                                      <p:cBhvr>
                                        <p:cTn id="21" dur="1" fill="hold">
                                          <p:stCondLst>
                                            <p:cond delay="0"/>
                                          </p:stCondLst>
                                        </p:cTn>
                                        <p:tgtEl>
                                          <p:spTgt spid="5">
                                            <p:txEl>
                                              <p:pRg st="8" end="8"/>
                                            </p:txEl>
                                          </p:spTgt>
                                        </p:tgtEl>
                                        <p:attrNameLst>
                                          <p:attrName>style.visibility</p:attrName>
                                        </p:attrNameLst>
                                      </p:cBhvr>
                                      <p:to>
                                        <p:strVal val="visible"/>
                                      </p:to>
                                    </p:set>
                                  </p:childTnLst>
                                </p:cTn>
                              </p:par>
                            </p:childTnLst>
                          </p:cTn>
                        </p:par>
                        <p:par>
                          <p:cTn id="22" fill="hold" nodeType="afterGroup">
                            <p:stCondLst>
                              <p:cond delay="9000"/>
                            </p:stCondLst>
                            <p:childTnLst>
                              <p:par>
                                <p:cTn id="23" presetID="1" presetClass="entr" presetSubtype="0" fill="hold" nodeType="afterEffect">
                                  <p:stCondLst>
                                    <p:cond delay="2000"/>
                                  </p:stCondLst>
                                  <p:childTnLst>
                                    <p:set>
                                      <p:cBhvr>
                                        <p:cTn id="24" dur="1" fill="hold">
                                          <p:stCondLst>
                                            <p:cond delay="0"/>
                                          </p:stCondLst>
                                        </p:cTn>
                                        <p:tgtEl>
                                          <p:spTgt spid="5">
                                            <p:txEl>
                                              <p:pRg st="10" end="10"/>
                                            </p:txEl>
                                          </p:spTgt>
                                        </p:tgtEl>
                                        <p:attrNameLst>
                                          <p:attrName>style.visibility</p:attrName>
                                        </p:attrNameLst>
                                      </p:cBhvr>
                                      <p:to>
                                        <p:strVal val="visible"/>
                                      </p:to>
                                    </p:set>
                                  </p:childTnLst>
                                </p:cTn>
                              </p:par>
                            </p:childTnLst>
                          </p:cTn>
                        </p:par>
                        <p:par>
                          <p:cTn id="25" fill="hold" nodeType="afterGroup">
                            <p:stCondLst>
                              <p:cond delay="11000"/>
                            </p:stCondLst>
                            <p:childTnLst>
                              <p:par>
                                <p:cTn id="26" presetID="1" presetClass="entr" presetSubtype="0" fill="hold" grpId="0" nodeType="afterEffect">
                                  <p:stCondLst>
                                    <p:cond delay="2000"/>
                                  </p:stCondLst>
                                  <p:childTnLst>
                                    <p:set>
                                      <p:cBhvr>
                                        <p:cTn id="27" dur="1" fill="hold">
                                          <p:stCondLst>
                                            <p:cond delay="0"/>
                                          </p:stCondLst>
                                        </p:cTn>
                                        <p:tgtEl>
                                          <p:spTgt spid="5">
                                            <p:txEl>
                                              <p:pRg st="12" end="12"/>
                                            </p:txEl>
                                          </p:spTgt>
                                        </p:tgtEl>
                                        <p:attrNameLst>
                                          <p:attrName>style.visibility</p:attrName>
                                        </p:attrNameLst>
                                      </p:cBhvr>
                                      <p:to>
                                        <p:strVal val="visible"/>
                                      </p:to>
                                    </p:set>
                                  </p:childTnLst>
                                </p:cTn>
                              </p:par>
                            </p:childTnLst>
                          </p:cTn>
                        </p:par>
                        <p:par>
                          <p:cTn id="28" fill="hold" nodeType="afterGroup">
                            <p:stCondLst>
                              <p:cond delay="13000"/>
                            </p:stCondLst>
                            <p:childTnLst>
                              <p:par>
                                <p:cTn id="29" presetID="1" presetClass="entr" presetSubtype="0" fill="hold" grpId="0" nodeType="afterEffect">
                                  <p:stCondLst>
                                    <p:cond delay="2000"/>
                                  </p:stCondLst>
                                  <p:childTnLst>
                                    <p:set>
                                      <p:cBhvr>
                                        <p:cTn id="30" dur="1" fill="hold">
                                          <p:stCondLst>
                                            <p:cond delay="0"/>
                                          </p:stCondLst>
                                        </p:cTn>
                                        <p:tgtEl>
                                          <p:spTgt spid="5">
                                            <p:txEl>
                                              <p:pRg st="14" end="14"/>
                                            </p:txEl>
                                          </p:spTgt>
                                        </p:tgtEl>
                                        <p:attrNameLst>
                                          <p:attrName>style.visibility</p:attrName>
                                        </p:attrNameLst>
                                      </p:cBhvr>
                                      <p:to>
                                        <p:strVal val="visible"/>
                                      </p:to>
                                    </p:set>
                                  </p:childTnLst>
                                </p:cTn>
                              </p:par>
                            </p:childTnLst>
                          </p:cTn>
                        </p:par>
                        <p:par>
                          <p:cTn id="31" fill="hold" nodeType="afterGroup">
                            <p:stCondLst>
                              <p:cond delay="15000"/>
                            </p:stCondLst>
                            <p:childTnLst>
                              <p:par>
                                <p:cTn id="32" presetID="1" presetClass="entr" presetSubtype="0" fill="hold" grpId="0" nodeType="afterEffect">
                                  <p:stCondLst>
                                    <p:cond delay="2000"/>
                                  </p:stCondLst>
                                  <p:childTnLst>
                                    <p:set>
                                      <p:cBhvr>
                                        <p:cTn id="33"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Box 8">
            <a:extLst>
              <a:ext uri="{FF2B5EF4-FFF2-40B4-BE49-F238E27FC236}">
                <a16:creationId xmlns:a16="http://schemas.microsoft.com/office/drawing/2014/main" id="{6427334F-07EC-D407-0C2E-D54D5CD21013}"/>
              </a:ext>
            </a:extLst>
          </p:cNvPr>
          <p:cNvSpPr txBox="1">
            <a:spLocks noChangeArrowheads="1"/>
          </p:cNvSpPr>
          <p:nvPr/>
        </p:nvSpPr>
        <p:spPr bwMode="auto">
          <a:xfrm>
            <a:off x="169334" y="5854701"/>
            <a:ext cx="921173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en-US" sz="4267" b="1"/>
              <a:t>FIELDS AND PADDOCKS</a:t>
            </a:r>
          </a:p>
        </p:txBody>
      </p:sp>
      <p:pic>
        <p:nvPicPr>
          <p:cNvPr id="36866" name="Picture 8">
            <a:extLst>
              <a:ext uri="{FF2B5EF4-FFF2-40B4-BE49-F238E27FC236}">
                <a16:creationId xmlns:a16="http://schemas.microsoft.com/office/drawing/2014/main" id="{19C9D286-4629-4EED-3114-62A9E74802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42" t="10291" r="73964" b="9802"/>
          <a:stretch>
            <a:fillRect/>
          </a:stretch>
        </p:blipFill>
        <p:spPr bwMode="auto">
          <a:xfrm>
            <a:off x="11152718" y="5807709"/>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2" descr="A passivhaus in Gloucestershire with ruined barn appendage">
            <a:extLst>
              <a:ext uri="{FF2B5EF4-FFF2-40B4-BE49-F238E27FC236}">
                <a16:creationId xmlns:a16="http://schemas.microsoft.com/office/drawing/2014/main" id="{83D00611-C140-37EB-5931-1935144923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6351" y="256118"/>
            <a:ext cx="4301067" cy="263736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869" name="Picture 2" descr="P:\Potton Website Gallery 2013 FP\Exteriors\Barn\Shelland (3).jpg">
            <a:extLst>
              <a:ext uri="{FF2B5EF4-FFF2-40B4-BE49-F238E27FC236}">
                <a16:creationId xmlns:a16="http://schemas.microsoft.com/office/drawing/2014/main" id="{9DDE3F3B-5A1B-315B-3056-FB17AB017E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8" b="20869"/>
          <a:stretch>
            <a:fillRect/>
          </a:stretch>
        </p:blipFill>
        <p:spPr bwMode="auto">
          <a:xfrm>
            <a:off x="7626351" y="3105151"/>
            <a:ext cx="4301067" cy="255058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1C979B6-8B2E-776F-334B-120E47C0813B}"/>
              </a:ext>
            </a:extLst>
          </p:cNvPr>
          <p:cNvSpPr txBox="1">
            <a:spLocks noChangeArrowheads="1"/>
          </p:cNvSpPr>
          <p:nvPr/>
        </p:nvSpPr>
        <p:spPr bwMode="auto">
          <a:xfrm>
            <a:off x="469901" y="395818"/>
            <a:ext cx="6489700" cy="4888265"/>
          </a:xfrm>
          <a:prstGeom prst="rect">
            <a:avLst/>
          </a:prstGeom>
          <a:solidFill>
            <a:srgbClr val="D1E0E3">
              <a:alpha val="60000"/>
            </a:srgbClr>
          </a:solidFill>
          <a:ln>
            <a:noFill/>
          </a:ln>
        </p:spPr>
        <p:txBody>
          <a:bodyPr lIns="240000" tIns="240000" rIns="240000" bIns="240000">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buNone/>
              <a:defRPr/>
            </a:pPr>
            <a:r>
              <a:rPr lang="en-GB" sz="2133" b="1" dirty="0"/>
              <a:t>A paragraph 80 planning permission</a:t>
            </a:r>
          </a:p>
          <a:p>
            <a:pPr marL="380990" indent="-380990">
              <a:defRPr/>
            </a:pPr>
            <a:r>
              <a:rPr lang="en-US" sz="2133" dirty="0"/>
              <a:t>Architecturally ‘outstanding’</a:t>
            </a:r>
          </a:p>
          <a:p>
            <a:pPr marL="380990" indent="-380990">
              <a:defRPr/>
            </a:pPr>
            <a:r>
              <a:rPr lang="en-US" sz="2133" dirty="0"/>
              <a:t>Design &amp; planning </a:t>
            </a:r>
            <a:r>
              <a:rPr lang="en-US" sz="2133" u="sng" dirty="0"/>
              <a:t>very</a:t>
            </a:r>
            <a:r>
              <a:rPr lang="en-US" sz="2133" dirty="0"/>
              <a:t> expensive </a:t>
            </a:r>
          </a:p>
          <a:p>
            <a:pPr marL="380990" indent="-380990">
              <a:defRPr/>
            </a:pPr>
            <a:r>
              <a:rPr lang="en-US" sz="2133" dirty="0"/>
              <a:t>Very risky and expensive to build</a:t>
            </a:r>
          </a:p>
          <a:p>
            <a:pPr marL="380990" indent="-380990">
              <a:defRPr/>
            </a:pPr>
            <a:r>
              <a:rPr lang="en-US" sz="2133" dirty="0"/>
              <a:t>Very few are built!</a:t>
            </a:r>
          </a:p>
          <a:p>
            <a:pPr marL="0" indent="0">
              <a:buNone/>
              <a:defRPr/>
            </a:pPr>
            <a:endParaRPr lang="en-US" sz="2133" dirty="0"/>
          </a:p>
          <a:p>
            <a:pPr marL="0" indent="0">
              <a:buNone/>
              <a:defRPr/>
            </a:pPr>
            <a:r>
              <a:rPr lang="en-GB" sz="2133" b="1" dirty="0"/>
              <a:t>Apply for an agricultural workers dwelling</a:t>
            </a:r>
            <a:endParaRPr lang="en-US" sz="2133" dirty="0"/>
          </a:p>
          <a:p>
            <a:pPr marL="380990" indent="-380990">
              <a:defRPr/>
            </a:pPr>
            <a:r>
              <a:rPr lang="en-US" sz="2133" dirty="0"/>
              <a:t>Must satisfy stringent local planning conditions</a:t>
            </a:r>
          </a:p>
          <a:p>
            <a:pPr marL="380990" indent="-380990">
              <a:defRPr/>
            </a:pPr>
            <a:r>
              <a:rPr lang="en-US" sz="2133" dirty="0"/>
              <a:t>Very difficult to achieve: Limited national guidance</a:t>
            </a:r>
          </a:p>
          <a:p>
            <a:pPr marL="380990" indent="-380990">
              <a:defRPr/>
            </a:pPr>
            <a:r>
              <a:rPr lang="en-US" sz="2133" u="sng" dirty="0"/>
              <a:t>Must</a:t>
            </a:r>
            <a:r>
              <a:rPr lang="en-US" sz="2133" dirty="0"/>
              <a:t> demonstrate an essential need to live at place of work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xEl>
                                              <p:pRg st="0" end="0"/>
                                            </p:txEl>
                                          </p:spTgt>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grpId="0" nodeType="afterEffect">
                                  <p:stCondLst>
                                    <p:cond delay="2000"/>
                                  </p:stCondLst>
                                  <p:childTnLst>
                                    <p:set>
                                      <p:cBhvr>
                                        <p:cTn id="11" dur="1" fill="hold">
                                          <p:stCondLst>
                                            <p:cond delay="0"/>
                                          </p:stCondLst>
                                        </p:cTn>
                                        <p:tgtEl>
                                          <p:spTgt spid="13">
                                            <p:txEl>
                                              <p:pRg st="1" end="1"/>
                                            </p:txEl>
                                          </p:spTgt>
                                        </p:tgtEl>
                                        <p:attrNameLst>
                                          <p:attrName>style.visibility</p:attrName>
                                        </p:attrNameLst>
                                      </p:cBhvr>
                                      <p:to>
                                        <p:strVal val="visible"/>
                                      </p:to>
                                    </p:set>
                                  </p:childTnLst>
                                </p:cTn>
                              </p:par>
                            </p:childTnLst>
                          </p:cTn>
                        </p:par>
                        <p:par>
                          <p:cTn id="12" fill="hold" nodeType="afterGroup">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par>
                          <p:cTn id="15" fill="hold" nodeType="afterGroup">
                            <p:stCondLst>
                              <p:cond delay="2000"/>
                            </p:stCondLst>
                            <p:childTnLst>
                              <p:par>
                                <p:cTn id="16" presetID="1" presetClass="entr" presetSubtype="0" fill="hold" grpId="0" nodeType="afterEffect">
                                  <p:stCondLst>
                                    <p:cond delay="0"/>
                                  </p:stCondLst>
                                  <p:childTnLst>
                                    <p:set>
                                      <p:cBhvr>
                                        <p:cTn id="17" dur="1" fill="hold">
                                          <p:stCondLst>
                                            <p:cond delay="0"/>
                                          </p:stCondLst>
                                        </p:cTn>
                                        <p:tgtEl>
                                          <p:spTgt spid="13">
                                            <p:txEl>
                                              <p:pRg st="3" end="3"/>
                                            </p:txEl>
                                          </p:spTgt>
                                        </p:tgtEl>
                                        <p:attrNameLst>
                                          <p:attrName>style.visibility</p:attrName>
                                        </p:attrNameLst>
                                      </p:cBhvr>
                                      <p:to>
                                        <p:strVal val="visible"/>
                                      </p:to>
                                    </p:set>
                                  </p:childTnLst>
                                </p:cTn>
                              </p:par>
                            </p:childTnLst>
                          </p:cTn>
                        </p:par>
                        <p:par>
                          <p:cTn id="18" fill="hold" nodeType="afterGroup">
                            <p:stCondLst>
                              <p:cond delay="2000"/>
                            </p:stCondLst>
                            <p:childTnLst>
                              <p:par>
                                <p:cTn id="19" presetID="1" presetClass="entr" presetSubtype="0" fill="hold" grpId="0" nodeType="afterEffect">
                                  <p:stCondLst>
                                    <p:cond delay="0"/>
                                  </p:stCondLst>
                                  <p:childTnLst>
                                    <p:set>
                                      <p:cBhvr>
                                        <p:cTn id="20" dur="1" fill="hold">
                                          <p:stCondLst>
                                            <p:cond delay="0"/>
                                          </p:stCondLst>
                                        </p:cTn>
                                        <p:tgtEl>
                                          <p:spTgt spid="13">
                                            <p:txEl>
                                              <p:pRg st="4" end="4"/>
                                            </p:txEl>
                                          </p:spTgt>
                                        </p:tgtEl>
                                        <p:attrNameLst>
                                          <p:attrName>style.visibility</p:attrName>
                                        </p:attrNameLst>
                                      </p:cBhvr>
                                      <p:to>
                                        <p:strVal val="visible"/>
                                      </p:to>
                                    </p:set>
                                  </p:childTnLst>
                                </p:cTn>
                              </p:par>
                            </p:childTnLst>
                          </p:cTn>
                        </p:par>
                        <p:par>
                          <p:cTn id="21" fill="hold" nodeType="afterGroup">
                            <p:stCondLst>
                              <p:cond delay="2000"/>
                            </p:stCondLst>
                            <p:childTnLst>
                              <p:par>
                                <p:cTn id="22" presetID="1" presetClass="entr" presetSubtype="0" fill="hold" grpId="0" nodeType="afterEffect">
                                  <p:stCondLst>
                                    <p:cond delay="5000"/>
                                  </p:stCondLst>
                                  <p:childTnLst>
                                    <p:set>
                                      <p:cBhvr>
                                        <p:cTn id="23" dur="1" fill="hold">
                                          <p:stCondLst>
                                            <p:cond delay="0"/>
                                          </p:stCondLst>
                                        </p:cTn>
                                        <p:tgtEl>
                                          <p:spTgt spid="13">
                                            <p:txEl>
                                              <p:pRg st="6" end="6"/>
                                            </p:txEl>
                                          </p:spTgt>
                                        </p:tgtEl>
                                        <p:attrNameLst>
                                          <p:attrName>style.visibility</p:attrName>
                                        </p:attrNameLst>
                                      </p:cBhvr>
                                      <p:to>
                                        <p:strVal val="visible"/>
                                      </p:to>
                                    </p:set>
                                  </p:childTnLst>
                                </p:cTn>
                              </p:par>
                            </p:childTnLst>
                          </p:cTn>
                        </p:par>
                        <p:par>
                          <p:cTn id="24" fill="hold" nodeType="afterGroup">
                            <p:stCondLst>
                              <p:cond delay="7000"/>
                            </p:stCondLst>
                            <p:childTnLst>
                              <p:par>
                                <p:cTn id="25" presetID="1" presetClass="entr" presetSubtype="0" fill="hold" grpId="0" nodeType="afterEffect">
                                  <p:stCondLst>
                                    <p:cond delay="2000"/>
                                  </p:stCondLst>
                                  <p:childTnLst>
                                    <p:set>
                                      <p:cBhvr>
                                        <p:cTn id="26" dur="1" fill="hold">
                                          <p:stCondLst>
                                            <p:cond delay="0"/>
                                          </p:stCondLst>
                                        </p:cTn>
                                        <p:tgtEl>
                                          <p:spTgt spid="13">
                                            <p:txEl>
                                              <p:pRg st="7" end="7"/>
                                            </p:txEl>
                                          </p:spTgt>
                                        </p:tgtEl>
                                        <p:attrNameLst>
                                          <p:attrName>style.visibility</p:attrName>
                                        </p:attrNameLst>
                                      </p:cBhvr>
                                      <p:to>
                                        <p:strVal val="visible"/>
                                      </p:to>
                                    </p:set>
                                  </p:childTnLst>
                                </p:cTn>
                              </p:par>
                            </p:childTnLst>
                          </p:cTn>
                        </p:par>
                        <p:par>
                          <p:cTn id="27" fill="hold" nodeType="afterGroup">
                            <p:stCondLst>
                              <p:cond delay="9000"/>
                            </p:stCondLst>
                            <p:childTnLst>
                              <p:par>
                                <p:cTn id="28" presetID="1" presetClass="entr" presetSubtype="0" fill="hold" grpId="0" nodeType="afterEffect">
                                  <p:stCondLst>
                                    <p:cond delay="0"/>
                                  </p:stCondLst>
                                  <p:childTnLst>
                                    <p:set>
                                      <p:cBhvr>
                                        <p:cTn id="29" dur="1" fill="hold">
                                          <p:stCondLst>
                                            <p:cond delay="0"/>
                                          </p:stCondLst>
                                        </p:cTn>
                                        <p:tgtEl>
                                          <p:spTgt spid="13">
                                            <p:txEl>
                                              <p:pRg st="8" end="8"/>
                                            </p:txEl>
                                          </p:spTgt>
                                        </p:tgtEl>
                                        <p:attrNameLst>
                                          <p:attrName>style.visibility</p:attrName>
                                        </p:attrNameLst>
                                      </p:cBhvr>
                                      <p:to>
                                        <p:strVal val="visible"/>
                                      </p:to>
                                    </p:set>
                                  </p:childTnLst>
                                </p:cTn>
                              </p:par>
                            </p:childTnLst>
                          </p:cTn>
                        </p:par>
                        <p:par>
                          <p:cTn id="30" fill="hold" nodeType="afterGroup">
                            <p:stCondLst>
                              <p:cond delay="9000"/>
                            </p:stCondLst>
                            <p:childTnLst>
                              <p:par>
                                <p:cTn id="31" presetID="1" presetClass="entr" presetSubtype="0" fill="hold" grpId="0" nodeType="afterEffect">
                                  <p:stCondLst>
                                    <p:cond delay="0"/>
                                  </p:stCondLst>
                                  <p:childTnLst>
                                    <p:set>
                                      <p:cBhvr>
                                        <p:cTn id="32" dur="1" fill="hold">
                                          <p:stCondLst>
                                            <p:cond delay="0"/>
                                          </p:stCondLst>
                                        </p:cTn>
                                        <p:tgtEl>
                                          <p:spTgt spid="1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a:extLst>
              <a:ext uri="{FF2B5EF4-FFF2-40B4-BE49-F238E27FC236}">
                <a16:creationId xmlns:a16="http://schemas.microsoft.com/office/drawing/2014/main" id="{5D6F5D1F-9DCF-07D7-6471-D3D227D52E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1435"/>
          <a:stretch>
            <a:fillRect/>
          </a:stretch>
        </p:blipFill>
        <p:spPr bwMode="auto">
          <a:xfrm>
            <a:off x="0" y="0"/>
            <a:ext cx="12192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a:extLst>
              <a:ext uri="{FF2B5EF4-FFF2-40B4-BE49-F238E27FC236}">
                <a16:creationId xmlns:a16="http://schemas.microsoft.com/office/drawing/2014/main" id="{6112DDD3-69B4-E19C-0163-054453889DB5}"/>
              </a:ext>
            </a:extLst>
          </p:cNvPr>
          <p:cNvSpPr txBox="1">
            <a:spLocks noChangeArrowheads="1"/>
          </p:cNvSpPr>
          <p:nvPr/>
        </p:nvSpPr>
        <p:spPr bwMode="auto">
          <a:xfrm>
            <a:off x="469901" y="67734"/>
            <a:ext cx="7126817" cy="6721075"/>
          </a:xfrm>
          <a:prstGeom prst="rect">
            <a:avLst/>
          </a:prstGeom>
          <a:solidFill>
            <a:srgbClr val="D1E0E3">
              <a:alpha val="60000"/>
            </a:srgbClr>
          </a:solidFill>
          <a:ln>
            <a:noFill/>
          </a:ln>
        </p:spPr>
        <p:txBody>
          <a:bodyPr lIns="240000" tIns="240000" rIns="240000" bIns="240000">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just">
              <a:lnSpc>
                <a:spcPct val="100000"/>
              </a:lnSpc>
              <a:spcBef>
                <a:spcPct val="0"/>
              </a:spcBef>
              <a:buNone/>
              <a:defRPr/>
            </a:pPr>
            <a:r>
              <a:rPr lang="en-GB" altLang="en-US" sz="2133" b="1" dirty="0"/>
              <a:t>Options for finding the plot-  </a:t>
            </a:r>
          </a:p>
          <a:p>
            <a:pPr marL="0" indent="0" algn="just">
              <a:lnSpc>
                <a:spcPct val="100000"/>
              </a:lnSpc>
              <a:spcBef>
                <a:spcPct val="0"/>
              </a:spcBef>
              <a:buNone/>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Planning Portal</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Settlement boundary</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Specialist search engines</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Get out and look!</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Spread the word</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Search the brownfield register</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Approach estate departments</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Builders/ Custom Build sites/ Self Build companies</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Auctions</a:t>
            </a:r>
          </a:p>
        </p:txBody>
      </p:sp>
      <p:pic>
        <p:nvPicPr>
          <p:cNvPr id="37891" name="Picture 8">
            <a:extLst>
              <a:ext uri="{FF2B5EF4-FFF2-40B4-BE49-F238E27FC236}">
                <a16:creationId xmlns:a16="http://schemas.microsoft.com/office/drawing/2014/main" id="{E2065E37-8468-F020-8A18-C1CEB695A0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42" t="10291" r="73964" b="9802"/>
          <a:stretch>
            <a:fillRect/>
          </a:stretch>
        </p:blipFill>
        <p:spPr bwMode="auto">
          <a:xfrm>
            <a:off x="11152717" y="58293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200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par>
                          <p:cTn id="13" fill="hold" nodeType="afterGroup">
                            <p:stCondLst>
                              <p:cond delay="3000"/>
                            </p:stCondLst>
                            <p:childTnLst>
                              <p:par>
                                <p:cTn id="14" presetID="1" presetClass="entr" presetSubtype="0" fill="hold" nodeType="afterEffect">
                                  <p:stCondLst>
                                    <p:cond delay="2000"/>
                                  </p:stCondLst>
                                  <p:childTnLst>
                                    <p:set>
                                      <p:cBhvr>
                                        <p:cTn id="15" dur="1" fill="hold">
                                          <p:stCondLst>
                                            <p:cond delay="0"/>
                                          </p:stCondLst>
                                        </p:cTn>
                                        <p:tgtEl>
                                          <p:spTgt spid="5">
                                            <p:txEl>
                                              <p:pRg st="4" end="4"/>
                                            </p:txEl>
                                          </p:spTgt>
                                        </p:tgtEl>
                                        <p:attrNameLst>
                                          <p:attrName>style.visibility</p:attrName>
                                        </p:attrNameLst>
                                      </p:cBhvr>
                                      <p:to>
                                        <p:strVal val="visible"/>
                                      </p:to>
                                    </p:set>
                                  </p:childTnLst>
                                </p:cTn>
                              </p:par>
                            </p:childTnLst>
                          </p:cTn>
                        </p:par>
                        <p:par>
                          <p:cTn id="16" fill="hold" nodeType="afterGroup">
                            <p:stCondLst>
                              <p:cond delay="5000"/>
                            </p:stCondLst>
                            <p:childTnLst>
                              <p:par>
                                <p:cTn id="17" presetID="1" presetClass="entr" presetSubtype="0" fill="hold" nodeType="afterEffect">
                                  <p:stCondLst>
                                    <p:cond delay="200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par>
                          <p:cTn id="19" fill="hold" nodeType="afterGroup">
                            <p:stCondLst>
                              <p:cond delay="7000"/>
                            </p:stCondLst>
                            <p:childTnLst>
                              <p:par>
                                <p:cTn id="20" presetID="1" presetClass="entr" presetSubtype="0" fill="hold" nodeType="afterEffect">
                                  <p:stCondLst>
                                    <p:cond delay="2000"/>
                                  </p:stCondLst>
                                  <p:childTnLst>
                                    <p:set>
                                      <p:cBhvr>
                                        <p:cTn id="21" dur="1" fill="hold">
                                          <p:stCondLst>
                                            <p:cond delay="0"/>
                                          </p:stCondLst>
                                        </p:cTn>
                                        <p:tgtEl>
                                          <p:spTgt spid="5">
                                            <p:txEl>
                                              <p:pRg st="8" end="8"/>
                                            </p:txEl>
                                          </p:spTgt>
                                        </p:tgtEl>
                                        <p:attrNameLst>
                                          <p:attrName>style.visibility</p:attrName>
                                        </p:attrNameLst>
                                      </p:cBhvr>
                                      <p:to>
                                        <p:strVal val="visible"/>
                                      </p:to>
                                    </p:set>
                                  </p:childTnLst>
                                </p:cTn>
                              </p:par>
                            </p:childTnLst>
                          </p:cTn>
                        </p:par>
                        <p:par>
                          <p:cTn id="22" fill="hold" nodeType="afterGroup">
                            <p:stCondLst>
                              <p:cond delay="9000"/>
                            </p:stCondLst>
                            <p:childTnLst>
                              <p:par>
                                <p:cTn id="23" presetID="1" presetClass="entr" presetSubtype="0" fill="hold" nodeType="afterEffect">
                                  <p:stCondLst>
                                    <p:cond delay="2000"/>
                                  </p:stCondLst>
                                  <p:childTnLst>
                                    <p:set>
                                      <p:cBhvr>
                                        <p:cTn id="24" dur="1" fill="hold">
                                          <p:stCondLst>
                                            <p:cond delay="0"/>
                                          </p:stCondLst>
                                        </p:cTn>
                                        <p:tgtEl>
                                          <p:spTgt spid="5">
                                            <p:txEl>
                                              <p:pRg st="10" end="10"/>
                                            </p:txEl>
                                          </p:spTgt>
                                        </p:tgtEl>
                                        <p:attrNameLst>
                                          <p:attrName>style.visibility</p:attrName>
                                        </p:attrNameLst>
                                      </p:cBhvr>
                                      <p:to>
                                        <p:strVal val="visible"/>
                                      </p:to>
                                    </p:set>
                                  </p:childTnLst>
                                </p:cTn>
                              </p:par>
                            </p:childTnLst>
                          </p:cTn>
                        </p:par>
                        <p:par>
                          <p:cTn id="25" fill="hold" nodeType="afterGroup">
                            <p:stCondLst>
                              <p:cond delay="11000"/>
                            </p:stCondLst>
                            <p:childTnLst>
                              <p:par>
                                <p:cTn id="26" presetID="1" presetClass="entr" presetSubtype="0" fill="hold" grpId="0" nodeType="afterEffect">
                                  <p:stCondLst>
                                    <p:cond delay="2000"/>
                                  </p:stCondLst>
                                  <p:childTnLst>
                                    <p:set>
                                      <p:cBhvr>
                                        <p:cTn id="27" dur="1" fill="hold">
                                          <p:stCondLst>
                                            <p:cond delay="0"/>
                                          </p:stCondLst>
                                        </p:cTn>
                                        <p:tgtEl>
                                          <p:spTgt spid="5">
                                            <p:txEl>
                                              <p:pRg st="12" end="12"/>
                                            </p:txEl>
                                          </p:spTgt>
                                        </p:tgtEl>
                                        <p:attrNameLst>
                                          <p:attrName>style.visibility</p:attrName>
                                        </p:attrNameLst>
                                      </p:cBhvr>
                                      <p:to>
                                        <p:strVal val="visible"/>
                                      </p:to>
                                    </p:set>
                                  </p:childTnLst>
                                </p:cTn>
                              </p:par>
                            </p:childTnLst>
                          </p:cTn>
                        </p:par>
                        <p:par>
                          <p:cTn id="28" fill="hold" nodeType="afterGroup">
                            <p:stCondLst>
                              <p:cond delay="13000"/>
                            </p:stCondLst>
                            <p:childTnLst>
                              <p:par>
                                <p:cTn id="29" presetID="1" presetClass="entr" presetSubtype="0" fill="hold" grpId="0" nodeType="afterEffect">
                                  <p:stCondLst>
                                    <p:cond delay="2000"/>
                                  </p:stCondLst>
                                  <p:childTnLst>
                                    <p:set>
                                      <p:cBhvr>
                                        <p:cTn id="30" dur="1" fill="hold">
                                          <p:stCondLst>
                                            <p:cond delay="0"/>
                                          </p:stCondLst>
                                        </p:cTn>
                                        <p:tgtEl>
                                          <p:spTgt spid="5">
                                            <p:txEl>
                                              <p:pRg st="14" end="14"/>
                                            </p:txEl>
                                          </p:spTgt>
                                        </p:tgtEl>
                                        <p:attrNameLst>
                                          <p:attrName>style.visibility</p:attrName>
                                        </p:attrNameLst>
                                      </p:cBhvr>
                                      <p:to>
                                        <p:strVal val="visible"/>
                                      </p:to>
                                    </p:set>
                                  </p:childTnLst>
                                </p:cTn>
                              </p:par>
                            </p:childTnLst>
                          </p:cTn>
                        </p:par>
                        <p:par>
                          <p:cTn id="31" fill="hold" nodeType="afterGroup">
                            <p:stCondLst>
                              <p:cond delay="15000"/>
                            </p:stCondLst>
                            <p:childTnLst>
                              <p:par>
                                <p:cTn id="32" presetID="1" presetClass="entr" presetSubtype="0" fill="hold" grpId="0" nodeType="afterEffect">
                                  <p:stCondLst>
                                    <p:cond delay="2000"/>
                                  </p:stCondLst>
                                  <p:childTnLst>
                                    <p:set>
                                      <p:cBhvr>
                                        <p:cTn id="33" dur="1" fill="hold">
                                          <p:stCondLst>
                                            <p:cond delay="0"/>
                                          </p:stCondLst>
                                        </p:cTn>
                                        <p:tgtEl>
                                          <p:spTgt spid="5">
                                            <p:txEl>
                                              <p:pRg st="16" end="16"/>
                                            </p:txEl>
                                          </p:spTgt>
                                        </p:tgtEl>
                                        <p:attrNameLst>
                                          <p:attrName>style.visibility</p:attrName>
                                        </p:attrNameLst>
                                      </p:cBhvr>
                                      <p:to>
                                        <p:strVal val="visible"/>
                                      </p:to>
                                    </p:set>
                                  </p:childTnLst>
                                </p:cTn>
                              </p:par>
                            </p:childTnLst>
                          </p:cTn>
                        </p:par>
                        <p:par>
                          <p:cTn id="34" fill="hold" nodeType="afterGroup">
                            <p:stCondLst>
                              <p:cond delay="17000"/>
                            </p:stCondLst>
                            <p:childTnLst>
                              <p:par>
                                <p:cTn id="35" presetID="1" presetClass="entr" presetSubtype="0" fill="hold" grpId="0" nodeType="afterEffect">
                                  <p:stCondLst>
                                    <p:cond delay="2000"/>
                                  </p:stCondLst>
                                  <p:childTnLst>
                                    <p:set>
                                      <p:cBhvr>
                                        <p:cTn id="36" dur="1" fill="hold">
                                          <p:stCondLst>
                                            <p:cond delay="0"/>
                                          </p:stCondLst>
                                        </p:cTn>
                                        <p:tgtEl>
                                          <p:spTgt spid="5">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Box 8">
            <a:extLst>
              <a:ext uri="{FF2B5EF4-FFF2-40B4-BE49-F238E27FC236}">
                <a16:creationId xmlns:a16="http://schemas.microsoft.com/office/drawing/2014/main" id="{3DA3C581-A012-5DD0-68F9-BFA64D2246CB}"/>
              </a:ext>
            </a:extLst>
          </p:cNvPr>
          <p:cNvSpPr txBox="1">
            <a:spLocks noChangeArrowheads="1"/>
          </p:cNvSpPr>
          <p:nvPr/>
        </p:nvSpPr>
        <p:spPr bwMode="auto">
          <a:xfrm>
            <a:off x="169334" y="5854701"/>
            <a:ext cx="921173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en-US" sz="4267" b="1"/>
              <a:t>APPRAISING THE PLOT</a:t>
            </a:r>
          </a:p>
        </p:txBody>
      </p:sp>
      <p:pic>
        <p:nvPicPr>
          <p:cNvPr id="39938" name="Picture 8">
            <a:extLst>
              <a:ext uri="{FF2B5EF4-FFF2-40B4-BE49-F238E27FC236}">
                <a16:creationId xmlns:a16="http://schemas.microsoft.com/office/drawing/2014/main" id="{2E5F2EA4-F80E-44A3-ED87-D068FA451B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42" t="10291" r="73964" b="9802"/>
          <a:stretch>
            <a:fillRect/>
          </a:stretch>
        </p:blipFill>
        <p:spPr bwMode="auto">
          <a:xfrm>
            <a:off x="11152717" y="58293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Diagram 13">
            <a:extLst>
              <a:ext uri="{FF2B5EF4-FFF2-40B4-BE49-F238E27FC236}">
                <a16:creationId xmlns:a16="http://schemas.microsoft.com/office/drawing/2014/main" id="{7A48EF48-B6AA-89E4-8E6D-43B30C6EF057}"/>
              </a:ext>
            </a:extLst>
          </p:cNvPr>
          <p:cNvGraphicFramePr/>
          <p:nvPr/>
        </p:nvGraphicFramePr>
        <p:xfrm>
          <a:off x="2118427" y="283823"/>
          <a:ext cx="7955147" cy="51686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5" name="Straight Arrow Connector 14">
            <a:extLst>
              <a:ext uri="{FF2B5EF4-FFF2-40B4-BE49-F238E27FC236}">
                <a16:creationId xmlns:a16="http://schemas.microsoft.com/office/drawing/2014/main" id="{FBF6D3CD-E845-251D-CC64-2C65331D9017}"/>
              </a:ext>
            </a:extLst>
          </p:cNvPr>
          <p:cNvCxnSpPr/>
          <p:nvPr/>
        </p:nvCxnSpPr>
        <p:spPr>
          <a:xfrm>
            <a:off x="3041651" y="768351"/>
            <a:ext cx="2017183" cy="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9942" name="TextBox 15">
            <a:extLst>
              <a:ext uri="{FF2B5EF4-FFF2-40B4-BE49-F238E27FC236}">
                <a16:creationId xmlns:a16="http://schemas.microsoft.com/office/drawing/2014/main" id="{4D7AFB57-A094-6B06-18DE-72D2317D3643}"/>
              </a:ext>
            </a:extLst>
          </p:cNvPr>
          <p:cNvSpPr txBox="1">
            <a:spLocks noChangeArrowheads="1"/>
          </p:cNvSpPr>
          <p:nvPr/>
        </p:nvSpPr>
        <p:spPr bwMode="auto">
          <a:xfrm>
            <a:off x="1367367" y="522818"/>
            <a:ext cx="28807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GB" altLang="en-US" sz="2400" b="1"/>
              <a:t>Start Here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a:extLst>
              <a:ext uri="{FF2B5EF4-FFF2-40B4-BE49-F238E27FC236}">
                <a16:creationId xmlns:a16="http://schemas.microsoft.com/office/drawing/2014/main" id="{A9CAF3D5-869C-FD43-591F-E9F802F0C1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063" b="406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29768C9-DAC4-6484-EAE7-06203AD28823}"/>
              </a:ext>
            </a:extLst>
          </p:cNvPr>
          <p:cNvSpPr txBox="1">
            <a:spLocks noChangeArrowheads="1"/>
          </p:cNvSpPr>
          <p:nvPr/>
        </p:nvSpPr>
        <p:spPr bwMode="auto">
          <a:xfrm>
            <a:off x="480484" y="753533"/>
            <a:ext cx="7126816" cy="5736382"/>
          </a:xfrm>
          <a:prstGeom prst="rect">
            <a:avLst/>
          </a:prstGeom>
          <a:solidFill>
            <a:srgbClr val="D1E0E3">
              <a:alpha val="60000"/>
            </a:srgbClr>
          </a:solidFill>
          <a:ln>
            <a:noFill/>
          </a:ln>
        </p:spPr>
        <p:txBody>
          <a:bodyPr lIns="240000" tIns="240000" rIns="240000" bIns="240000">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just">
              <a:lnSpc>
                <a:spcPct val="100000"/>
              </a:lnSpc>
              <a:spcBef>
                <a:spcPct val="0"/>
              </a:spcBef>
              <a:buNone/>
              <a:defRPr/>
            </a:pPr>
            <a:r>
              <a:rPr lang="en-GB" altLang="en-US" sz="2133" b="1" dirty="0"/>
              <a:t>Site suitability -  </a:t>
            </a:r>
          </a:p>
          <a:p>
            <a:pPr marL="0" indent="0" algn="just">
              <a:lnSpc>
                <a:spcPct val="100000"/>
              </a:lnSpc>
              <a:spcBef>
                <a:spcPct val="0"/>
              </a:spcBef>
              <a:buNone/>
              <a:defRPr/>
            </a:pPr>
            <a:endParaRPr lang="en-GB" altLang="en-US" sz="2133" b="1" dirty="0"/>
          </a:p>
          <a:p>
            <a:pPr marL="0" indent="0" algn="just">
              <a:lnSpc>
                <a:spcPct val="100000"/>
              </a:lnSpc>
              <a:spcBef>
                <a:spcPct val="0"/>
              </a:spcBef>
              <a:buNone/>
              <a:defRPr/>
            </a:pPr>
            <a:r>
              <a:rPr lang="en-GB" altLang="en-US" sz="2133" b="1" dirty="0"/>
              <a:t>Architectural</a:t>
            </a:r>
          </a:p>
          <a:p>
            <a:pPr marL="0" indent="0" algn="just">
              <a:lnSpc>
                <a:spcPct val="100000"/>
              </a:lnSpc>
              <a:spcBef>
                <a:spcPct val="0"/>
              </a:spcBef>
              <a:buNone/>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Planning potential</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Legal restrictions</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Site access</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Services to site – major connection costs</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Physical characteristics</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Ground conditions - including topo, soil investigation &amp; percolation test</a:t>
            </a:r>
          </a:p>
        </p:txBody>
      </p:sp>
      <p:pic>
        <p:nvPicPr>
          <p:cNvPr id="40963" name="Picture 8">
            <a:extLst>
              <a:ext uri="{FF2B5EF4-FFF2-40B4-BE49-F238E27FC236}">
                <a16:creationId xmlns:a16="http://schemas.microsoft.com/office/drawing/2014/main" id="{119DA4F6-F093-EA85-A229-84F136E4DF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42" t="10291" r="73964" b="9802"/>
          <a:stretch>
            <a:fillRect/>
          </a:stretch>
        </p:blipFill>
        <p:spPr bwMode="auto">
          <a:xfrm>
            <a:off x="11152718" y="58293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childTnLst>
                                </p:cTn>
                              </p:par>
                            </p:childTnLst>
                          </p:cTn>
                        </p:par>
                        <p:par>
                          <p:cTn id="12" fill="hold" nodeType="afterGroup">
                            <p:stCondLst>
                              <p:cond delay="1000"/>
                            </p:stCondLst>
                            <p:childTnLst>
                              <p:par>
                                <p:cTn id="13" presetID="1" presetClass="entr" presetSubtype="0" fill="hold" grpId="0" nodeType="afterEffect">
                                  <p:stCondLst>
                                    <p:cond delay="300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par>
                          <p:cTn id="15" fill="hold" nodeType="afterGroup">
                            <p:stCondLst>
                              <p:cond delay="4000"/>
                            </p:stCondLst>
                            <p:childTnLst>
                              <p:par>
                                <p:cTn id="16" presetID="1" presetClass="entr" presetSubtype="0" fill="hold" nodeType="afterEffect">
                                  <p:stCondLst>
                                    <p:cond delay="3000"/>
                                  </p:stCondLst>
                                  <p:childTnLst>
                                    <p:set>
                                      <p:cBhvr>
                                        <p:cTn id="17" dur="1" fill="hold">
                                          <p:stCondLst>
                                            <p:cond delay="0"/>
                                          </p:stCondLst>
                                        </p:cTn>
                                        <p:tgtEl>
                                          <p:spTgt spid="5">
                                            <p:txEl>
                                              <p:pRg st="6" end="6"/>
                                            </p:txEl>
                                          </p:spTgt>
                                        </p:tgtEl>
                                        <p:attrNameLst>
                                          <p:attrName>style.visibility</p:attrName>
                                        </p:attrNameLst>
                                      </p:cBhvr>
                                      <p:to>
                                        <p:strVal val="visible"/>
                                      </p:to>
                                    </p:set>
                                  </p:childTnLst>
                                </p:cTn>
                              </p:par>
                            </p:childTnLst>
                          </p:cTn>
                        </p:par>
                        <p:par>
                          <p:cTn id="18" fill="hold" nodeType="afterGroup">
                            <p:stCondLst>
                              <p:cond delay="7000"/>
                            </p:stCondLst>
                            <p:childTnLst>
                              <p:par>
                                <p:cTn id="19" presetID="1" presetClass="entr" presetSubtype="0" fill="hold" nodeType="afterEffect">
                                  <p:stCondLst>
                                    <p:cond delay="3000"/>
                                  </p:stCondLst>
                                  <p:childTnLst>
                                    <p:set>
                                      <p:cBhvr>
                                        <p:cTn id="20" dur="1" fill="hold">
                                          <p:stCondLst>
                                            <p:cond delay="0"/>
                                          </p:stCondLst>
                                        </p:cTn>
                                        <p:tgtEl>
                                          <p:spTgt spid="5">
                                            <p:txEl>
                                              <p:pRg st="8" end="8"/>
                                            </p:txEl>
                                          </p:spTgt>
                                        </p:tgtEl>
                                        <p:attrNameLst>
                                          <p:attrName>style.visibility</p:attrName>
                                        </p:attrNameLst>
                                      </p:cBhvr>
                                      <p:to>
                                        <p:strVal val="visible"/>
                                      </p:to>
                                    </p:set>
                                  </p:childTnLst>
                                </p:cTn>
                              </p:par>
                            </p:childTnLst>
                          </p:cTn>
                        </p:par>
                        <p:par>
                          <p:cTn id="21" fill="hold" nodeType="afterGroup">
                            <p:stCondLst>
                              <p:cond delay="10000"/>
                            </p:stCondLst>
                            <p:childTnLst>
                              <p:par>
                                <p:cTn id="22" presetID="1" presetClass="entr" presetSubtype="0" fill="hold" nodeType="afterEffect">
                                  <p:stCondLst>
                                    <p:cond delay="3000"/>
                                  </p:stCondLst>
                                  <p:childTnLst>
                                    <p:set>
                                      <p:cBhvr>
                                        <p:cTn id="23" dur="1" fill="hold">
                                          <p:stCondLst>
                                            <p:cond delay="0"/>
                                          </p:stCondLst>
                                        </p:cTn>
                                        <p:tgtEl>
                                          <p:spTgt spid="5">
                                            <p:txEl>
                                              <p:pRg st="10" end="10"/>
                                            </p:txEl>
                                          </p:spTgt>
                                        </p:tgtEl>
                                        <p:attrNameLst>
                                          <p:attrName>style.visibility</p:attrName>
                                        </p:attrNameLst>
                                      </p:cBhvr>
                                      <p:to>
                                        <p:strVal val="visible"/>
                                      </p:to>
                                    </p:set>
                                  </p:childTnLst>
                                </p:cTn>
                              </p:par>
                            </p:childTnLst>
                          </p:cTn>
                        </p:par>
                        <p:par>
                          <p:cTn id="24" fill="hold" nodeType="afterGroup">
                            <p:stCondLst>
                              <p:cond delay="13000"/>
                            </p:stCondLst>
                            <p:childTnLst>
                              <p:par>
                                <p:cTn id="25" presetID="1" presetClass="entr" presetSubtype="0" fill="hold" nodeType="afterEffect">
                                  <p:stCondLst>
                                    <p:cond delay="3000"/>
                                  </p:stCondLst>
                                  <p:childTnLst>
                                    <p:set>
                                      <p:cBhvr>
                                        <p:cTn id="26" dur="1" fill="hold">
                                          <p:stCondLst>
                                            <p:cond delay="0"/>
                                          </p:stCondLst>
                                        </p:cTn>
                                        <p:tgtEl>
                                          <p:spTgt spid="5">
                                            <p:txEl>
                                              <p:pRg st="12" end="12"/>
                                            </p:txEl>
                                          </p:spTgt>
                                        </p:tgtEl>
                                        <p:attrNameLst>
                                          <p:attrName>style.visibility</p:attrName>
                                        </p:attrNameLst>
                                      </p:cBhvr>
                                      <p:to>
                                        <p:strVal val="visible"/>
                                      </p:to>
                                    </p:set>
                                  </p:childTnLst>
                                </p:cTn>
                              </p:par>
                            </p:childTnLst>
                          </p:cTn>
                        </p:par>
                        <p:par>
                          <p:cTn id="27" fill="hold" nodeType="afterGroup">
                            <p:stCondLst>
                              <p:cond delay="16000"/>
                            </p:stCondLst>
                            <p:childTnLst>
                              <p:par>
                                <p:cTn id="28" presetID="1" presetClass="entr" presetSubtype="0" fill="hold" grpId="0" nodeType="afterEffect">
                                  <p:stCondLst>
                                    <p:cond delay="3000"/>
                                  </p:stCondLst>
                                  <p:childTnLst>
                                    <p:set>
                                      <p:cBhvr>
                                        <p:cTn id="29"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a:extLst>
              <a:ext uri="{FF2B5EF4-FFF2-40B4-BE49-F238E27FC236}">
                <a16:creationId xmlns:a16="http://schemas.microsoft.com/office/drawing/2014/main" id="{A63E56A7-A860-B6D7-CD8A-FD50965728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072" r="22849" b="140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C882E98-3638-800E-F326-CF88ABE83B9D}"/>
              </a:ext>
            </a:extLst>
          </p:cNvPr>
          <p:cNvSpPr txBox="1">
            <a:spLocks noChangeArrowheads="1"/>
          </p:cNvSpPr>
          <p:nvPr/>
        </p:nvSpPr>
        <p:spPr bwMode="auto">
          <a:xfrm>
            <a:off x="480484" y="1708151"/>
            <a:ext cx="7016749" cy="2782304"/>
          </a:xfrm>
          <a:prstGeom prst="rect">
            <a:avLst/>
          </a:prstGeom>
          <a:solidFill>
            <a:srgbClr val="D1E0E3">
              <a:alpha val="60000"/>
            </a:srgbClr>
          </a:solidFill>
          <a:ln>
            <a:noFill/>
          </a:ln>
        </p:spPr>
        <p:txBody>
          <a:bodyPr lIns="240000" tIns="240000" rIns="240000" bIns="240000">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just">
              <a:lnSpc>
                <a:spcPct val="100000"/>
              </a:lnSpc>
              <a:spcBef>
                <a:spcPct val="0"/>
              </a:spcBef>
              <a:buNone/>
              <a:defRPr/>
            </a:pPr>
            <a:r>
              <a:rPr lang="en-GB" altLang="en-US" sz="2133" b="1" dirty="0"/>
              <a:t>Building siting/ orientation- </a:t>
            </a: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Assess external landscape features</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Assess internal landscape features</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Weather data and sun path analysis</a:t>
            </a:r>
          </a:p>
        </p:txBody>
      </p:sp>
      <p:pic>
        <p:nvPicPr>
          <p:cNvPr id="45059" name="Picture 8">
            <a:extLst>
              <a:ext uri="{FF2B5EF4-FFF2-40B4-BE49-F238E27FC236}">
                <a16:creationId xmlns:a16="http://schemas.microsoft.com/office/drawing/2014/main" id="{0DAB07AB-89E5-6DCA-4476-3CA283668F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42" t="10291" r="73964" b="9802"/>
          <a:stretch>
            <a:fillRect/>
          </a:stretch>
        </p:blipFill>
        <p:spPr bwMode="auto">
          <a:xfrm>
            <a:off x="11152717" y="58293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300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par>
                          <p:cTn id="13" fill="hold" nodeType="afterGroup">
                            <p:stCondLst>
                              <p:cond delay="4000"/>
                            </p:stCondLst>
                            <p:childTnLst>
                              <p:par>
                                <p:cTn id="14" presetID="1" presetClass="entr" presetSubtype="0" fill="hold" grpId="0" nodeType="afterEffect">
                                  <p:stCondLst>
                                    <p:cond delay="3000"/>
                                  </p:stCondLst>
                                  <p:childTnLst>
                                    <p:set>
                                      <p:cBhvr>
                                        <p:cTn id="15" dur="1" fill="hold">
                                          <p:stCondLst>
                                            <p:cond delay="0"/>
                                          </p:stCondLst>
                                        </p:cTn>
                                        <p:tgtEl>
                                          <p:spTgt spid="5">
                                            <p:txEl>
                                              <p:pRg st="4" end="4"/>
                                            </p:txEl>
                                          </p:spTgt>
                                        </p:tgtEl>
                                        <p:attrNameLst>
                                          <p:attrName>style.visibility</p:attrName>
                                        </p:attrNameLst>
                                      </p:cBhvr>
                                      <p:to>
                                        <p:strVal val="visible"/>
                                      </p:to>
                                    </p:set>
                                  </p:childTnLst>
                                </p:cTn>
                              </p:par>
                            </p:childTnLst>
                          </p:cTn>
                        </p:par>
                        <p:par>
                          <p:cTn id="16" fill="hold" nodeType="afterGroup">
                            <p:stCondLst>
                              <p:cond delay="7000"/>
                            </p:stCondLst>
                            <p:childTnLst>
                              <p:par>
                                <p:cTn id="17" presetID="1" presetClass="entr" presetSubtype="0" fill="hold" grpId="0" nodeType="afterEffect">
                                  <p:stCondLst>
                                    <p:cond delay="300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4">
            <a:extLst>
              <a:ext uri="{FF2B5EF4-FFF2-40B4-BE49-F238E27FC236}">
                <a16:creationId xmlns:a16="http://schemas.microsoft.com/office/drawing/2014/main" id="{975EDFF4-3392-4854-61F7-0D0CD74889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682" t="21922" r="14774" b="14812"/>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TextBox 8">
            <a:extLst>
              <a:ext uri="{FF2B5EF4-FFF2-40B4-BE49-F238E27FC236}">
                <a16:creationId xmlns:a16="http://schemas.microsoft.com/office/drawing/2014/main" id="{9E6B2C5F-B0A0-5491-E5D4-5A8B207974B3}"/>
              </a:ext>
            </a:extLst>
          </p:cNvPr>
          <p:cNvSpPr txBox="1">
            <a:spLocks noChangeArrowheads="1"/>
          </p:cNvSpPr>
          <p:nvPr/>
        </p:nvSpPr>
        <p:spPr bwMode="auto">
          <a:xfrm>
            <a:off x="169334" y="5854701"/>
            <a:ext cx="10814049" cy="850900"/>
          </a:xfrm>
          <a:prstGeom prst="rect">
            <a:avLst/>
          </a:prstGeom>
          <a:solidFill>
            <a:srgbClr val="D1E0E3">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en-US" sz="4267" b="1"/>
              <a:t>THE DESIGN PROCESS</a:t>
            </a:r>
          </a:p>
        </p:txBody>
      </p:sp>
      <p:pic>
        <p:nvPicPr>
          <p:cNvPr id="47107" name="Picture 8">
            <a:extLst>
              <a:ext uri="{FF2B5EF4-FFF2-40B4-BE49-F238E27FC236}">
                <a16:creationId xmlns:a16="http://schemas.microsoft.com/office/drawing/2014/main" id="{A2C78D4D-E04D-C6B1-5124-A92919FA37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42" t="10291" r="73964" b="9802"/>
          <a:stretch>
            <a:fillRect/>
          </a:stretch>
        </p:blipFill>
        <p:spPr bwMode="auto">
          <a:xfrm>
            <a:off x="11152717" y="58293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a:extLst>
              <a:ext uri="{FF2B5EF4-FFF2-40B4-BE49-F238E27FC236}">
                <a16:creationId xmlns:a16="http://schemas.microsoft.com/office/drawing/2014/main" id="{917ADBA5-B961-EB71-48B8-1DBD35CA9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236" b="20393"/>
          <a:stretch>
            <a:fillRect/>
          </a:stretch>
        </p:blipFill>
        <p:spPr bwMode="auto">
          <a:xfrm>
            <a:off x="0" y="1693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5900C98-077B-90F1-1917-D90527A83AC7}"/>
              </a:ext>
            </a:extLst>
          </p:cNvPr>
          <p:cNvSpPr txBox="1">
            <a:spLocks noChangeArrowheads="1"/>
          </p:cNvSpPr>
          <p:nvPr/>
        </p:nvSpPr>
        <p:spPr bwMode="auto">
          <a:xfrm>
            <a:off x="4110567" y="1644652"/>
            <a:ext cx="7912100" cy="4035708"/>
          </a:xfrm>
          <a:prstGeom prst="rect">
            <a:avLst/>
          </a:prstGeom>
          <a:solidFill>
            <a:schemeClr val="bg1">
              <a:alpha val="60000"/>
            </a:schemeClr>
          </a:solidFill>
          <a:ln>
            <a:noFill/>
          </a:ln>
        </p:spPr>
        <p:txBody>
          <a:bodyPr lIns="96000" tIns="48000" rIns="96000" bIns="48000">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defRPr/>
            </a:pPr>
            <a:r>
              <a:rPr lang="en-US" altLang="en-US" sz="2133" dirty="0">
                <a:latin typeface="Kohinoor Bangla" panose="02000000000000000000" pitchFamily="2" charset="77"/>
                <a:cs typeface="Kohinoor Bangla" panose="02000000000000000000" pitchFamily="2" charset="77"/>
              </a:rPr>
              <a:t>Based in Swindon &amp; Dunfermline</a:t>
            </a:r>
          </a:p>
          <a:p>
            <a:pPr algn="r" eaLnBrk="1" hangingPunct="1">
              <a:lnSpc>
                <a:spcPct val="100000"/>
              </a:lnSpc>
              <a:spcBef>
                <a:spcPct val="0"/>
              </a:spcBef>
              <a:defRPr/>
            </a:pPr>
            <a:r>
              <a:rPr lang="en-US" altLang="en-US" sz="2133" dirty="0">
                <a:latin typeface="Kohinoor Bangla" panose="02000000000000000000" pitchFamily="2" charset="77"/>
                <a:cs typeface="Kohinoor Bangla" panose="02000000000000000000" pitchFamily="2" charset="77"/>
              </a:rPr>
              <a:t>Covering the whole of the UK</a:t>
            </a:r>
          </a:p>
          <a:p>
            <a:pPr algn="r" eaLnBrk="1" hangingPunct="1">
              <a:lnSpc>
                <a:spcPct val="100000"/>
              </a:lnSpc>
              <a:spcBef>
                <a:spcPct val="0"/>
              </a:spcBef>
              <a:defRPr/>
            </a:pPr>
            <a:r>
              <a:rPr lang="en-US" altLang="en-US" sz="2133" dirty="0">
                <a:latin typeface="Kohinoor Bangla" panose="02000000000000000000" pitchFamily="2" charset="77"/>
                <a:cs typeface="Kohinoor Bangla" panose="02000000000000000000" pitchFamily="2" charset="77"/>
              </a:rPr>
              <a:t>Completed 430+ projects</a:t>
            </a:r>
          </a:p>
          <a:p>
            <a:pPr algn="r" eaLnBrk="1" hangingPunct="1">
              <a:lnSpc>
                <a:spcPct val="100000"/>
              </a:lnSpc>
              <a:spcBef>
                <a:spcPct val="0"/>
              </a:spcBef>
              <a:defRPr/>
            </a:pPr>
            <a:r>
              <a:rPr lang="en-US" altLang="en-US" sz="2133" dirty="0">
                <a:latin typeface="Kohinoor Bangla" panose="02000000000000000000" pitchFamily="2" charset="77"/>
                <a:cs typeface="Kohinoor Bangla" panose="02000000000000000000" pitchFamily="2" charset="77"/>
              </a:rPr>
              <a:t>Specialists in Low energy residential projects</a:t>
            </a:r>
          </a:p>
          <a:p>
            <a:pPr algn="r" eaLnBrk="1" hangingPunct="1">
              <a:lnSpc>
                <a:spcPct val="100000"/>
              </a:lnSpc>
              <a:spcBef>
                <a:spcPct val="0"/>
              </a:spcBef>
              <a:defRPr/>
            </a:pPr>
            <a:endParaRPr lang="en-US" altLang="en-US" sz="2133" dirty="0">
              <a:latin typeface="Kohinoor Bangla" panose="02000000000000000000" pitchFamily="2" charset="77"/>
              <a:cs typeface="Kohinoor Bangla" panose="02000000000000000000" pitchFamily="2" charset="77"/>
            </a:endParaRPr>
          </a:p>
          <a:p>
            <a:pPr algn="r" eaLnBrk="1" hangingPunct="1">
              <a:lnSpc>
                <a:spcPct val="100000"/>
              </a:lnSpc>
              <a:spcBef>
                <a:spcPct val="0"/>
              </a:spcBef>
              <a:defRPr/>
            </a:pPr>
            <a:r>
              <a:rPr lang="en-US" altLang="en-US" sz="2133" dirty="0">
                <a:latin typeface="Kohinoor Bangla" panose="02000000000000000000" pitchFamily="2" charset="77"/>
                <a:cs typeface="Kohinoor Bangla" panose="02000000000000000000" pitchFamily="2" charset="77"/>
              </a:rPr>
              <a:t>RIBA Chartered Architects</a:t>
            </a:r>
          </a:p>
          <a:p>
            <a:pPr algn="r" eaLnBrk="1" hangingPunct="1">
              <a:lnSpc>
                <a:spcPct val="100000"/>
              </a:lnSpc>
              <a:spcBef>
                <a:spcPct val="0"/>
              </a:spcBef>
              <a:defRPr/>
            </a:pPr>
            <a:r>
              <a:rPr lang="en-US" altLang="en-US" sz="2133" dirty="0">
                <a:latin typeface="Kohinoor Bangla" panose="02000000000000000000" pitchFamily="2" charset="77"/>
                <a:cs typeface="Kohinoor Bangla" panose="02000000000000000000" pitchFamily="2" charset="77"/>
              </a:rPr>
              <a:t>Energy Performance &amp; Passive House Design</a:t>
            </a:r>
          </a:p>
          <a:p>
            <a:pPr algn="r" eaLnBrk="1" hangingPunct="1">
              <a:lnSpc>
                <a:spcPct val="100000"/>
              </a:lnSpc>
              <a:spcBef>
                <a:spcPct val="0"/>
              </a:spcBef>
              <a:defRPr/>
            </a:pPr>
            <a:r>
              <a:rPr lang="en-US" altLang="en-US" sz="2133" dirty="0">
                <a:latin typeface="Kohinoor Bangla" panose="02000000000000000000" pitchFamily="2" charset="77"/>
                <a:cs typeface="Kohinoor Bangla" panose="02000000000000000000" pitchFamily="2" charset="77"/>
              </a:rPr>
              <a:t>Cost Consultancy</a:t>
            </a:r>
          </a:p>
          <a:p>
            <a:pPr algn="r" eaLnBrk="1" hangingPunct="1">
              <a:lnSpc>
                <a:spcPct val="100000"/>
              </a:lnSpc>
              <a:spcBef>
                <a:spcPct val="0"/>
              </a:spcBef>
              <a:defRPr/>
            </a:pPr>
            <a:r>
              <a:rPr lang="en-US" altLang="en-US" sz="2133" dirty="0">
                <a:latin typeface="Kohinoor Bangla" panose="02000000000000000000" pitchFamily="2" charset="77"/>
                <a:cs typeface="Kohinoor Bangla" panose="02000000000000000000" pitchFamily="2" charset="77"/>
              </a:rPr>
              <a:t>CDM Principle Designer</a:t>
            </a:r>
          </a:p>
          <a:p>
            <a:pPr algn="r" eaLnBrk="1" hangingPunct="1">
              <a:lnSpc>
                <a:spcPct val="100000"/>
              </a:lnSpc>
              <a:spcBef>
                <a:spcPct val="0"/>
              </a:spcBef>
              <a:defRPr/>
            </a:pPr>
            <a:r>
              <a:rPr lang="en-US" altLang="en-US" sz="2133" dirty="0">
                <a:latin typeface="Kohinoor Bangla" panose="02000000000000000000" pitchFamily="2" charset="77"/>
                <a:cs typeface="Kohinoor Bangla" panose="02000000000000000000" pitchFamily="2" charset="77"/>
              </a:rPr>
              <a:t>Structural Engineering</a:t>
            </a:r>
          </a:p>
          <a:p>
            <a:pPr marL="0" indent="0" algn="r">
              <a:lnSpc>
                <a:spcPct val="100000"/>
              </a:lnSpc>
              <a:spcBef>
                <a:spcPct val="0"/>
              </a:spcBef>
              <a:buNone/>
              <a:defRPr/>
            </a:pPr>
            <a:endParaRPr lang="en-US" altLang="en-US" sz="2133" dirty="0">
              <a:latin typeface="Kohinoor Bangla" panose="02000000000000000000" pitchFamily="2" charset="77"/>
              <a:cs typeface="Kohinoor Bangla" panose="02000000000000000000" pitchFamily="2" charset="77"/>
            </a:endParaRPr>
          </a:p>
          <a:p>
            <a:pPr algn="r" eaLnBrk="1" hangingPunct="1">
              <a:lnSpc>
                <a:spcPct val="100000"/>
              </a:lnSpc>
              <a:spcBef>
                <a:spcPct val="0"/>
              </a:spcBef>
              <a:defRPr/>
            </a:pPr>
            <a:r>
              <a:rPr lang="en-US" altLang="en-US" sz="2133" dirty="0">
                <a:latin typeface="Kohinoor Bangla" panose="02000000000000000000" pitchFamily="2" charset="77"/>
                <a:cs typeface="Kohinoor Bangla" panose="02000000000000000000" pitchFamily="2" charset="77"/>
              </a:rPr>
              <a:t>VR &amp; 3D design</a:t>
            </a:r>
          </a:p>
        </p:txBody>
      </p:sp>
      <p:pic>
        <p:nvPicPr>
          <p:cNvPr id="17411" name="Picture 8">
            <a:extLst>
              <a:ext uri="{FF2B5EF4-FFF2-40B4-BE49-F238E27FC236}">
                <a16:creationId xmlns:a16="http://schemas.microsoft.com/office/drawing/2014/main" id="{5B1713F8-5AE0-86D5-B63F-A6D4ADC6F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42" t="10291" r="2713" b="9802"/>
          <a:stretch>
            <a:fillRect/>
          </a:stretch>
        </p:blipFill>
        <p:spPr bwMode="auto">
          <a:xfrm>
            <a:off x="8441267" y="5842000"/>
            <a:ext cx="3581400"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3">
            <a:extLst>
              <a:ext uri="{FF2B5EF4-FFF2-40B4-BE49-F238E27FC236}">
                <a16:creationId xmlns:a16="http://schemas.microsoft.com/office/drawing/2014/main" id="{8E7CBDE5-A6E1-370C-E798-CC284837F6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000"/>
          <a:stretch>
            <a:fillRect/>
          </a:stretch>
        </p:blipFill>
        <p:spPr bwMode="auto">
          <a:xfrm rot="-5400000">
            <a:off x="2667000" y="-2667000"/>
            <a:ext cx="6858000" cy="121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DD8288A1-58F1-F848-0DA3-F9F4376CEC2A}"/>
              </a:ext>
            </a:extLst>
          </p:cNvPr>
          <p:cNvSpPr txBox="1">
            <a:spLocks noChangeArrowheads="1"/>
          </p:cNvSpPr>
          <p:nvPr/>
        </p:nvSpPr>
        <p:spPr bwMode="auto">
          <a:xfrm>
            <a:off x="484717" y="950385"/>
            <a:ext cx="5425016" cy="5408151"/>
          </a:xfrm>
          <a:prstGeom prst="rect">
            <a:avLst/>
          </a:prstGeom>
          <a:solidFill>
            <a:schemeClr val="bg1">
              <a:alpha val="60000"/>
            </a:schemeClr>
          </a:solidFill>
          <a:ln>
            <a:noFill/>
          </a:ln>
        </p:spPr>
        <p:txBody>
          <a:bodyPr lIns="240000" tIns="240000" rIns="240000" bIns="240000">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defRPr/>
            </a:pPr>
            <a:r>
              <a:rPr lang="en-US" altLang="en-US" sz="2133" b="1" dirty="0"/>
              <a:t>The design process starts with </a:t>
            </a:r>
            <a:r>
              <a:rPr lang="en-US" altLang="en-US" sz="2133" b="1" u="sng" dirty="0"/>
              <a:t>YOU</a:t>
            </a:r>
            <a:r>
              <a:rPr lang="en-US" altLang="en-US" sz="2133" b="1" dirty="0"/>
              <a:t>.</a:t>
            </a:r>
          </a:p>
          <a:p>
            <a:pPr algn="just" eaLnBrk="1" hangingPunct="1">
              <a:lnSpc>
                <a:spcPct val="100000"/>
              </a:lnSpc>
              <a:spcBef>
                <a:spcPct val="0"/>
              </a:spcBef>
              <a:buFontTx/>
              <a:buNone/>
              <a:defRPr/>
            </a:pPr>
            <a:endParaRPr lang="en-US" altLang="en-US" sz="2133" b="1" dirty="0"/>
          </a:p>
          <a:p>
            <a:pPr algn="just" eaLnBrk="1" hangingPunct="1">
              <a:lnSpc>
                <a:spcPct val="100000"/>
              </a:lnSpc>
              <a:spcBef>
                <a:spcPct val="0"/>
              </a:spcBef>
              <a:buFontTx/>
              <a:buNone/>
              <a:defRPr/>
            </a:pPr>
            <a:r>
              <a:rPr lang="en-US" altLang="en-US" sz="2133" b="1" dirty="0"/>
              <a:t>What is a Brief and what is it used for?</a:t>
            </a:r>
            <a:endParaRPr lang="en-US" altLang="en-US" sz="2133" dirty="0"/>
          </a:p>
          <a:p>
            <a:pPr marL="0" indent="0" algn="just">
              <a:lnSpc>
                <a:spcPct val="100000"/>
              </a:lnSpc>
              <a:spcBef>
                <a:spcPct val="0"/>
              </a:spcBef>
              <a:buNone/>
              <a:defRPr/>
            </a:pPr>
            <a:endParaRPr lang="en-US" altLang="en-US" sz="2133" b="1" dirty="0"/>
          </a:p>
          <a:p>
            <a:pPr algn="just" eaLnBrk="1" hangingPunct="1">
              <a:lnSpc>
                <a:spcPct val="100000"/>
              </a:lnSpc>
              <a:spcBef>
                <a:spcPct val="0"/>
              </a:spcBef>
              <a:buFont typeface="Calibri Light" panose="020F0302020204030204" pitchFamily="34" charset="0"/>
              <a:buAutoNum type="arabicPeriod"/>
              <a:defRPr/>
            </a:pPr>
            <a:r>
              <a:rPr lang="en-US" altLang="en-US" sz="2133" dirty="0"/>
              <a:t>Your brief sets out all of the important requirements for your project</a:t>
            </a:r>
          </a:p>
          <a:p>
            <a:pPr algn="just" eaLnBrk="1" hangingPunct="1">
              <a:lnSpc>
                <a:spcPct val="100000"/>
              </a:lnSpc>
              <a:spcBef>
                <a:spcPct val="0"/>
              </a:spcBef>
              <a:buFont typeface="Calibri Light" panose="020F0302020204030204" pitchFamily="34" charset="0"/>
              <a:buAutoNum type="arabicPeriod"/>
              <a:defRPr/>
            </a:pPr>
            <a:endParaRPr lang="en-US" altLang="en-US" sz="2133" dirty="0"/>
          </a:p>
          <a:p>
            <a:pPr algn="just" eaLnBrk="1" hangingPunct="1">
              <a:lnSpc>
                <a:spcPct val="100000"/>
              </a:lnSpc>
              <a:spcBef>
                <a:spcPct val="0"/>
              </a:spcBef>
              <a:buFont typeface="Calibri Light" panose="020F0302020204030204" pitchFamily="34" charset="0"/>
              <a:buAutoNum type="arabicPeriod"/>
              <a:defRPr/>
            </a:pPr>
            <a:r>
              <a:rPr lang="en-US" altLang="en-US" sz="2133" dirty="0"/>
              <a:t>It is created by you prior to engaging with your design team</a:t>
            </a:r>
          </a:p>
          <a:p>
            <a:pPr algn="just" eaLnBrk="1" hangingPunct="1">
              <a:lnSpc>
                <a:spcPct val="100000"/>
              </a:lnSpc>
              <a:spcBef>
                <a:spcPct val="0"/>
              </a:spcBef>
              <a:buFont typeface="Calibri Light" panose="020F0302020204030204" pitchFamily="34" charset="0"/>
              <a:buAutoNum type="arabicPeriod"/>
              <a:defRPr/>
            </a:pPr>
            <a:endParaRPr lang="en-US" altLang="en-US" sz="2133" dirty="0"/>
          </a:p>
          <a:p>
            <a:pPr algn="just" eaLnBrk="1" hangingPunct="1">
              <a:lnSpc>
                <a:spcPct val="100000"/>
              </a:lnSpc>
              <a:spcBef>
                <a:spcPct val="0"/>
              </a:spcBef>
              <a:buFont typeface="Calibri Light" panose="020F0302020204030204" pitchFamily="34" charset="0"/>
              <a:buAutoNum type="arabicPeriod"/>
              <a:defRPr/>
            </a:pPr>
            <a:r>
              <a:rPr lang="en-US" altLang="en-US" sz="2133" dirty="0"/>
              <a:t>You should use it to obtain accurate fee proposals from your design team</a:t>
            </a:r>
          </a:p>
          <a:p>
            <a:pPr algn="just" eaLnBrk="1" hangingPunct="1">
              <a:lnSpc>
                <a:spcPct val="100000"/>
              </a:lnSpc>
              <a:spcBef>
                <a:spcPct val="0"/>
              </a:spcBef>
              <a:buFont typeface="Calibri Light" panose="020F0302020204030204" pitchFamily="34" charset="0"/>
              <a:buAutoNum type="arabicPeriod"/>
              <a:defRPr/>
            </a:pPr>
            <a:endParaRPr lang="en-US" altLang="en-US" sz="2133" dirty="0"/>
          </a:p>
          <a:p>
            <a:pPr algn="just" eaLnBrk="1" hangingPunct="1">
              <a:lnSpc>
                <a:spcPct val="100000"/>
              </a:lnSpc>
              <a:spcBef>
                <a:spcPct val="0"/>
              </a:spcBef>
              <a:buFont typeface="Calibri Light" panose="020F0302020204030204" pitchFamily="34" charset="0"/>
              <a:buAutoNum type="arabicPeriod"/>
              <a:defRPr/>
            </a:pPr>
            <a:r>
              <a:rPr lang="en-US" altLang="en-US" sz="2133" dirty="0"/>
              <a:t>It is an evolving document, throughout the life of project</a:t>
            </a:r>
          </a:p>
        </p:txBody>
      </p:sp>
      <p:pic>
        <p:nvPicPr>
          <p:cNvPr id="48131" name="Picture 8">
            <a:extLst>
              <a:ext uri="{FF2B5EF4-FFF2-40B4-BE49-F238E27FC236}">
                <a16:creationId xmlns:a16="http://schemas.microsoft.com/office/drawing/2014/main" id="{1958CF59-C50B-3B2A-13B5-3FBA2B6461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42" t="10291" r="73964" b="9802"/>
          <a:stretch>
            <a:fillRect/>
          </a:stretch>
        </p:blipFill>
        <p:spPr bwMode="auto">
          <a:xfrm>
            <a:off x="11152717" y="58293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9">
                                            <p:bg/>
                                          </p:spTgt>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childTnLst>
                                </p:cTn>
                              </p:par>
                            </p:childTnLst>
                          </p:cTn>
                        </p:par>
                        <p:par>
                          <p:cTn id="12" fill="hold" nodeType="afterGroup">
                            <p:stCondLst>
                              <p:cond delay="1000"/>
                            </p:stCondLst>
                            <p:childTnLst>
                              <p:par>
                                <p:cTn id="13" presetID="1" presetClass="entr" presetSubtype="0" fill="hold" grpId="0" nodeType="afterEffect">
                                  <p:stCondLst>
                                    <p:cond delay="200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par>
                          <p:cTn id="15" fill="hold" nodeType="afterGroup">
                            <p:stCondLst>
                              <p:cond delay="3000"/>
                            </p:stCondLst>
                            <p:childTnLst>
                              <p:par>
                                <p:cTn id="16" presetID="1" presetClass="entr" presetSubtype="0" fill="hold" grpId="0" nodeType="afterEffect">
                                  <p:stCondLst>
                                    <p:cond delay="3000"/>
                                  </p:stCondLst>
                                  <p:childTnLst>
                                    <p:set>
                                      <p:cBhvr>
                                        <p:cTn id="17" dur="1" fill="hold">
                                          <p:stCondLst>
                                            <p:cond delay="0"/>
                                          </p:stCondLst>
                                        </p:cTn>
                                        <p:tgtEl>
                                          <p:spTgt spid="9">
                                            <p:txEl>
                                              <p:pRg st="6" end="6"/>
                                            </p:txEl>
                                          </p:spTgt>
                                        </p:tgtEl>
                                        <p:attrNameLst>
                                          <p:attrName>style.visibility</p:attrName>
                                        </p:attrNameLst>
                                      </p:cBhvr>
                                      <p:to>
                                        <p:strVal val="visible"/>
                                      </p:to>
                                    </p:set>
                                  </p:childTnLst>
                                </p:cTn>
                              </p:par>
                            </p:childTnLst>
                          </p:cTn>
                        </p:par>
                        <p:par>
                          <p:cTn id="18" fill="hold" nodeType="afterGroup">
                            <p:stCondLst>
                              <p:cond delay="6000"/>
                            </p:stCondLst>
                            <p:childTnLst>
                              <p:par>
                                <p:cTn id="19" presetID="1" presetClass="entr" presetSubtype="0" fill="hold" grpId="0" nodeType="afterEffect">
                                  <p:stCondLst>
                                    <p:cond delay="3000"/>
                                  </p:stCondLst>
                                  <p:childTnLst>
                                    <p:set>
                                      <p:cBhvr>
                                        <p:cTn id="20" dur="1" fill="hold">
                                          <p:stCondLst>
                                            <p:cond delay="0"/>
                                          </p:stCondLst>
                                        </p:cTn>
                                        <p:tgtEl>
                                          <p:spTgt spid="9">
                                            <p:txEl>
                                              <p:pRg st="8" end="8"/>
                                            </p:txEl>
                                          </p:spTgt>
                                        </p:tgtEl>
                                        <p:attrNameLst>
                                          <p:attrName>style.visibility</p:attrName>
                                        </p:attrNameLst>
                                      </p:cBhvr>
                                      <p:to>
                                        <p:strVal val="visible"/>
                                      </p:to>
                                    </p:set>
                                  </p:childTnLst>
                                </p:cTn>
                              </p:par>
                            </p:childTnLst>
                          </p:cTn>
                        </p:par>
                        <p:par>
                          <p:cTn id="21" fill="hold" nodeType="afterGroup">
                            <p:stCondLst>
                              <p:cond delay="9000"/>
                            </p:stCondLst>
                            <p:childTnLst>
                              <p:par>
                                <p:cTn id="22" presetID="1" presetClass="entr" presetSubtype="0" fill="hold" grpId="0" nodeType="afterEffect">
                                  <p:stCondLst>
                                    <p:cond delay="3000"/>
                                  </p:stCondLst>
                                  <p:childTnLst>
                                    <p:set>
                                      <p:cBhvr>
                                        <p:cTn id="23"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allAtOnce"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a:extLst>
              <a:ext uri="{FF2B5EF4-FFF2-40B4-BE49-F238E27FC236}">
                <a16:creationId xmlns:a16="http://schemas.microsoft.com/office/drawing/2014/main" id="{FF74D81E-6021-EC12-3AB1-A0A3919F7E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2263" b="1273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397DCE98-3804-8C0C-5F7E-4B2DAAB09D23}"/>
              </a:ext>
            </a:extLst>
          </p:cNvPr>
          <p:cNvSpPr txBox="1">
            <a:spLocks noChangeArrowheads="1"/>
          </p:cNvSpPr>
          <p:nvPr/>
        </p:nvSpPr>
        <p:spPr bwMode="auto">
          <a:xfrm>
            <a:off x="501651" y="254001"/>
            <a:ext cx="5594349" cy="6392843"/>
          </a:xfrm>
          <a:prstGeom prst="rect">
            <a:avLst/>
          </a:prstGeom>
          <a:solidFill>
            <a:schemeClr val="bg1">
              <a:alpha val="60000"/>
            </a:schemeClr>
          </a:solidFill>
          <a:ln>
            <a:noFill/>
          </a:ln>
        </p:spPr>
        <p:txBody>
          <a:bodyPr lIns="240000" tIns="240000" rIns="240000" bIns="240000">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en-US" altLang="en-US" sz="2133" b="1" dirty="0"/>
              <a:t>What is included in your Brief?</a:t>
            </a:r>
            <a:endParaRPr lang="en-US" altLang="en-US" sz="2133" dirty="0"/>
          </a:p>
          <a:p>
            <a:pPr marL="0" indent="0" algn="just">
              <a:lnSpc>
                <a:spcPct val="100000"/>
              </a:lnSpc>
              <a:spcBef>
                <a:spcPct val="0"/>
              </a:spcBef>
              <a:buNone/>
              <a:defRPr/>
            </a:pPr>
            <a:endParaRPr lang="en-US" altLang="en-US" sz="2133" b="1" dirty="0"/>
          </a:p>
          <a:p>
            <a:pPr eaLnBrk="1" hangingPunct="1">
              <a:lnSpc>
                <a:spcPct val="100000"/>
              </a:lnSpc>
              <a:spcBef>
                <a:spcPct val="0"/>
              </a:spcBef>
              <a:buFont typeface="Calibri Light" panose="020F0302020204030204" pitchFamily="34" charset="0"/>
              <a:buAutoNum type="arabicPeriod"/>
              <a:defRPr/>
            </a:pPr>
            <a:r>
              <a:rPr lang="en-US" altLang="en-US" sz="2133" dirty="0"/>
              <a:t>Basic room information &amp; room sizes</a:t>
            </a:r>
          </a:p>
          <a:p>
            <a:pPr eaLnBrk="1" hangingPunct="1">
              <a:lnSpc>
                <a:spcPct val="100000"/>
              </a:lnSpc>
              <a:spcBef>
                <a:spcPct val="0"/>
              </a:spcBef>
              <a:buFont typeface="Calibri Light" panose="020F0302020204030204" pitchFamily="34" charset="0"/>
              <a:buAutoNum type="arabicPeriod"/>
              <a:defRPr/>
            </a:pPr>
            <a:endParaRPr lang="en-US" altLang="en-US" sz="2133" dirty="0"/>
          </a:p>
          <a:p>
            <a:pPr eaLnBrk="1" hangingPunct="1">
              <a:lnSpc>
                <a:spcPct val="100000"/>
              </a:lnSpc>
              <a:spcBef>
                <a:spcPct val="0"/>
              </a:spcBef>
              <a:buFont typeface="Calibri Light" panose="020F0302020204030204" pitchFamily="34" charset="0"/>
              <a:buAutoNum type="arabicPeriod"/>
              <a:defRPr/>
            </a:pPr>
            <a:r>
              <a:rPr lang="en-US" altLang="en-US" sz="2133" dirty="0"/>
              <a:t>How the building flows</a:t>
            </a:r>
          </a:p>
          <a:p>
            <a:pPr eaLnBrk="1" hangingPunct="1">
              <a:lnSpc>
                <a:spcPct val="100000"/>
              </a:lnSpc>
              <a:spcBef>
                <a:spcPct val="0"/>
              </a:spcBef>
              <a:buFont typeface="Calibri Light" panose="020F0302020204030204" pitchFamily="34" charset="0"/>
              <a:buAutoNum type="arabicPeriod"/>
              <a:defRPr/>
            </a:pPr>
            <a:endParaRPr lang="en-US" altLang="en-US" sz="2133" dirty="0"/>
          </a:p>
          <a:p>
            <a:pPr eaLnBrk="1" hangingPunct="1">
              <a:lnSpc>
                <a:spcPct val="100000"/>
              </a:lnSpc>
              <a:spcBef>
                <a:spcPct val="0"/>
              </a:spcBef>
              <a:buFont typeface="Calibri Light" panose="020F0302020204030204" pitchFamily="34" charset="0"/>
              <a:buAutoNum type="arabicPeriod"/>
              <a:defRPr/>
            </a:pPr>
            <a:r>
              <a:rPr lang="en-US" altLang="en-US" sz="2133" dirty="0"/>
              <a:t>Architectural Style</a:t>
            </a:r>
          </a:p>
          <a:p>
            <a:pPr eaLnBrk="1" hangingPunct="1">
              <a:lnSpc>
                <a:spcPct val="100000"/>
              </a:lnSpc>
              <a:spcBef>
                <a:spcPct val="0"/>
              </a:spcBef>
              <a:buFont typeface="Calibri Light" panose="020F0302020204030204" pitchFamily="34" charset="0"/>
              <a:buAutoNum type="arabicPeriod"/>
              <a:defRPr/>
            </a:pPr>
            <a:endParaRPr lang="en-US" altLang="en-US" sz="2133" dirty="0"/>
          </a:p>
          <a:p>
            <a:pPr eaLnBrk="1" hangingPunct="1">
              <a:lnSpc>
                <a:spcPct val="100000"/>
              </a:lnSpc>
              <a:spcBef>
                <a:spcPct val="0"/>
              </a:spcBef>
              <a:buFont typeface="Calibri Light" panose="020F0302020204030204" pitchFamily="34" charset="0"/>
              <a:buAutoNum type="arabicPeriod"/>
              <a:defRPr/>
            </a:pPr>
            <a:r>
              <a:rPr lang="en-US" altLang="en-US" sz="2133" dirty="0"/>
              <a:t>Is a certain view or orientation important?</a:t>
            </a:r>
          </a:p>
          <a:p>
            <a:pPr eaLnBrk="1" hangingPunct="1">
              <a:lnSpc>
                <a:spcPct val="100000"/>
              </a:lnSpc>
              <a:spcBef>
                <a:spcPct val="0"/>
              </a:spcBef>
              <a:buFont typeface="Calibri Light" panose="020F0302020204030204" pitchFamily="34" charset="0"/>
              <a:buAutoNum type="arabicPeriod"/>
              <a:defRPr/>
            </a:pPr>
            <a:endParaRPr lang="en-US" altLang="en-US" sz="2133" dirty="0"/>
          </a:p>
          <a:p>
            <a:pPr eaLnBrk="1" hangingPunct="1">
              <a:lnSpc>
                <a:spcPct val="100000"/>
              </a:lnSpc>
              <a:spcBef>
                <a:spcPct val="0"/>
              </a:spcBef>
              <a:buFont typeface="Calibri Light" panose="020F0302020204030204" pitchFamily="34" charset="0"/>
              <a:buAutoNum type="arabicPeriod"/>
              <a:defRPr/>
            </a:pPr>
            <a:r>
              <a:rPr lang="en-US" altLang="en-US" sz="2133" dirty="0"/>
              <a:t>Energy Performance &amp; Heating Strategy</a:t>
            </a:r>
          </a:p>
          <a:p>
            <a:pPr eaLnBrk="1" hangingPunct="1">
              <a:lnSpc>
                <a:spcPct val="100000"/>
              </a:lnSpc>
              <a:spcBef>
                <a:spcPct val="0"/>
              </a:spcBef>
              <a:buFont typeface="Calibri Light" panose="020F0302020204030204" pitchFamily="34" charset="0"/>
              <a:buAutoNum type="arabicPeriod"/>
              <a:defRPr/>
            </a:pPr>
            <a:endParaRPr lang="en-US" altLang="en-US" sz="2133" dirty="0"/>
          </a:p>
          <a:p>
            <a:pPr eaLnBrk="1" hangingPunct="1">
              <a:lnSpc>
                <a:spcPct val="100000"/>
              </a:lnSpc>
              <a:spcBef>
                <a:spcPct val="0"/>
              </a:spcBef>
              <a:buFont typeface="Calibri Light" panose="020F0302020204030204" pitchFamily="34" charset="0"/>
              <a:buAutoNum type="arabicPeriod"/>
              <a:defRPr/>
            </a:pPr>
            <a:r>
              <a:rPr lang="en-US" altLang="en-US" sz="2133" dirty="0"/>
              <a:t>What is your role (be the best self builder you can)</a:t>
            </a:r>
          </a:p>
          <a:p>
            <a:pPr eaLnBrk="1" hangingPunct="1">
              <a:lnSpc>
                <a:spcPct val="100000"/>
              </a:lnSpc>
              <a:spcBef>
                <a:spcPct val="0"/>
              </a:spcBef>
              <a:buFont typeface="Calibri Light" panose="020F0302020204030204" pitchFamily="34" charset="0"/>
              <a:buAutoNum type="arabicPeriod"/>
              <a:defRPr/>
            </a:pPr>
            <a:endParaRPr lang="en-US" altLang="en-US" sz="2133" dirty="0"/>
          </a:p>
          <a:p>
            <a:pPr eaLnBrk="1" hangingPunct="1">
              <a:lnSpc>
                <a:spcPct val="100000"/>
              </a:lnSpc>
              <a:spcBef>
                <a:spcPct val="0"/>
              </a:spcBef>
              <a:buFont typeface="Calibri Light" panose="020F0302020204030204" pitchFamily="34" charset="0"/>
              <a:buAutoNum type="arabicPeriod"/>
              <a:defRPr/>
            </a:pPr>
            <a:r>
              <a:rPr lang="en-US" altLang="en-US" sz="2133" dirty="0"/>
              <a:t>Budget &amp; Timescales</a:t>
            </a:r>
          </a:p>
          <a:p>
            <a:pPr eaLnBrk="1" hangingPunct="1">
              <a:lnSpc>
                <a:spcPct val="100000"/>
              </a:lnSpc>
              <a:spcBef>
                <a:spcPct val="0"/>
              </a:spcBef>
              <a:buFont typeface="Calibri Light" panose="020F0302020204030204" pitchFamily="34" charset="0"/>
              <a:buAutoNum type="arabicPeriod"/>
              <a:defRPr/>
            </a:pPr>
            <a:endParaRPr lang="en-US" altLang="en-US" sz="2133" dirty="0"/>
          </a:p>
          <a:p>
            <a:pPr eaLnBrk="1" hangingPunct="1">
              <a:lnSpc>
                <a:spcPct val="100000"/>
              </a:lnSpc>
              <a:spcBef>
                <a:spcPct val="0"/>
              </a:spcBef>
              <a:buFont typeface="Calibri Light" panose="020F0302020204030204" pitchFamily="34" charset="0"/>
              <a:buAutoNum type="arabicPeriod"/>
              <a:defRPr/>
            </a:pPr>
            <a:r>
              <a:rPr lang="en-US" altLang="en-US" sz="2133" dirty="0"/>
              <a:t>Why</a:t>
            </a:r>
          </a:p>
        </p:txBody>
      </p:sp>
      <p:pic>
        <p:nvPicPr>
          <p:cNvPr id="49155" name="Picture 8">
            <a:extLst>
              <a:ext uri="{FF2B5EF4-FFF2-40B4-BE49-F238E27FC236}">
                <a16:creationId xmlns:a16="http://schemas.microsoft.com/office/drawing/2014/main" id="{E18FC595-8C6D-B7FE-FB84-2307CDF08D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42" t="10291" r="73964" b="9802"/>
          <a:stretch>
            <a:fillRect/>
          </a:stretch>
        </p:blipFill>
        <p:spPr bwMode="auto">
          <a:xfrm>
            <a:off x="11152717" y="58293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1">
                                            <p:bg/>
                                          </p:spTgt>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200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childTnLst>
                          </p:cTn>
                        </p:par>
                        <p:par>
                          <p:cTn id="13" fill="hold" nodeType="afterGroup">
                            <p:stCondLst>
                              <p:cond delay="3000"/>
                            </p:stCondLst>
                            <p:childTnLst>
                              <p:par>
                                <p:cTn id="14" presetID="1" presetClass="entr" presetSubtype="0" fill="hold" grpId="0" nodeType="afterEffect">
                                  <p:stCondLst>
                                    <p:cond delay="2000"/>
                                  </p:stCondLst>
                                  <p:childTnLst>
                                    <p:set>
                                      <p:cBhvr>
                                        <p:cTn id="15" dur="1" fill="hold">
                                          <p:stCondLst>
                                            <p:cond delay="0"/>
                                          </p:stCondLst>
                                        </p:cTn>
                                        <p:tgtEl>
                                          <p:spTgt spid="11">
                                            <p:txEl>
                                              <p:pRg st="4" end="4"/>
                                            </p:txEl>
                                          </p:spTgt>
                                        </p:tgtEl>
                                        <p:attrNameLst>
                                          <p:attrName>style.visibility</p:attrName>
                                        </p:attrNameLst>
                                      </p:cBhvr>
                                      <p:to>
                                        <p:strVal val="visible"/>
                                      </p:to>
                                    </p:set>
                                  </p:childTnLst>
                                </p:cTn>
                              </p:par>
                            </p:childTnLst>
                          </p:cTn>
                        </p:par>
                        <p:par>
                          <p:cTn id="16" fill="hold" nodeType="afterGroup">
                            <p:stCondLst>
                              <p:cond delay="5000"/>
                            </p:stCondLst>
                            <p:childTnLst>
                              <p:par>
                                <p:cTn id="17" presetID="1" presetClass="entr" presetSubtype="0" fill="hold" grpId="0" nodeType="afterEffect">
                                  <p:stCondLst>
                                    <p:cond delay="200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childTnLst>
                          </p:cTn>
                        </p:par>
                        <p:par>
                          <p:cTn id="19" fill="hold" nodeType="afterGroup">
                            <p:stCondLst>
                              <p:cond delay="7000"/>
                            </p:stCondLst>
                            <p:childTnLst>
                              <p:par>
                                <p:cTn id="20" presetID="1" presetClass="entr" presetSubtype="0" fill="hold" grpId="0" nodeType="afterEffect">
                                  <p:stCondLst>
                                    <p:cond delay="2000"/>
                                  </p:stCondLst>
                                  <p:childTnLst>
                                    <p:set>
                                      <p:cBhvr>
                                        <p:cTn id="21" dur="1" fill="hold">
                                          <p:stCondLst>
                                            <p:cond delay="0"/>
                                          </p:stCondLst>
                                        </p:cTn>
                                        <p:tgtEl>
                                          <p:spTgt spid="11">
                                            <p:txEl>
                                              <p:pRg st="8" end="8"/>
                                            </p:txEl>
                                          </p:spTgt>
                                        </p:tgtEl>
                                        <p:attrNameLst>
                                          <p:attrName>style.visibility</p:attrName>
                                        </p:attrNameLst>
                                      </p:cBhvr>
                                      <p:to>
                                        <p:strVal val="visible"/>
                                      </p:to>
                                    </p:set>
                                  </p:childTnLst>
                                </p:cTn>
                              </p:par>
                            </p:childTnLst>
                          </p:cTn>
                        </p:par>
                        <p:par>
                          <p:cTn id="22" fill="hold" nodeType="afterGroup">
                            <p:stCondLst>
                              <p:cond delay="9000"/>
                            </p:stCondLst>
                            <p:childTnLst>
                              <p:par>
                                <p:cTn id="23" presetID="1" presetClass="entr" presetSubtype="0" fill="hold" grpId="0" nodeType="afterEffect">
                                  <p:stCondLst>
                                    <p:cond delay="2000"/>
                                  </p:stCondLst>
                                  <p:childTnLst>
                                    <p:set>
                                      <p:cBhvr>
                                        <p:cTn id="24" dur="1" fill="hold">
                                          <p:stCondLst>
                                            <p:cond delay="0"/>
                                          </p:stCondLst>
                                        </p:cTn>
                                        <p:tgtEl>
                                          <p:spTgt spid="11">
                                            <p:txEl>
                                              <p:pRg st="10" end="10"/>
                                            </p:txEl>
                                          </p:spTgt>
                                        </p:tgtEl>
                                        <p:attrNameLst>
                                          <p:attrName>style.visibility</p:attrName>
                                        </p:attrNameLst>
                                      </p:cBhvr>
                                      <p:to>
                                        <p:strVal val="visible"/>
                                      </p:to>
                                    </p:set>
                                  </p:childTnLst>
                                </p:cTn>
                              </p:par>
                            </p:childTnLst>
                          </p:cTn>
                        </p:par>
                        <p:par>
                          <p:cTn id="25" fill="hold" nodeType="afterGroup">
                            <p:stCondLst>
                              <p:cond delay="11000"/>
                            </p:stCondLst>
                            <p:childTnLst>
                              <p:par>
                                <p:cTn id="26" presetID="1" presetClass="entr" presetSubtype="0" fill="hold" grpId="0" nodeType="afterEffect">
                                  <p:stCondLst>
                                    <p:cond delay="2000"/>
                                  </p:stCondLst>
                                  <p:childTnLst>
                                    <p:set>
                                      <p:cBhvr>
                                        <p:cTn id="27" dur="1" fill="hold">
                                          <p:stCondLst>
                                            <p:cond delay="0"/>
                                          </p:stCondLst>
                                        </p:cTn>
                                        <p:tgtEl>
                                          <p:spTgt spid="11">
                                            <p:txEl>
                                              <p:pRg st="12" end="12"/>
                                            </p:txEl>
                                          </p:spTgt>
                                        </p:tgtEl>
                                        <p:attrNameLst>
                                          <p:attrName>style.visibility</p:attrName>
                                        </p:attrNameLst>
                                      </p:cBhvr>
                                      <p:to>
                                        <p:strVal val="visible"/>
                                      </p:to>
                                    </p:set>
                                  </p:childTnLst>
                                </p:cTn>
                              </p:par>
                            </p:childTnLst>
                          </p:cTn>
                        </p:par>
                        <p:par>
                          <p:cTn id="28" fill="hold" nodeType="afterGroup">
                            <p:stCondLst>
                              <p:cond delay="13000"/>
                            </p:stCondLst>
                            <p:childTnLst>
                              <p:par>
                                <p:cTn id="29" presetID="1" presetClass="entr" presetSubtype="0" fill="hold" grpId="0" nodeType="afterEffect">
                                  <p:stCondLst>
                                    <p:cond delay="2000"/>
                                  </p:stCondLst>
                                  <p:childTnLst>
                                    <p:set>
                                      <p:cBhvr>
                                        <p:cTn id="30" dur="1" fill="hold">
                                          <p:stCondLst>
                                            <p:cond delay="0"/>
                                          </p:stCondLst>
                                        </p:cTn>
                                        <p:tgtEl>
                                          <p:spTgt spid="11">
                                            <p:txEl>
                                              <p:pRg st="14" end="14"/>
                                            </p:txEl>
                                          </p:spTgt>
                                        </p:tgtEl>
                                        <p:attrNameLst>
                                          <p:attrName>style.visibility</p:attrName>
                                        </p:attrNameLst>
                                      </p:cBhvr>
                                      <p:to>
                                        <p:strVal val="visible"/>
                                      </p:to>
                                    </p:set>
                                  </p:childTnLst>
                                </p:cTn>
                              </p:par>
                            </p:childTnLst>
                          </p:cTn>
                        </p:par>
                        <p:par>
                          <p:cTn id="31" fill="hold" nodeType="afterGroup">
                            <p:stCondLst>
                              <p:cond delay="15000"/>
                            </p:stCondLst>
                            <p:childTnLst>
                              <p:par>
                                <p:cTn id="32" presetID="1" presetClass="entr" presetSubtype="0" fill="hold" grpId="0" nodeType="afterEffect">
                                  <p:stCondLst>
                                    <p:cond delay="2000"/>
                                  </p:stCondLst>
                                  <p:childTnLst>
                                    <p:set>
                                      <p:cBhvr>
                                        <p:cTn id="33" dur="1" fill="hold">
                                          <p:stCondLst>
                                            <p:cond delay="0"/>
                                          </p:stCondLst>
                                        </p:cTn>
                                        <p:tgtEl>
                                          <p:spTgt spid="11">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allAtOnce"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C2178BA-C24A-E08E-3FED-8E41024EC2F3}"/>
              </a:ext>
            </a:extLst>
          </p:cNvPr>
          <p:cNvPicPr>
            <a:picLocks noChangeAspect="1"/>
          </p:cNvPicPr>
          <p:nvPr/>
        </p:nvPicPr>
        <p:blipFill>
          <a:blip r:embed="rId2">
            <a:extLst>
              <a:ext uri="{28A0092B-C50C-407E-A947-70E740481C1C}">
                <a14:useLocalDpi xmlns:a14="http://schemas.microsoft.com/office/drawing/2010/main" val="0"/>
              </a:ext>
            </a:extLst>
          </a:blip>
          <a:srcRect l="4019" r="4796" b="24182"/>
          <a:stretch>
            <a:fillRect/>
          </a:stretch>
        </p:blipFill>
        <p:spPr bwMode="auto">
          <a:xfrm>
            <a:off x="-19051" y="-69850"/>
            <a:ext cx="12230101"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61BCBAE8-D784-6E9F-AC2B-C220B2DA9630}"/>
              </a:ext>
            </a:extLst>
          </p:cNvPr>
          <p:cNvPicPr>
            <a:picLocks noChangeAspect="1"/>
          </p:cNvPicPr>
          <p:nvPr/>
        </p:nvPicPr>
        <p:blipFill>
          <a:blip r:embed="rId3">
            <a:extLst>
              <a:ext uri="{28A0092B-C50C-407E-A947-70E740481C1C}">
                <a14:useLocalDpi xmlns:a14="http://schemas.microsoft.com/office/drawing/2010/main" val="0"/>
              </a:ext>
            </a:extLst>
          </a:blip>
          <a:srcRect l="6506" r="4269" b="25195"/>
          <a:stretch>
            <a:fillRect/>
          </a:stretch>
        </p:blipFill>
        <p:spPr bwMode="auto">
          <a:xfrm>
            <a:off x="21167" y="-23283"/>
            <a:ext cx="12149667"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3DDD791B-D8D0-C4F2-9C22-B381E94A8540}"/>
              </a:ext>
            </a:extLst>
          </p:cNvPr>
          <p:cNvPicPr>
            <a:picLocks noChangeAspect="1"/>
          </p:cNvPicPr>
          <p:nvPr/>
        </p:nvPicPr>
        <p:blipFill>
          <a:blip r:embed="rId4">
            <a:extLst>
              <a:ext uri="{28A0092B-C50C-407E-A947-70E740481C1C}">
                <a14:useLocalDpi xmlns:a14="http://schemas.microsoft.com/office/drawing/2010/main" val="0"/>
              </a:ext>
            </a:extLst>
          </a:blip>
          <a:srcRect b="23958"/>
          <a:stretch>
            <a:fillRect/>
          </a:stretch>
        </p:blipFill>
        <p:spPr bwMode="auto">
          <a:xfrm>
            <a:off x="0" y="-46567"/>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9B5EE34-02E1-574F-AA8C-E74E7588FEF9}"/>
              </a:ext>
            </a:extLst>
          </p:cNvPr>
          <p:cNvPicPr>
            <a:picLocks noChangeAspect="1"/>
          </p:cNvPicPr>
          <p:nvPr/>
        </p:nvPicPr>
        <p:blipFill>
          <a:blip r:embed="rId5">
            <a:extLst>
              <a:ext uri="{28A0092B-C50C-407E-A947-70E740481C1C}">
                <a14:useLocalDpi xmlns:a14="http://schemas.microsoft.com/office/drawing/2010/main" val="0"/>
              </a:ext>
            </a:extLst>
          </a:blip>
          <a:srcRect l="2905" r="3458" b="23114"/>
          <a:stretch>
            <a:fillRect/>
          </a:stretch>
        </p:blipFill>
        <p:spPr bwMode="auto">
          <a:xfrm>
            <a:off x="0" y="-46566"/>
            <a:ext cx="12192000" cy="6904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8AD49BC-032A-99F1-97D7-5967FAB8FC88}"/>
              </a:ext>
            </a:extLst>
          </p:cNvPr>
          <p:cNvSpPr txBox="1">
            <a:spLocks noChangeArrowheads="1"/>
          </p:cNvSpPr>
          <p:nvPr/>
        </p:nvSpPr>
        <p:spPr bwMode="auto">
          <a:xfrm>
            <a:off x="797985" y="1640418"/>
            <a:ext cx="3981449" cy="3438766"/>
          </a:xfrm>
          <a:prstGeom prst="rect">
            <a:avLst/>
          </a:prstGeom>
          <a:solidFill>
            <a:schemeClr val="bg1">
              <a:alpha val="60000"/>
            </a:schemeClr>
          </a:solidFill>
          <a:ln>
            <a:noFill/>
          </a:ln>
        </p:spPr>
        <p:txBody>
          <a:bodyPr lIns="240000" tIns="240000" rIns="240000" bIns="240000">
            <a:spAutoFit/>
          </a:bodyPr>
          <a:lstStyle>
            <a:lvl1pPr marL="342900" indent="-3429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indent="0">
              <a:lnSpc>
                <a:spcPct val="100000"/>
              </a:lnSpc>
              <a:spcBef>
                <a:spcPct val="0"/>
              </a:spcBef>
              <a:buNone/>
              <a:defRPr/>
            </a:pPr>
            <a:r>
              <a:rPr lang="en-US" altLang="en-US" sz="2133" b="1" dirty="0"/>
              <a:t>Provide additional information</a:t>
            </a:r>
          </a:p>
          <a:p>
            <a:pPr eaLnBrk="1" hangingPunct="1">
              <a:lnSpc>
                <a:spcPct val="100000"/>
              </a:lnSpc>
              <a:spcBef>
                <a:spcPct val="0"/>
              </a:spcBef>
              <a:buFont typeface="Calibri Light" panose="020F0302020204030204" pitchFamily="34" charset="0"/>
              <a:buAutoNum type="arabicPeriod"/>
              <a:defRPr/>
            </a:pPr>
            <a:endParaRPr lang="en-US" altLang="en-US" sz="2133" b="1" dirty="0"/>
          </a:p>
          <a:p>
            <a:pPr eaLnBrk="1" hangingPunct="1">
              <a:lnSpc>
                <a:spcPct val="100000"/>
              </a:lnSpc>
              <a:spcBef>
                <a:spcPct val="0"/>
              </a:spcBef>
              <a:buFont typeface="Calibri Light" panose="020F0302020204030204" pitchFamily="34" charset="0"/>
              <a:buAutoNum type="arabicPeriod"/>
              <a:defRPr/>
            </a:pPr>
            <a:r>
              <a:rPr lang="en-US" altLang="en-US" sz="2133" b="1" dirty="0"/>
              <a:t>Sketches</a:t>
            </a:r>
          </a:p>
          <a:p>
            <a:pPr eaLnBrk="1" hangingPunct="1">
              <a:lnSpc>
                <a:spcPct val="100000"/>
              </a:lnSpc>
              <a:spcBef>
                <a:spcPct val="0"/>
              </a:spcBef>
              <a:buFont typeface="Calibri Light" panose="020F0302020204030204" pitchFamily="34" charset="0"/>
              <a:buAutoNum type="arabicPeriod"/>
              <a:defRPr/>
            </a:pPr>
            <a:endParaRPr lang="en-US" altLang="en-US" sz="2133" b="1" dirty="0"/>
          </a:p>
          <a:p>
            <a:pPr eaLnBrk="1" hangingPunct="1">
              <a:lnSpc>
                <a:spcPct val="100000"/>
              </a:lnSpc>
              <a:spcBef>
                <a:spcPct val="0"/>
              </a:spcBef>
              <a:buFont typeface="Calibri Light" panose="020F0302020204030204" pitchFamily="34" charset="0"/>
              <a:buAutoNum type="arabicPeriod"/>
              <a:defRPr/>
            </a:pPr>
            <a:r>
              <a:rPr lang="en-US" altLang="en-US" sz="2133" b="1" dirty="0"/>
              <a:t>Sketch-up models</a:t>
            </a:r>
          </a:p>
          <a:p>
            <a:pPr eaLnBrk="1" hangingPunct="1">
              <a:lnSpc>
                <a:spcPct val="100000"/>
              </a:lnSpc>
              <a:spcBef>
                <a:spcPct val="0"/>
              </a:spcBef>
              <a:buFont typeface="Calibri Light" panose="020F0302020204030204" pitchFamily="34" charset="0"/>
              <a:buAutoNum type="arabicPeriod"/>
              <a:defRPr/>
            </a:pPr>
            <a:endParaRPr lang="en-US" altLang="en-US" sz="2133" b="1" dirty="0"/>
          </a:p>
          <a:p>
            <a:pPr eaLnBrk="1" hangingPunct="1">
              <a:lnSpc>
                <a:spcPct val="100000"/>
              </a:lnSpc>
              <a:spcBef>
                <a:spcPct val="0"/>
              </a:spcBef>
              <a:buFont typeface="Calibri Light" panose="020F0302020204030204" pitchFamily="34" charset="0"/>
              <a:buAutoNum type="arabicPeriod"/>
              <a:defRPr/>
            </a:pPr>
            <a:r>
              <a:rPr lang="en-US" altLang="en-US" sz="2133" b="1" dirty="0"/>
              <a:t>Lego or physical models</a:t>
            </a:r>
          </a:p>
          <a:p>
            <a:pPr eaLnBrk="1" hangingPunct="1">
              <a:lnSpc>
                <a:spcPct val="100000"/>
              </a:lnSpc>
              <a:spcBef>
                <a:spcPct val="0"/>
              </a:spcBef>
              <a:buFont typeface="Calibri Light" panose="020F0302020204030204" pitchFamily="34" charset="0"/>
              <a:buAutoNum type="arabicPeriod"/>
              <a:defRPr/>
            </a:pPr>
            <a:endParaRPr lang="en-US" altLang="en-US" sz="2133" b="1" dirty="0"/>
          </a:p>
          <a:p>
            <a:pPr eaLnBrk="1" hangingPunct="1">
              <a:lnSpc>
                <a:spcPct val="100000"/>
              </a:lnSpc>
              <a:spcBef>
                <a:spcPct val="0"/>
              </a:spcBef>
              <a:buFont typeface="Calibri Light" panose="020F0302020204030204" pitchFamily="34" charset="0"/>
              <a:buAutoNum type="arabicPeriod"/>
              <a:defRPr/>
            </a:pPr>
            <a:r>
              <a:rPr lang="en-US" altLang="en-US" sz="2133" b="1" dirty="0"/>
              <a:t>Pinterest Boards</a:t>
            </a:r>
          </a:p>
        </p:txBody>
      </p:sp>
      <p:pic>
        <p:nvPicPr>
          <p:cNvPr id="50182" name="Picture 8">
            <a:extLst>
              <a:ext uri="{FF2B5EF4-FFF2-40B4-BE49-F238E27FC236}">
                <a16:creationId xmlns:a16="http://schemas.microsoft.com/office/drawing/2014/main" id="{11F3AEEF-07E1-74C3-1426-7EF957F0C5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142" t="10291" r="73964" b="9802"/>
          <a:stretch>
            <a:fillRect/>
          </a:stretch>
        </p:blipFill>
        <p:spPr bwMode="auto">
          <a:xfrm>
            <a:off x="11131551" y="58293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2000"/>
                                  </p:stCondLst>
                                  <p:childTnLst>
                                    <p:set>
                                      <p:cBhvr>
                                        <p:cTn id="9" dur="1" fill="hold">
                                          <p:stCondLst>
                                            <p:cond delay="0"/>
                                          </p:stCondLst>
                                        </p:cTn>
                                        <p:tgtEl>
                                          <p:spTgt spid="5">
                                            <p:txEl>
                                              <p:pRg st="2" end="2"/>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5">
                                            <p:txEl>
                                              <p:pRg st="8" end="8"/>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A tree in front of a building&#10;&#10;Description automatically generated">
            <a:extLst>
              <a:ext uri="{FF2B5EF4-FFF2-40B4-BE49-F238E27FC236}">
                <a16:creationId xmlns:a16="http://schemas.microsoft.com/office/drawing/2014/main" id="{43A533F9-3818-CE75-3234-B5B72B6FEB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638" b="840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TextBox 8">
            <a:extLst>
              <a:ext uri="{FF2B5EF4-FFF2-40B4-BE49-F238E27FC236}">
                <a16:creationId xmlns:a16="http://schemas.microsoft.com/office/drawing/2014/main" id="{42687EF6-5352-BEC5-4FAF-BBB1C028D1DC}"/>
              </a:ext>
            </a:extLst>
          </p:cNvPr>
          <p:cNvSpPr txBox="1">
            <a:spLocks noChangeArrowheads="1"/>
          </p:cNvSpPr>
          <p:nvPr/>
        </p:nvSpPr>
        <p:spPr bwMode="auto">
          <a:xfrm>
            <a:off x="169334" y="5854701"/>
            <a:ext cx="10814049" cy="850900"/>
          </a:xfrm>
          <a:prstGeom prst="rect">
            <a:avLst/>
          </a:prstGeom>
          <a:solidFill>
            <a:srgbClr val="D1E0E3">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en-US" sz="4267" b="1"/>
              <a:t>GETTING THE RIGHT HELP	</a:t>
            </a:r>
          </a:p>
        </p:txBody>
      </p:sp>
      <p:pic>
        <p:nvPicPr>
          <p:cNvPr id="51203" name="Picture 8">
            <a:extLst>
              <a:ext uri="{FF2B5EF4-FFF2-40B4-BE49-F238E27FC236}">
                <a16:creationId xmlns:a16="http://schemas.microsoft.com/office/drawing/2014/main" id="{9D69D1F1-1390-F726-FDEB-F76BC4805A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42" t="10291" r="73964" b="9802"/>
          <a:stretch>
            <a:fillRect/>
          </a:stretch>
        </p:blipFill>
        <p:spPr bwMode="auto">
          <a:xfrm>
            <a:off x="11152717" y="58293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a:extLst>
              <a:ext uri="{FF2B5EF4-FFF2-40B4-BE49-F238E27FC236}">
                <a16:creationId xmlns:a16="http://schemas.microsoft.com/office/drawing/2014/main" id="{B8A88219-63A0-B29D-806C-F00AEB3E457A}"/>
              </a:ext>
            </a:extLst>
          </p:cNvPr>
          <p:cNvPicPr>
            <a:picLocks noChangeAspect="1"/>
          </p:cNvPicPr>
          <p:nvPr/>
        </p:nvPicPr>
        <p:blipFill>
          <a:blip r:embed="rId2">
            <a:extLst>
              <a:ext uri="{28A0092B-C50C-407E-A947-70E740481C1C}">
                <a14:useLocalDpi xmlns:a14="http://schemas.microsoft.com/office/drawing/2010/main" val="0"/>
              </a:ext>
            </a:extLst>
          </a:blip>
          <a:srcRect t="2500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1">
            <a:extLst>
              <a:ext uri="{FF2B5EF4-FFF2-40B4-BE49-F238E27FC236}">
                <a16:creationId xmlns:a16="http://schemas.microsoft.com/office/drawing/2014/main" id="{4D8E8A27-3305-3014-65EB-311F35F1D3DC}"/>
              </a:ext>
            </a:extLst>
          </p:cNvPr>
          <p:cNvSpPr txBox="1">
            <a:spLocks noChangeArrowheads="1"/>
          </p:cNvSpPr>
          <p:nvPr/>
        </p:nvSpPr>
        <p:spPr bwMode="auto">
          <a:xfrm>
            <a:off x="3784601" y="1998133"/>
            <a:ext cx="184731" cy="300210"/>
          </a:xfrm>
          <a:prstGeom prst="rect">
            <a:avLst/>
          </a:prstGeom>
          <a:noFill/>
          <a:ln>
            <a:noFill/>
          </a:ln>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None/>
              <a:defRPr/>
            </a:pPr>
            <a:endParaRPr lang="en-US" altLang="en-US" sz="1351"/>
          </a:p>
        </p:txBody>
      </p:sp>
      <p:sp>
        <p:nvSpPr>
          <p:cNvPr id="52227" name="TextBox 8">
            <a:extLst>
              <a:ext uri="{FF2B5EF4-FFF2-40B4-BE49-F238E27FC236}">
                <a16:creationId xmlns:a16="http://schemas.microsoft.com/office/drawing/2014/main" id="{895DAD87-6B5A-7D2E-A2A0-473358F24F41}"/>
              </a:ext>
            </a:extLst>
          </p:cNvPr>
          <p:cNvSpPr txBox="1">
            <a:spLocks noChangeArrowheads="1"/>
          </p:cNvSpPr>
          <p:nvPr/>
        </p:nvSpPr>
        <p:spPr bwMode="auto">
          <a:xfrm>
            <a:off x="4933951" y="10784417"/>
            <a:ext cx="35327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1600" b="1"/>
              <a:t>Issues -</a:t>
            </a:r>
          </a:p>
        </p:txBody>
      </p:sp>
      <p:sp>
        <p:nvSpPr>
          <p:cNvPr id="52228" name="TextBox 9">
            <a:extLst>
              <a:ext uri="{FF2B5EF4-FFF2-40B4-BE49-F238E27FC236}">
                <a16:creationId xmlns:a16="http://schemas.microsoft.com/office/drawing/2014/main" id="{F9FD6A71-77A1-EBD0-7A49-2D7605A36085}"/>
              </a:ext>
            </a:extLst>
          </p:cNvPr>
          <p:cNvSpPr txBox="1">
            <a:spLocks noChangeArrowheads="1"/>
          </p:cNvSpPr>
          <p:nvPr/>
        </p:nvSpPr>
        <p:spPr bwMode="auto">
          <a:xfrm>
            <a:off x="5746751" y="10784417"/>
            <a:ext cx="296968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eaLnBrk="1" hangingPunct="1">
              <a:lnSpc>
                <a:spcPct val="100000"/>
              </a:lnSpc>
              <a:spcBef>
                <a:spcPct val="0"/>
              </a:spcBef>
              <a:buFont typeface="Calibri Light" panose="020F0302020204030204" pitchFamily="34" charset="0"/>
              <a:buAutoNum type="arabicPeriod"/>
            </a:pPr>
            <a:r>
              <a:rPr lang="en-US" altLang="en-US" sz="1600"/>
              <a:t>Increased Design fees from specialists</a:t>
            </a:r>
          </a:p>
          <a:p>
            <a:pPr algn="just" eaLnBrk="1" hangingPunct="1">
              <a:lnSpc>
                <a:spcPct val="100000"/>
              </a:lnSpc>
              <a:spcBef>
                <a:spcPct val="0"/>
              </a:spcBef>
              <a:buFont typeface="Calibri Light" panose="020F0302020204030204" pitchFamily="34" charset="0"/>
              <a:buAutoNum type="arabicPeriod"/>
            </a:pPr>
            <a:endParaRPr lang="en-US" altLang="en-US" sz="1600"/>
          </a:p>
          <a:p>
            <a:pPr algn="just" eaLnBrk="1" hangingPunct="1">
              <a:lnSpc>
                <a:spcPct val="100000"/>
              </a:lnSpc>
              <a:spcBef>
                <a:spcPct val="0"/>
              </a:spcBef>
              <a:buFont typeface="Calibri Light" panose="020F0302020204030204" pitchFamily="34" charset="0"/>
              <a:buAutoNum type="arabicPeriod"/>
            </a:pPr>
            <a:r>
              <a:rPr lang="en-US" altLang="en-US" sz="1600"/>
              <a:t>Cost increase in construction costs (on average 2.5 to 5% increase)</a:t>
            </a:r>
          </a:p>
          <a:p>
            <a:pPr algn="just" eaLnBrk="1" hangingPunct="1">
              <a:lnSpc>
                <a:spcPct val="100000"/>
              </a:lnSpc>
              <a:spcBef>
                <a:spcPct val="0"/>
              </a:spcBef>
              <a:buFont typeface="Calibri Light" panose="020F0302020204030204" pitchFamily="34" charset="0"/>
              <a:buAutoNum type="arabicPeriod"/>
            </a:pPr>
            <a:endParaRPr lang="en-US" altLang="en-US" sz="1600"/>
          </a:p>
        </p:txBody>
      </p:sp>
      <p:sp>
        <p:nvSpPr>
          <p:cNvPr id="52229" name="TextBox 8">
            <a:extLst>
              <a:ext uri="{FF2B5EF4-FFF2-40B4-BE49-F238E27FC236}">
                <a16:creationId xmlns:a16="http://schemas.microsoft.com/office/drawing/2014/main" id="{21A29C23-3EA5-14C9-0E41-C5D3C5E61741}"/>
              </a:ext>
            </a:extLst>
          </p:cNvPr>
          <p:cNvSpPr txBox="1">
            <a:spLocks noChangeArrowheads="1"/>
          </p:cNvSpPr>
          <p:nvPr/>
        </p:nvSpPr>
        <p:spPr bwMode="auto">
          <a:xfrm>
            <a:off x="169334" y="5854701"/>
            <a:ext cx="921173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en-US" sz="4267" b="1">
                <a:solidFill>
                  <a:schemeClr val="bg1"/>
                </a:solidFill>
              </a:rPr>
              <a:t>Portfolio of works	</a:t>
            </a:r>
          </a:p>
        </p:txBody>
      </p:sp>
      <p:pic>
        <p:nvPicPr>
          <p:cNvPr id="52230" name="Picture 8">
            <a:extLst>
              <a:ext uri="{FF2B5EF4-FFF2-40B4-BE49-F238E27FC236}">
                <a16:creationId xmlns:a16="http://schemas.microsoft.com/office/drawing/2014/main" id="{DCC12CF6-58C9-8062-FCE6-CEDF8D46CB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42" t="10291" r="73964" b="9802"/>
          <a:stretch>
            <a:fillRect/>
          </a:stretch>
        </p:blipFill>
        <p:spPr bwMode="auto">
          <a:xfrm>
            <a:off x="11152718" y="58293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A view of a kitchen&#10;&#10;Description automatically generated">
            <a:extLst>
              <a:ext uri="{FF2B5EF4-FFF2-40B4-BE49-F238E27FC236}">
                <a16:creationId xmlns:a16="http://schemas.microsoft.com/office/drawing/2014/main" id="{C3B9C82F-B446-273E-CD0A-D2F2880351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5467" y="0"/>
            <a:ext cx="82465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Box 1">
            <a:extLst>
              <a:ext uri="{FF2B5EF4-FFF2-40B4-BE49-F238E27FC236}">
                <a16:creationId xmlns:a16="http://schemas.microsoft.com/office/drawing/2014/main" id="{47BE0102-7C83-C282-2B7F-D8F999B535BD}"/>
              </a:ext>
            </a:extLst>
          </p:cNvPr>
          <p:cNvSpPr txBox="1">
            <a:spLocks noChangeArrowheads="1"/>
          </p:cNvSpPr>
          <p:nvPr/>
        </p:nvSpPr>
        <p:spPr bwMode="auto">
          <a:xfrm>
            <a:off x="3784601" y="1998133"/>
            <a:ext cx="184731" cy="300210"/>
          </a:xfrm>
          <a:prstGeom prst="rect">
            <a:avLst/>
          </a:prstGeom>
          <a:noFill/>
          <a:ln>
            <a:noFill/>
          </a:ln>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None/>
              <a:defRPr/>
            </a:pPr>
            <a:endParaRPr lang="en-US" altLang="en-US" sz="1351"/>
          </a:p>
        </p:txBody>
      </p:sp>
      <p:pic>
        <p:nvPicPr>
          <p:cNvPr id="53251" name="Picture 1">
            <a:extLst>
              <a:ext uri="{FF2B5EF4-FFF2-40B4-BE49-F238E27FC236}">
                <a16:creationId xmlns:a16="http://schemas.microsoft.com/office/drawing/2014/main" id="{C6940F44-5522-6F5C-A0AC-E8D0883F3A7C}"/>
              </a:ext>
            </a:extLst>
          </p:cNvPr>
          <p:cNvPicPr>
            <a:picLocks noChangeAspect="1"/>
          </p:cNvPicPr>
          <p:nvPr/>
        </p:nvPicPr>
        <p:blipFill>
          <a:blip r:embed="rId4">
            <a:extLst>
              <a:ext uri="{28A0092B-C50C-407E-A947-70E740481C1C}">
                <a14:useLocalDpi xmlns:a14="http://schemas.microsoft.com/office/drawing/2010/main" val="0"/>
              </a:ext>
            </a:extLst>
          </a:blip>
          <a:srcRect r="19556"/>
          <a:stretch>
            <a:fillRect/>
          </a:stretch>
        </p:blipFill>
        <p:spPr bwMode="auto">
          <a:xfrm>
            <a:off x="0" y="0"/>
            <a:ext cx="38946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Box 8">
            <a:extLst>
              <a:ext uri="{FF2B5EF4-FFF2-40B4-BE49-F238E27FC236}">
                <a16:creationId xmlns:a16="http://schemas.microsoft.com/office/drawing/2014/main" id="{289C55E4-95DD-1605-DE43-DE05017B7D87}"/>
              </a:ext>
            </a:extLst>
          </p:cNvPr>
          <p:cNvSpPr txBox="1">
            <a:spLocks noChangeArrowheads="1"/>
          </p:cNvSpPr>
          <p:nvPr/>
        </p:nvSpPr>
        <p:spPr bwMode="auto">
          <a:xfrm>
            <a:off x="169334" y="5854701"/>
            <a:ext cx="921173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en-US" sz="4267" b="1">
                <a:solidFill>
                  <a:schemeClr val="bg1"/>
                </a:solidFill>
              </a:rPr>
              <a:t>Experience	</a:t>
            </a:r>
          </a:p>
        </p:txBody>
      </p:sp>
      <p:pic>
        <p:nvPicPr>
          <p:cNvPr id="53253" name="Picture 8">
            <a:extLst>
              <a:ext uri="{FF2B5EF4-FFF2-40B4-BE49-F238E27FC236}">
                <a16:creationId xmlns:a16="http://schemas.microsoft.com/office/drawing/2014/main" id="{CC635487-12E7-FE2E-4AF2-A3B0256C0F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142" t="10291" r="73964" b="9802"/>
          <a:stretch>
            <a:fillRect/>
          </a:stretch>
        </p:blipFill>
        <p:spPr bwMode="auto">
          <a:xfrm>
            <a:off x="11152717" y="58293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Box 1">
            <a:extLst>
              <a:ext uri="{FF2B5EF4-FFF2-40B4-BE49-F238E27FC236}">
                <a16:creationId xmlns:a16="http://schemas.microsoft.com/office/drawing/2014/main" id="{D32830CB-D580-955C-9F62-A45483C1EC80}"/>
              </a:ext>
            </a:extLst>
          </p:cNvPr>
          <p:cNvSpPr txBox="1">
            <a:spLocks noChangeArrowheads="1"/>
          </p:cNvSpPr>
          <p:nvPr/>
        </p:nvSpPr>
        <p:spPr bwMode="auto">
          <a:xfrm>
            <a:off x="3784601" y="1998133"/>
            <a:ext cx="184731" cy="300210"/>
          </a:xfrm>
          <a:prstGeom prst="rect">
            <a:avLst/>
          </a:prstGeom>
          <a:noFill/>
          <a:ln>
            <a:noFill/>
          </a:ln>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None/>
              <a:defRPr/>
            </a:pPr>
            <a:endParaRPr lang="en-US" altLang="en-US" sz="1351"/>
          </a:p>
        </p:txBody>
      </p:sp>
      <p:pic>
        <p:nvPicPr>
          <p:cNvPr id="55298" name="Picture 2">
            <a:extLst>
              <a:ext uri="{FF2B5EF4-FFF2-40B4-BE49-F238E27FC236}">
                <a16:creationId xmlns:a16="http://schemas.microsoft.com/office/drawing/2014/main" id="{1203F3C3-1FFF-8B22-9670-049BE4DA746C}"/>
              </a:ext>
            </a:extLst>
          </p:cNvPr>
          <p:cNvPicPr>
            <a:picLocks noChangeAspect="1"/>
          </p:cNvPicPr>
          <p:nvPr/>
        </p:nvPicPr>
        <p:blipFill>
          <a:blip r:embed="rId3">
            <a:extLst>
              <a:ext uri="{28A0092B-C50C-407E-A947-70E740481C1C}">
                <a14:useLocalDpi xmlns:a14="http://schemas.microsoft.com/office/drawing/2010/main" val="0"/>
              </a:ext>
            </a:extLst>
          </a:blip>
          <a:srcRect b="6702"/>
          <a:stretch>
            <a:fillRect/>
          </a:stretch>
        </p:blipFill>
        <p:spPr bwMode="auto">
          <a:xfrm>
            <a:off x="-57150" y="0"/>
            <a:ext cx="96075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Box 8">
            <a:extLst>
              <a:ext uri="{FF2B5EF4-FFF2-40B4-BE49-F238E27FC236}">
                <a16:creationId xmlns:a16="http://schemas.microsoft.com/office/drawing/2014/main" id="{7964C1AB-8D3C-8EB9-44D7-0242B2CCA051}"/>
              </a:ext>
            </a:extLst>
          </p:cNvPr>
          <p:cNvSpPr txBox="1">
            <a:spLocks noChangeArrowheads="1"/>
          </p:cNvSpPr>
          <p:nvPr/>
        </p:nvSpPr>
        <p:spPr bwMode="auto">
          <a:xfrm>
            <a:off x="169334" y="5854701"/>
            <a:ext cx="921173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en-US" sz="4267" b="1">
                <a:solidFill>
                  <a:schemeClr val="bg1"/>
                </a:solidFill>
              </a:rPr>
              <a:t>Ability to listen	</a:t>
            </a:r>
          </a:p>
        </p:txBody>
      </p:sp>
      <p:pic>
        <p:nvPicPr>
          <p:cNvPr id="55300" name="Picture 8">
            <a:extLst>
              <a:ext uri="{FF2B5EF4-FFF2-40B4-BE49-F238E27FC236}">
                <a16:creationId xmlns:a16="http://schemas.microsoft.com/office/drawing/2014/main" id="{F2C30A94-8221-65AB-1F4E-58BA0563CE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42" t="10291" r="73964" b="9802"/>
          <a:stretch>
            <a:fillRect/>
          </a:stretch>
        </p:blipFill>
        <p:spPr bwMode="auto">
          <a:xfrm>
            <a:off x="11152717" y="58293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A large lawn in front of a house&#10;&#10;Description automatically generated">
            <a:extLst>
              <a:ext uri="{FF2B5EF4-FFF2-40B4-BE49-F238E27FC236}">
                <a16:creationId xmlns:a16="http://schemas.microsoft.com/office/drawing/2014/main" id="{C230BBA4-A322-AD97-9E1E-5D09C7EC28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993" r="1199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TextBox 8">
            <a:extLst>
              <a:ext uri="{FF2B5EF4-FFF2-40B4-BE49-F238E27FC236}">
                <a16:creationId xmlns:a16="http://schemas.microsoft.com/office/drawing/2014/main" id="{08CCE164-2142-A917-99BA-E8C69BE48629}"/>
              </a:ext>
            </a:extLst>
          </p:cNvPr>
          <p:cNvSpPr txBox="1">
            <a:spLocks noChangeArrowheads="1"/>
          </p:cNvSpPr>
          <p:nvPr/>
        </p:nvSpPr>
        <p:spPr bwMode="auto">
          <a:xfrm>
            <a:off x="169334" y="5854701"/>
            <a:ext cx="921173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en-US" sz="4267" b="1">
                <a:solidFill>
                  <a:schemeClr val="bg1"/>
                </a:solidFill>
              </a:rPr>
              <a:t>Chemistry and trust	</a:t>
            </a:r>
          </a:p>
        </p:txBody>
      </p:sp>
      <p:pic>
        <p:nvPicPr>
          <p:cNvPr id="57347" name="Picture 8">
            <a:extLst>
              <a:ext uri="{FF2B5EF4-FFF2-40B4-BE49-F238E27FC236}">
                <a16:creationId xmlns:a16="http://schemas.microsoft.com/office/drawing/2014/main" id="{07F81998-DA53-F179-01C1-B20C9C7199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42" t="10291" r="73964" b="9802"/>
          <a:stretch>
            <a:fillRect/>
          </a:stretch>
        </p:blipFill>
        <p:spPr bwMode="auto">
          <a:xfrm>
            <a:off x="11152717" y="58293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a:extLst>
              <a:ext uri="{FF2B5EF4-FFF2-40B4-BE49-F238E27FC236}">
                <a16:creationId xmlns:a16="http://schemas.microsoft.com/office/drawing/2014/main" id="{DD4A25D0-4CA6-DD79-5512-B0F297BDE131}"/>
              </a:ext>
            </a:extLst>
          </p:cNvPr>
          <p:cNvPicPr>
            <a:picLocks noChangeAspect="1"/>
          </p:cNvPicPr>
          <p:nvPr/>
        </p:nvPicPr>
        <p:blipFill>
          <a:blip r:embed="rId3">
            <a:extLst>
              <a:ext uri="{28A0092B-C50C-407E-A947-70E740481C1C}">
                <a14:useLocalDpi xmlns:a14="http://schemas.microsoft.com/office/drawing/2010/main" val="0"/>
              </a:ext>
            </a:extLst>
          </a:blip>
          <a:srcRect t="23232" b="23232"/>
          <a:stretch>
            <a:fillRect/>
          </a:stretch>
        </p:blipFill>
        <p:spPr bwMode="auto">
          <a:xfrm>
            <a:off x="-57150" y="0"/>
            <a:ext cx="96075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Box 1">
            <a:extLst>
              <a:ext uri="{FF2B5EF4-FFF2-40B4-BE49-F238E27FC236}">
                <a16:creationId xmlns:a16="http://schemas.microsoft.com/office/drawing/2014/main" id="{1B18790E-2C8F-3F46-138F-73A0E175F7EA}"/>
              </a:ext>
            </a:extLst>
          </p:cNvPr>
          <p:cNvSpPr txBox="1">
            <a:spLocks noChangeArrowheads="1"/>
          </p:cNvSpPr>
          <p:nvPr/>
        </p:nvSpPr>
        <p:spPr bwMode="auto">
          <a:xfrm>
            <a:off x="3784601" y="1998133"/>
            <a:ext cx="184731" cy="300210"/>
          </a:xfrm>
          <a:prstGeom prst="rect">
            <a:avLst/>
          </a:prstGeom>
          <a:noFill/>
          <a:ln>
            <a:noFill/>
          </a:ln>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None/>
              <a:defRPr/>
            </a:pPr>
            <a:endParaRPr lang="en-US" altLang="en-US" sz="1351"/>
          </a:p>
        </p:txBody>
      </p:sp>
      <p:sp>
        <p:nvSpPr>
          <p:cNvPr id="58371" name="TextBox 8">
            <a:extLst>
              <a:ext uri="{FF2B5EF4-FFF2-40B4-BE49-F238E27FC236}">
                <a16:creationId xmlns:a16="http://schemas.microsoft.com/office/drawing/2014/main" id="{101AC282-7F24-F1C2-B72C-99DC49AD09D4}"/>
              </a:ext>
            </a:extLst>
          </p:cNvPr>
          <p:cNvSpPr txBox="1">
            <a:spLocks noChangeArrowheads="1"/>
          </p:cNvSpPr>
          <p:nvPr/>
        </p:nvSpPr>
        <p:spPr bwMode="auto">
          <a:xfrm>
            <a:off x="169334" y="5854701"/>
            <a:ext cx="921173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en-US" sz="4267" b="1">
                <a:solidFill>
                  <a:schemeClr val="bg1"/>
                </a:solidFill>
              </a:rPr>
              <a:t>Ability to visualise	</a:t>
            </a:r>
          </a:p>
        </p:txBody>
      </p:sp>
      <p:pic>
        <p:nvPicPr>
          <p:cNvPr id="58372" name="Picture 8">
            <a:extLst>
              <a:ext uri="{FF2B5EF4-FFF2-40B4-BE49-F238E27FC236}">
                <a16:creationId xmlns:a16="http://schemas.microsoft.com/office/drawing/2014/main" id="{0E425864-90B8-3CAF-90DC-CC8B398171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42" t="10291" r="73964" b="9802"/>
          <a:stretch>
            <a:fillRect/>
          </a:stretch>
        </p:blipFill>
        <p:spPr bwMode="auto">
          <a:xfrm>
            <a:off x="11152717" y="58293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a:extLst>
              <a:ext uri="{FF2B5EF4-FFF2-40B4-BE49-F238E27FC236}">
                <a16:creationId xmlns:a16="http://schemas.microsoft.com/office/drawing/2014/main" id="{475039C2-FCD1-6A64-912C-3863B34CE8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286" t="11244" r="1714" b="1712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E937C47A-CD54-FF48-3EEE-908F4450A457}"/>
              </a:ext>
            </a:extLst>
          </p:cNvPr>
          <p:cNvSpPr txBox="1">
            <a:spLocks noChangeArrowheads="1"/>
          </p:cNvSpPr>
          <p:nvPr/>
        </p:nvSpPr>
        <p:spPr bwMode="auto">
          <a:xfrm>
            <a:off x="359834" y="67734"/>
            <a:ext cx="9260417" cy="6392843"/>
          </a:xfrm>
          <a:prstGeom prst="rect">
            <a:avLst/>
          </a:prstGeom>
          <a:solidFill>
            <a:schemeClr val="bg1">
              <a:alpha val="60000"/>
            </a:schemeClr>
          </a:solidFill>
          <a:ln>
            <a:noFill/>
          </a:ln>
        </p:spPr>
        <p:txBody>
          <a:bodyPr lIns="240000" tIns="240000" rIns="240000" bIns="240000">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just">
              <a:lnSpc>
                <a:spcPct val="100000"/>
              </a:lnSpc>
              <a:spcBef>
                <a:spcPct val="0"/>
              </a:spcBef>
              <a:buNone/>
              <a:defRPr/>
            </a:pPr>
            <a:r>
              <a:rPr lang="en-US" altLang="en-US" sz="2133" b="1" dirty="0"/>
              <a:t>Top tips on appointing your design team</a:t>
            </a:r>
            <a:endParaRPr lang="en-US" altLang="en-US" sz="2133" dirty="0"/>
          </a:p>
          <a:p>
            <a:pPr marL="0" indent="0" algn="just">
              <a:lnSpc>
                <a:spcPct val="100000"/>
              </a:lnSpc>
              <a:spcBef>
                <a:spcPct val="0"/>
              </a:spcBef>
              <a:buNone/>
              <a:defRPr/>
            </a:pPr>
            <a:endParaRPr lang="en-US" altLang="en-US" sz="2133" dirty="0">
              <a:ea typeface="Charter Roman" panose="02040503050506020203" pitchFamily="18" charset="0"/>
              <a:cs typeface="Charter Roman" panose="02040503050506020203" pitchFamily="18" charset="0"/>
            </a:endParaRPr>
          </a:p>
          <a:p>
            <a:pPr algn="just"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Interview each profession required, </a:t>
            </a:r>
            <a:r>
              <a:rPr lang="en-US" altLang="en-US" sz="2133" b="1" dirty="0">
                <a:ea typeface="Charter Roman" panose="02040503050506020203" pitchFamily="18" charset="0"/>
                <a:cs typeface="Charter Roman" panose="02040503050506020203" pitchFamily="18" charset="0"/>
              </a:rPr>
              <a:t>ask for references </a:t>
            </a:r>
            <a:r>
              <a:rPr lang="en-US" altLang="en-US" sz="2133" dirty="0">
                <a:ea typeface="Charter Roman" panose="02040503050506020203" pitchFamily="18" charset="0"/>
                <a:cs typeface="Charter Roman" panose="02040503050506020203" pitchFamily="18" charset="0"/>
              </a:rPr>
              <a:t>and look into previous work.</a:t>
            </a:r>
          </a:p>
          <a:p>
            <a:pPr algn="just"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algn="just"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Provide your </a:t>
            </a:r>
            <a:r>
              <a:rPr lang="en-US" altLang="en-US" sz="2133" b="1" dirty="0">
                <a:ea typeface="Charter Roman" panose="02040503050506020203" pitchFamily="18" charset="0"/>
                <a:cs typeface="Charter Roman" panose="02040503050506020203" pitchFamily="18" charset="0"/>
              </a:rPr>
              <a:t>detailed brief </a:t>
            </a:r>
            <a:r>
              <a:rPr lang="en-US" altLang="en-US" sz="2133" dirty="0">
                <a:ea typeface="Charter Roman" panose="02040503050506020203" pitchFamily="18" charset="0"/>
                <a:cs typeface="Charter Roman" panose="02040503050506020203" pitchFamily="18" charset="0"/>
              </a:rPr>
              <a:t>to anyone you require a quote from.</a:t>
            </a:r>
          </a:p>
          <a:p>
            <a:pPr algn="just"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algn="just"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Obtain </a:t>
            </a:r>
            <a:r>
              <a:rPr lang="en-US" altLang="en-US" sz="2133" b="1" dirty="0">
                <a:ea typeface="Charter Roman" panose="02040503050506020203" pitchFamily="18" charset="0"/>
                <a:cs typeface="Charter Roman" panose="02040503050506020203" pitchFamily="18" charset="0"/>
              </a:rPr>
              <a:t>written quotes </a:t>
            </a:r>
            <a:r>
              <a:rPr lang="en-US" altLang="en-US" sz="2133" dirty="0">
                <a:ea typeface="Charter Roman" panose="02040503050506020203" pitchFamily="18" charset="0"/>
                <a:cs typeface="Charter Roman" panose="02040503050506020203" pitchFamily="18" charset="0"/>
              </a:rPr>
              <a:t>&amp; ensure they are </a:t>
            </a:r>
            <a:r>
              <a:rPr lang="en-US" altLang="en-US" sz="2133" b="1" dirty="0">
                <a:ea typeface="Charter Roman" panose="02040503050506020203" pitchFamily="18" charset="0"/>
                <a:cs typeface="Charter Roman" panose="02040503050506020203" pitchFamily="18" charset="0"/>
              </a:rPr>
              <a:t>fixed fees </a:t>
            </a:r>
            <a:r>
              <a:rPr lang="en-US" altLang="en-US" sz="2133" dirty="0">
                <a:ea typeface="Charter Roman" panose="02040503050506020203" pitchFamily="18" charset="0"/>
                <a:cs typeface="Charter Roman" panose="02040503050506020203" pitchFamily="18" charset="0"/>
              </a:rPr>
              <a:t>– don’t go for % of construction cost quotes!</a:t>
            </a:r>
          </a:p>
          <a:p>
            <a:pPr algn="just"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algn="just" eaLnBrk="1" hangingPunct="1">
              <a:lnSpc>
                <a:spcPct val="100000"/>
              </a:lnSpc>
              <a:spcBef>
                <a:spcPct val="0"/>
              </a:spcBef>
              <a:buFont typeface="Calibri Light" panose="020F0302020204030204" pitchFamily="34" charset="0"/>
              <a:buAutoNum type="arabicPeriod" startAt="5"/>
              <a:defRPr/>
            </a:pPr>
            <a:r>
              <a:rPr lang="en-US" altLang="en-US" sz="2133" dirty="0">
                <a:ea typeface="Charter Roman" panose="02040503050506020203" pitchFamily="18" charset="0"/>
                <a:cs typeface="Charter Roman" panose="02040503050506020203" pitchFamily="18" charset="0"/>
              </a:rPr>
              <a:t>Speak to professionals who regularly handle your type of project – </a:t>
            </a:r>
            <a:r>
              <a:rPr lang="en-US" altLang="en-US" sz="2133" b="1" dirty="0">
                <a:ea typeface="Charter Roman" panose="02040503050506020203" pitchFamily="18" charset="0"/>
                <a:cs typeface="Charter Roman" panose="02040503050506020203" pitchFamily="18" charset="0"/>
              </a:rPr>
              <a:t>Self Build specialists</a:t>
            </a:r>
            <a:r>
              <a:rPr lang="en-US" altLang="en-US" sz="2133" dirty="0">
                <a:ea typeface="Charter Roman" panose="02040503050506020203" pitchFamily="18" charset="0"/>
                <a:cs typeface="Charter Roman" panose="02040503050506020203" pitchFamily="18" charset="0"/>
              </a:rPr>
              <a:t> can give you the best advice! These professionals will be part of your life for at least 18 months, so </a:t>
            </a:r>
            <a:r>
              <a:rPr lang="en-US" altLang="en-US" sz="2133" b="1" dirty="0">
                <a:ea typeface="Charter Roman" panose="02040503050506020203" pitchFamily="18" charset="0"/>
                <a:cs typeface="Charter Roman" panose="02040503050506020203" pitchFamily="18" charset="0"/>
              </a:rPr>
              <a:t>you need a good relationship too</a:t>
            </a:r>
            <a:r>
              <a:rPr lang="en-US" altLang="en-US" sz="2133" dirty="0">
                <a:ea typeface="Charter Roman" panose="02040503050506020203" pitchFamily="18" charset="0"/>
                <a:cs typeface="Charter Roman" panose="02040503050506020203" pitchFamily="18" charset="0"/>
              </a:rPr>
              <a:t>! </a:t>
            </a:r>
          </a:p>
          <a:p>
            <a:pPr algn="just" eaLnBrk="1" hangingPunct="1">
              <a:lnSpc>
                <a:spcPct val="100000"/>
              </a:lnSpc>
              <a:spcBef>
                <a:spcPct val="0"/>
              </a:spcBef>
              <a:buFont typeface="Calibri Light" panose="020F0302020204030204" pitchFamily="34" charset="0"/>
              <a:buAutoNum type="arabicPeriod" startAt="5"/>
              <a:defRPr/>
            </a:pPr>
            <a:endParaRPr lang="en-US" altLang="en-US" sz="2133" dirty="0">
              <a:ea typeface="Charter Roman" panose="02040503050506020203" pitchFamily="18" charset="0"/>
              <a:cs typeface="Charter Roman" panose="02040503050506020203" pitchFamily="18" charset="0"/>
            </a:endParaRPr>
          </a:p>
          <a:p>
            <a:pPr algn="just" eaLnBrk="1" hangingPunct="1">
              <a:lnSpc>
                <a:spcPct val="100000"/>
              </a:lnSpc>
              <a:spcBef>
                <a:spcPct val="0"/>
              </a:spcBef>
              <a:buFont typeface="Calibri Light" panose="020F0302020204030204" pitchFamily="34" charset="0"/>
              <a:buAutoNum type="arabicPeriod" startAt="5"/>
              <a:defRPr/>
            </a:pPr>
            <a:r>
              <a:rPr lang="en-US" altLang="en-US" sz="2133" dirty="0">
                <a:ea typeface="Charter Roman" panose="02040503050506020203" pitchFamily="18" charset="0"/>
                <a:cs typeface="Charter Roman" panose="02040503050506020203" pitchFamily="18" charset="0"/>
              </a:rPr>
              <a:t>Don’t fight costs down </a:t>
            </a:r>
            <a:r>
              <a:rPr lang="en-US" altLang="en-US" sz="2133" b="1" dirty="0">
                <a:ea typeface="Charter Roman" panose="02040503050506020203" pitchFamily="18" charset="0"/>
                <a:cs typeface="Charter Roman" panose="02040503050506020203" pitchFamily="18" charset="0"/>
              </a:rPr>
              <a:t>too much</a:t>
            </a:r>
            <a:r>
              <a:rPr lang="en-US" altLang="en-US" sz="2133" dirty="0">
                <a:ea typeface="Charter Roman" panose="02040503050506020203" pitchFamily="18" charset="0"/>
                <a:cs typeface="Charter Roman" panose="02040503050506020203" pitchFamily="18" charset="0"/>
              </a:rPr>
              <a:t>; you want a good service – they are a business after all!</a:t>
            </a:r>
          </a:p>
          <a:p>
            <a:pPr algn="just" eaLnBrk="1" hangingPunct="1">
              <a:lnSpc>
                <a:spcPct val="100000"/>
              </a:lnSpc>
              <a:spcBef>
                <a:spcPct val="0"/>
              </a:spcBef>
              <a:buFont typeface="Calibri Light" panose="020F0302020204030204" pitchFamily="34" charset="0"/>
              <a:buAutoNum type="arabicPeriod" startAt="5"/>
              <a:defRPr/>
            </a:pPr>
            <a:endParaRPr lang="en-US" altLang="en-US" sz="2133" dirty="0">
              <a:ea typeface="Charter Roman" panose="02040503050506020203" pitchFamily="18" charset="0"/>
              <a:cs typeface="Charter Roman" panose="02040503050506020203" pitchFamily="18" charset="0"/>
            </a:endParaRPr>
          </a:p>
          <a:p>
            <a:pPr algn="just" eaLnBrk="1" hangingPunct="1">
              <a:lnSpc>
                <a:spcPct val="100000"/>
              </a:lnSpc>
              <a:spcBef>
                <a:spcPct val="0"/>
              </a:spcBef>
              <a:buFont typeface="Calibri Light" panose="020F0302020204030204" pitchFamily="34" charset="0"/>
              <a:buAutoNum type="arabicPeriod" startAt="5"/>
              <a:defRPr/>
            </a:pPr>
            <a:r>
              <a:rPr lang="en-US" altLang="en-US" sz="2133" dirty="0">
                <a:ea typeface="Charter Roman" panose="02040503050506020203" pitchFamily="18" charset="0"/>
                <a:cs typeface="Charter Roman" panose="02040503050506020203" pitchFamily="18" charset="0"/>
              </a:rPr>
              <a:t>If the relationship turns sour, </a:t>
            </a:r>
            <a:r>
              <a:rPr lang="en-US" altLang="en-US" sz="2133" b="1" dirty="0">
                <a:ea typeface="Charter Roman" panose="02040503050506020203" pitchFamily="18" charset="0"/>
                <a:cs typeface="Charter Roman" panose="02040503050506020203" pitchFamily="18" charset="0"/>
              </a:rPr>
              <a:t>be aware of your options for parting ways!</a:t>
            </a:r>
          </a:p>
        </p:txBody>
      </p:sp>
      <p:pic>
        <p:nvPicPr>
          <p:cNvPr id="60419" name="Picture 8">
            <a:extLst>
              <a:ext uri="{FF2B5EF4-FFF2-40B4-BE49-F238E27FC236}">
                <a16:creationId xmlns:a16="http://schemas.microsoft.com/office/drawing/2014/main" id="{A08E5BA7-4E1A-6205-3673-A5DCD68ECF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42" t="10291" r="73964" b="9802"/>
          <a:stretch>
            <a:fillRect/>
          </a:stretch>
        </p:blipFill>
        <p:spPr bwMode="auto">
          <a:xfrm>
            <a:off x="11152717" y="58293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1">
                                            <p:bg/>
                                          </p:spTgt>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200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childTnLst>
                          </p:cTn>
                        </p:par>
                        <p:par>
                          <p:cTn id="13" fill="hold" nodeType="afterGroup">
                            <p:stCondLst>
                              <p:cond delay="3000"/>
                            </p:stCondLst>
                            <p:childTnLst>
                              <p:par>
                                <p:cTn id="14" presetID="1" presetClass="entr" presetSubtype="0" fill="hold" grpId="0" nodeType="afterEffect">
                                  <p:stCondLst>
                                    <p:cond delay="3000"/>
                                  </p:stCondLst>
                                  <p:childTnLst>
                                    <p:set>
                                      <p:cBhvr>
                                        <p:cTn id="15" dur="1" fill="hold">
                                          <p:stCondLst>
                                            <p:cond delay="0"/>
                                          </p:stCondLst>
                                        </p:cTn>
                                        <p:tgtEl>
                                          <p:spTgt spid="11">
                                            <p:txEl>
                                              <p:pRg st="4" end="4"/>
                                            </p:txEl>
                                          </p:spTgt>
                                        </p:tgtEl>
                                        <p:attrNameLst>
                                          <p:attrName>style.visibility</p:attrName>
                                        </p:attrNameLst>
                                      </p:cBhvr>
                                      <p:to>
                                        <p:strVal val="visible"/>
                                      </p:to>
                                    </p:set>
                                  </p:childTnLst>
                                </p:cTn>
                              </p:par>
                            </p:childTnLst>
                          </p:cTn>
                        </p:par>
                        <p:par>
                          <p:cTn id="16" fill="hold" nodeType="afterGroup">
                            <p:stCondLst>
                              <p:cond delay="6000"/>
                            </p:stCondLst>
                            <p:childTnLst>
                              <p:par>
                                <p:cTn id="17" presetID="1" presetClass="entr" presetSubtype="0" fill="hold" grpId="0" nodeType="afterEffect">
                                  <p:stCondLst>
                                    <p:cond delay="300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childTnLst>
                          </p:cTn>
                        </p:par>
                        <p:par>
                          <p:cTn id="19" fill="hold" nodeType="afterGroup">
                            <p:stCondLst>
                              <p:cond delay="9000"/>
                            </p:stCondLst>
                            <p:childTnLst>
                              <p:par>
                                <p:cTn id="20" presetID="1" presetClass="entr" presetSubtype="0" fill="hold" grpId="0" nodeType="afterEffect">
                                  <p:stCondLst>
                                    <p:cond delay="3000"/>
                                  </p:stCondLst>
                                  <p:childTnLst>
                                    <p:set>
                                      <p:cBhvr>
                                        <p:cTn id="21" dur="1" fill="hold">
                                          <p:stCondLst>
                                            <p:cond delay="0"/>
                                          </p:stCondLst>
                                        </p:cTn>
                                        <p:tgtEl>
                                          <p:spTgt spid="11">
                                            <p:txEl>
                                              <p:pRg st="8" end="8"/>
                                            </p:txEl>
                                          </p:spTgt>
                                        </p:tgtEl>
                                        <p:attrNameLst>
                                          <p:attrName>style.visibility</p:attrName>
                                        </p:attrNameLst>
                                      </p:cBhvr>
                                      <p:to>
                                        <p:strVal val="visible"/>
                                      </p:to>
                                    </p:set>
                                  </p:childTnLst>
                                </p:cTn>
                              </p:par>
                            </p:childTnLst>
                          </p:cTn>
                        </p:par>
                        <p:par>
                          <p:cTn id="22" fill="hold" nodeType="afterGroup">
                            <p:stCondLst>
                              <p:cond delay="12000"/>
                            </p:stCondLst>
                            <p:childTnLst>
                              <p:par>
                                <p:cTn id="23" presetID="1" presetClass="entr" presetSubtype="0" fill="hold" grpId="0" nodeType="afterEffect">
                                  <p:stCondLst>
                                    <p:cond delay="3000"/>
                                  </p:stCondLst>
                                  <p:childTnLst>
                                    <p:set>
                                      <p:cBhvr>
                                        <p:cTn id="24" dur="1" fill="hold">
                                          <p:stCondLst>
                                            <p:cond delay="0"/>
                                          </p:stCondLst>
                                        </p:cTn>
                                        <p:tgtEl>
                                          <p:spTgt spid="11">
                                            <p:txEl>
                                              <p:pRg st="10" end="10"/>
                                            </p:txEl>
                                          </p:spTgt>
                                        </p:tgtEl>
                                        <p:attrNameLst>
                                          <p:attrName>style.visibility</p:attrName>
                                        </p:attrNameLst>
                                      </p:cBhvr>
                                      <p:to>
                                        <p:strVal val="visible"/>
                                      </p:to>
                                    </p:set>
                                  </p:childTnLst>
                                </p:cTn>
                              </p:par>
                            </p:childTnLst>
                          </p:cTn>
                        </p:par>
                        <p:par>
                          <p:cTn id="25" fill="hold" nodeType="afterGroup">
                            <p:stCondLst>
                              <p:cond delay="15000"/>
                            </p:stCondLst>
                            <p:childTnLst>
                              <p:par>
                                <p:cTn id="26" presetID="1" presetClass="entr" presetSubtype="0" fill="hold" grpId="0" nodeType="afterEffect">
                                  <p:stCondLst>
                                    <p:cond delay="3000"/>
                                  </p:stCondLst>
                                  <p:childTnLst>
                                    <p:set>
                                      <p:cBhvr>
                                        <p:cTn id="27" dur="1" fill="hold">
                                          <p:stCondLst>
                                            <p:cond delay="0"/>
                                          </p:stCondLst>
                                        </p:cTn>
                                        <p:tgtEl>
                                          <p:spTgt spid="1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allAtOnce"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1">
            <a:extLst>
              <a:ext uri="{FF2B5EF4-FFF2-40B4-BE49-F238E27FC236}">
                <a16:creationId xmlns:a16="http://schemas.microsoft.com/office/drawing/2014/main" id="{7CAC9CE6-AF0C-3B08-47C2-3F19835589AC}"/>
              </a:ext>
            </a:extLst>
          </p:cNvPr>
          <p:cNvPicPr>
            <a:picLocks noChangeAspect="1"/>
          </p:cNvPicPr>
          <p:nvPr/>
        </p:nvPicPr>
        <p:blipFill>
          <a:blip r:embed="rId3">
            <a:extLst>
              <a:ext uri="{28A0092B-C50C-407E-A947-70E740481C1C}">
                <a14:useLocalDpi xmlns:a14="http://schemas.microsoft.com/office/drawing/2010/main" val="0"/>
              </a:ext>
            </a:extLst>
          </a:blip>
          <a:srcRect t="25340" b="1513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1">
            <a:extLst>
              <a:ext uri="{FF2B5EF4-FFF2-40B4-BE49-F238E27FC236}">
                <a16:creationId xmlns:a16="http://schemas.microsoft.com/office/drawing/2014/main" id="{E608AD8D-6945-E8AD-B9CE-B3AD4D83B475}"/>
              </a:ext>
            </a:extLst>
          </p:cNvPr>
          <p:cNvSpPr txBox="1">
            <a:spLocks noChangeArrowheads="1"/>
          </p:cNvSpPr>
          <p:nvPr/>
        </p:nvSpPr>
        <p:spPr bwMode="auto">
          <a:xfrm>
            <a:off x="3784601" y="1998133"/>
            <a:ext cx="184731" cy="300210"/>
          </a:xfrm>
          <a:prstGeom prst="rect">
            <a:avLst/>
          </a:prstGeom>
          <a:noFill/>
          <a:ln>
            <a:noFill/>
          </a:ln>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None/>
              <a:defRPr/>
            </a:pPr>
            <a:endParaRPr lang="en-US" altLang="en-US" sz="1351"/>
          </a:p>
        </p:txBody>
      </p:sp>
      <p:sp>
        <p:nvSpPr>
          <p:cNvPr id="11" name="TextBox 10">
            <a:extLst>
              <a:ext uri="{FF2B5EF4-FFF2-40B4-BE49-F238E27FC236}">
                <a16:creationId xmlns:a16="http://schemas.microsoft.com/office/drawing/2014/main" id="{CB43403E-8C94-561A-7BF8-8C1A987629B5}"/>
              </a:ext>
            </a:extLst>
          </p:cNvPr>
          <p:cNvSpPr txBox="1">
            <a:spLocks noChangeArrowheads="1"/>
          </p:cNvSpPr>
          <p:nvPr/>
        </p:nvSpPr>
        <p:spPr bwMode="auto">
          <a:xfrm>
            <a:off x="728959" y="1418185"/>
            <a:ext cx="3939116" cy="4423458"/>
          </a:xfrm>
          <a:prstGeom prst="rect">
            <a:avLst/>
          </a:prstGeom>
          <a:solidFill>
            <a:schemeClr val="bg1">
              <a:alpha val="60000"/>
            </a:schemeClr>
          </a:solidFill>
          <a:ln>
            <a:noFill/>
          </a:ln>
        </p:spPr>
        <p:txBody>
          <a:bodyPr lIns="240000" tIns="240000" rIns="240000" bIns="240000">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nSpc>
                <a:spcPct val="100000"/>
              </a:lnSpc>
              <a:spcBef>
                <a:spcPct val="0"/>
              </a:spcBef>
              <a:buNone/>
              <a:defRPr/>
            </a:pPr>
            <a:endParaRPr lang="en-US" altLang="en-US" sz="2133" b="1" dirty="0"/>
          </a:p>
          <a:p>
            <a:pPr eaLnBrk="1" hangingPunct="1">
              <a:lnSpc>
                <a:spcPct val="100000"/>
              </a:lnSpc>
              <a:spcBef>
                <a:spcPct val="0"/>
              </a:spcBef>
              <a:buFont typeface="Calibri Light" panose="020F0302020204030204" pitchFamily="34" charset="0"/>
              <a:buAutoNum type="arabicPeriod"/>
              <a:defRPr/>
            </a:pPr>
            <a:r>
              <a:rPr lang="en-US" altLang="en-US" sz="2133" b="1" dirty="0"/>
              <a:t>Getting started</a:t>
            </a:r>
          </a:p>
          <a:p>
            <a:pPr eaLnBrk="1" hangingPunct="1">
              <a:lnSpc>
                <a:spcPct val="100000"/>
              </a:lnSpc>
              <a:spcBef>
                <a:spcPct val="0"/>
              </a:spcBef>
              <a:buFont typeface="Calibri Light" panose="020F0302020204030204" pitchFamily="34" charset="0"/>
              <a:buAutoNum type="arabicPeriod"/>
              <a:defRPr/>
            </a:pPr>
            <a:endParaRPr lang="en-US" altLang="en-US" sz="2133" b="1" dirty="0"/>
          </a:p>
          <a:p>
            <a:pPr eaLnBrk="1" hangingPunct="1">
              <a:lnSpc>
                <a:spcPct val="100000"/>
              </a:lnSpc>
              <a:spcBef>
                <a:spcPct val="0"/>
              </a:spcBef>
              <a:buFont typeface="Calibri Light" panose="020F0302020204030204" pitchFamily="34" charset="0"/>
              <a:buAutoNum type="arabicPeriod"/>
              <a:defRPr/>
            </a:pPr>
            <a:r>
              <a:rPr lang="en-US" altLang="en-US" sz="2133" b="1" dirty="0"/>
              <a:t>Finding a plot</a:t>
            </a:r>
          </a:p>
          <a:p>
            <a:pPr eaLnBrk="1" hangingPunct="1">
              <a:lnSpc>
                <a:spcPct val="100000"/>
              </a:lnSpc>
              <a:spcBef>
                <a:spcPct val="0"/>
              </a:spcBef>
              <a:buFont typeface="Calibri Light" panose="020F0302020204030204" pitchFamily="34" charset="0"/>
              <a:buAutoNum type="arabicPeriod"/>
              <a:defRPr/>
            </a:pPr>
            <a:endParaRPr lang="en-US" altLang="en-US" sz="2133" b="1" dirty="0"/>
          </a:p>
          <a:p>
            <a:pPr eaLnBrk="1" hangingPunct="1">
              <a:lnSpc>
                <a:spcPct val="100000"/>
              </a:lnSpc>
              <a:spcBef>
                <a:spcPct val="0"/>
              </a:spcBef>
              <a:buFont typeface="Calibri Light" panose="020F0302020204030204" pitchFamily="34" charset="0"/>
              <a:buAutoNum type="arabicPeriod"/>
              <a:defRPr/>
            </a:pPr>
            <a:r>
              <a:rPr lang="en-US" altLang="en-US" sz="2133" b="1" dirty="0"/>
              <a:t>The design process</a:t>
            </a:r>
          </a:p>
          <a:p>
            <a:pPr eaLnBrk="1" hangingPunct="1">
              <a:lnSpc>
                <a:spcPct val="100000"/>
              </a:lnSpc>
              <a:spcBef>
                <a:spcPct val="0"/>
              </a:spcBef>
              <a:buFont typeface="Calibri Light" panose="020F0302020204030204" pitchFamily="34" charset="0"/>
              <a:buAutoNum type="arabicPeriod"/>
              <a:defRPr/>
            </a:pPr>
            <a:endParaRPr lang="en-US" altLang="en-US" sz="2133" b="1" dirty="0"/>
          </a:p>
          <a:p>
            <a:pPr eaLnBrk="1" hangingPunct="1">
              <a:lnSpc>
                <a:spcPct val="100000"/>
              </a:lnSpc>
              <a:spcBef>
                <a:spcPct val="0"/>
              </a:spcBef>
              <a:buFont typeface="Calibri Light" panose="020F0302020204030204" pitchFamily="34" charset="0"/>
              <a:buAutoNum type="arabicPeriod"/>
              <a:defRPr/>
            </a:pPr>
            <a:r>
              <a:rPr lang="en-US" altLang="en-US" sz="2133" b="1" dirty="0"/>
              <a:t>Getting the right help</a:t>
            </a:r>
          </a:p>
          <a:p>
            <a:pPr eaLnBrk="1" hangingPunct="1">
              <a:lnSpc>
                <a:spcPct val="100000"/>
              </a:lnSpc>
              <a:spcBef>
                <a:spcPct val="0"/>
              </a:spcBef>
              <a:buFont typeface="Calibri Light" panose="020F0302020204030204" pitchFamily="34" charset="0"/>
              <a:buAutoNum type="arabicPeriod"/>
              <a:defRPr/>
            </a:pPr>
            <a:endParaRPr lang="en-US" altLang="en-US" sz="2133" b="1" dirty="0"/>
          </a:p>
          <a:p>
            <a:pPr eaLnBrk="1" hangingPunct="1">
              <a:lnSpc>
                <a:spcPct val="100000"/>
              </a:lnSpc>
              <a:spcBef>
                <a:spcPct val="0"/>
              </a:spcBef>
              <a:buFont typeface="Calibri Light" panose="020F0302020204030204" pitchFamily="34" charset="0"/>
              <a:buAutoNum type="arabicPeriod"/>
              <a:defRPr/>
            </a:pPr>
            <a:r>
              <a:rPr lang="en-US" altLang="en-US" sz="2133" b="1" dirty="0"/>
              <a:t>Building your dream</a:t>
            </a:r>
          </a:p>
          <a:p>
            <a:pPr eaLnBrk="1" hangingPunct="1">
              <a:lnSpc>
                <a:spcPct val="100000"/>
              </a:lnSpc>
              <a:spcBef>
                <a:spcPct val="0"/>
              </a:spcBef>
              <a:buFont typeface="Calibri Light" panose="020F0302020204030204" pitchFamily="34" charset="0"/>
              <a:buAutoNum type="arabicPeriod"/>
              <a:defRPr/>
            </a:pPr>
            <a:endParaRPr lang="en-US" altLang="en-US" sz="2133" b="1" dirty="0"/>
          </a:p>
          <a:p>
            <a:pPr eaLnBrk="1" hangingPunct="1">
              <a:lnSpc>
                <a:spcPct val="100000"/>
              </a:lnSpc>
              <a:spcBef>
                <a:spcPct val="0"/>
              </a:spcBef>
              <a:buFont typeface="Calibri Light" panose="020F0302020204030204" pitchFamily="34" charset="0"/>
              <a:buAutoNum type="arabicPeriod"/>
              <a:defRPr/>
            </a:pPr>
            <a:r>
              <a:rPr lang="en-US" altLang="en-US" sz="2133" b="1" dirty="0"/>
              <a:t>Top tips</a:t>
            </a:r>
            <a:endParaRPr lang="en-US" altLang="en-US" sz="1600" b="1" dirty="0"/>
          </a:p>
        </p:txBody>
      </p:sp>
      <p:pic>
        <p:nvPicPr>
          <p:cNvPr id="19460" name="Picture 8">
            <a:extLst>
              <a:ext uri="{FF2B5EF4-FFF2-40B4-BE49-F238E27FC236}">
                <a16:creationId xmlns:a16="http://schemas.microsoft.com/office/drawing/2014/main" id="{316EEDE8-7BC6-ECBB-6F5E-47905E5AEE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42" t="10291" r="73964" b="9802"/>
          <a:stretch>
            <a:fillRect/>
          </a:stretch>
        </p:blipFill>
        <p:spPr bwMode="auto">
          <a:xfrm>
            <a:off x="11152718" y="58293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1">
                                            <p:bg/>
                                          </p:spTgt>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2000"/>
                                  </p:stCondLst>
                                  <p:childTnLst>
                                    <p:set>
                                      <p:cBhvr>
                                        <p:cTn id="9" dur="1" fill="hold">
                                          <p:stCondLst>
                                            <p:cond delay="0"/>
                                          </p:stCondLst>
                                        </p:cTn>
                                        <p:tgtEl>
                                          <p:spTgt spid="11">
                                            <p:txEl>
                                              <p:pRg st="1" end="1"/>
                                            </p:txEl>
                                          </p:spTgt>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grpId="0" nodeType="afterEffect">
                                  <p:stCondLst>
                                    <p:cond delay="200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childTnLst>
                          </p:cTn>
                        </p:par>
                        <p:par>
                          <p:cTn id="13" fill="hold" nodeType="afterGroup">
                            <p:stCondLst>
                              <p:cond delay="5000"/>
                            </p:stCondLst>
                            <p:childTnLst>
                              <p:par>
                                <p:cTn id="14" presetID="1" presetClass="entr" presetSubtype="0" fill="hold" nodeType="afterEffect">
                                  <p:stCondLst>
                                    <p:cond delay="2000"/>
                                  </p:stCondLst>
                                  <p:childTnLst>
                                    <p:set>
                                      <p:cBhvr>
                                        <p:cTn id="15" dur="1" fill="hold">
                                          <p:stCondLst>
                                            <p:cond delay="0"/>
                                          </p:stCondLst>
                                        </p:cTn>
                                        <p:tgtEl>
                                          <p:spTgt spid="11">
                                            <p:txEl>
                                              <p:pRg st="5" end="5"/>
                                            </p:txEl>
                                          </p:spTgt>
                                        </p:tgtEl>
                                        <p:attrNameLst>
                                          <p:attrName>style.visibility</p:attrName>
                                        </p:attrNameLst>
                                      </p:cBhvr>
                                      <p:to>
                                        <p:strVal val="visible"/>
                                      </p:to>
                                    </p:set>
                                  </p:childTnLst>
                                </p:cTn>
                              </p:par>
                            </p:childTnLst>
                          </p:cTn>
                        </p:par>
                        <p:par>
                          <p:cTn id="16" fill="hold" nodeType="afterGroup">
                            <p:stCondLst>
                              <p:cond delay="7000"/>
                            </p:stCondLst>
                            <p:childTnLst>
                              <p:par>
                                <p:cTn id="17" presetID="1" presetClass="entr" presetSubtype="0" fill="hold" grpId="0" nodeType="afterEffect">
                                  <p:stCondLst>
                                    <p:cond delay="2000"/>
                                  </p:stCondLst>
                                  <p:childTnLst>
                                    <p:set>
                                      <p:cBhvr>
                                        <p:cTn id="18" dur="1" fill="hold">
                                          <p:stCondLst>
                                            <p:cond delay="0"/>
                                          </p:stCondLst>
                                        </p:cTn>
                                        <p:tgtEl>
                                          <p:spTgt spid="11">
                                            <p:txEl>
                                              <p:pRg st="7" end="7"/>
                                            </p:txEl>
                                          </p:spTgt>
                                        </p:tgtEl>
                                        <p:attrNameLst>
                                          <p:attrName>style.visibility</p:attrName>
                                        </p:attrNameLst>
                                      </p:cBhvr>
                                      <p:to>
                                        <p:strVal val="visible"/>
                                      </p:to>
                                    </p:set>
                                  </p:childTnLst>
                                </p:cTn>
                              </p:par>
                            </p:childTnLst>
                          </p:cTn>
                        </p:par>
                        <p:par>
                          <p:cTn id="19" fill="hold" nodeType="afterGroup">
                            <p:stCondLst>
                              <p:cond delay="9000"/>
                            </p:stCondLst>
                            <p:childTnLst>
                              <p:par>
                                <p:cTn id="20" presetID="1" presetClass="entr" presetSubtype="0" fill="hold" grpId="0" nodeType="afterEffect">
                                  <p:stCondLst>
                                    <p:cond delay="2000"/>
                                  </p:stCondLst>
                                  <p:childTnLst>
                                    <p:set>
                                      <p:cBhvr>
                                        <p:cTn id="21" dur="1" fill="hold">
                                          <p:stCondLst>
                                            <p:cond delay="0"/>
                                          </p:stCondLst>
                                        </p:cTn>
                                        <p:tgtEl>
                                          <p:spTgt spid="11">
                                            <p:txEl>
                                              <p:pRg st="9" end="9"/>
                                            </p:txEl>
                                          </p:spTgt>
                                        </p:tgtEl>
                                        <p:attrNameLst>
                                          <p:attrName>style.visibility</p:attrName>
                                        </p:attrNameLst>
                                      </p:cBhvr>
                                      <p:to>
                                        <p:strVal val="visible"/>
                                      </p:to>
                                    </p:set>
                                  </p:childTnLst>
                                </p:cTn>
                              </p:par>
                            </p:childTnLst>
                          </p:cTn>
                        </p:par>
                        <p:par>
                          <p:cTn id="22" fill="hold" nodeType="afterGroup">
                            <p:stCondLst>
                              <p:cond delay="11000"/>
                            </p:stCondLst>
                            <p:childTnLst>
                              <p:par>
                                <p:cTn id="23" presetID="1" presetClass="entr" presetSubtype="0" fill="hold" grpId="0" nodeType="afterEffect">
                                  <p:stCondLst>
                                    <p:cond delay="2000"/>
                                  </p:stCondLst>
                                  <p:childTnLst>
                                    <p:set>
                                      <p:cBhvr>
                                        <p:cTn id="24" dur="1" fill="hold">
                                          <p:stCondLst>
                                            <p:cond delay="0"/>
                                          </p:stCondLst>
                                        </p:cTn>
                                        <p:tgtEl>
                                          <p:spTgt spid="1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allAtOnce"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a:extLst>
              <a:ext uri="{FF2B5EF4-FFF2-40B4-BE49-F238E27FC236}">
                <a16:creationId xmlns:a16="http://schemas.microsoft.com/office/drawing/2014/main" id="{F37AF969-BD82-0BD9-FB0D-FC3F2D0165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69" t="12500" r="7001" b="1250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Box 1">
            <a:extLst>
              <a:ext uri="{FF2B5EF4-FFF2-40B4-BE49-F238E27FC236}">
                <a16:creationId xmlns:a16="http://schemas.microsoft.com/office/drawing/2014/main" id="{6E5590F8-F053-CF05-9D3C-E19E8403EC51}"/>
              </a:ext>
            </a:extLst>
          </p:cNvPr>
          <p:cNvSpPr txBox="1">
            <a:spLocks noChangeArrowheads="1"/>
          </p:cNvSpPr>
          <p:nvPr/>
        </p:nvSpPr>
        <p:spPr bwMode="auto">
          <a:xfrm>
            <a:off x="3784601" y="1998133"/>
            <a:ext cx="184731" cy="300210"/>
          </a:xfrm>
          <a:prstGeom prst="rect">
            <a:avLst/>
          </a:prstGeom>
          <a:noFill/>
          <a:ln>
            <a:noFill/>
          </a:ln>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None/>
              <a:defRPr/>
            </a:pPr>
            <a:endParaRPr lang="en-US" altLang="en-US" sz="1351"/>
          </a:p>
        </p:txBody>
      </p:sp>
      <p:sp>
        <p:nvSpPr>
          <p:cNvPr id="61443" name="TextBox 8">
            <a:extLst>
              <a:ext uri="{FF2B5EF4-FFF2-40B4-BE49-F238E27FC236}">
                <a16:creationId xmlns:a16="http://schemas.microsoft.com/office/drawing/2014/main" id="{F82ED336-7E1C-7127-D188-1077FC53C96F}"/>
              </a:ext>
            </a:extLst>
          </p:cNvPr>
          <p:cNvSpPr txBox="1">
            <a:spLocks noChangeArrowheads="1"/>
          </p:cNvSpPr>
          <p:nvPr/>
        </p:nvSpPr>
        <p:spPr bwMode="auto">
          <a:xfrm>
            <a:off x="169334" y="5854701"/>
            <a:ext cx="10814052" cy="850900"/>
          </a:xfrm>
          <a:prstGeom prst="rect">
            <a:avLst/>
          </a:prstGeom>
          <a:solidFill>
            <a:srgbClr val="D1E0E3">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en-US" sz="4267" b="1"/>
              <a:t>BUILDING YOUR DREAM	</a:t>
            </a:r>
          </a:p>
        </p:txBody>
      </p:sp>
      <p:pic>
        <p:nvPicPr>
          <p:cNvPr id="61444" name="Picture 8">
            <a:extLst>
              <a:ext uri="{FF2B5EF4-FFF2-40B4-BE49-F238E27FC236}">
                <a16:creationId xmlns:a16="http://schemas.microsoft.com/office/drawing/2014/main" id="{DF9DEECC-6EAE-8785-F4AE-DADADBF07A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42" t="10291" r="73964" b="9802"/>
          <a:stretch>
            <a:fillRect/>
          </a:stretch>
        </p:blipFill>
        <p:spPr bwMode="auto">
          <a:xfrm>
            <a:off x="11152718" y="58293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a:extLst>
              <a:ext uri="{FF2B5EF4-FFF2-40B4-BE49-F238E27FC236}">
                <a16:creationId xmlns:a16="http://schemas.microsoft.com/office/drawing/2014/main" id="{31EBE699-61DF-DC99-A2E8-4139A02CFF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2263" b="1273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DD30FEC7-DAD8-CD13-C321-5D1DFC840D40}"/>
              </a:ext>
            </a:extLst>
          </p:cNvPr>
          <p:cNvSpPr txBox="1">
            <a:spLocks noChangeArrowheads="1"/>
          </p:cNvSpPr>
          <p:nvPr/>
        </p:nvSpPr>
        <p:spPr bwMode="auto">
          <a:xfrm>
            <a:off x="501651" y="1873252"/>
            <a:ext cx="5594349" cy="3110535"/>
          </a:xfrm>
          <a:prstGeom prst="rect">
            <a:avLst/>
          </a:prstGeom>
          <a:solidFill>
            <a:schemeClr val="bg1">
              <a:alpha val="60000"/>
            </a:schemeClr>
          </a:solidFill>
          <a:ln>
            <a:noFill/>
          </a:ln>
        </p:spPr>
        <p:txBody>
          <a:bodyPr lIns="240000" tIns="240000" rIns="240000" bIns="240000">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en-US" altLang="en-US" sz="2133" b="1" dirty="0"/>
              <a:t>Refinement of brief - </a:t>
            </a:r>
            <a:endParaRPr lang="en-US" altLang="en-US" sz="2133" dirty="0"/>
          </a:p>
          <a:p>
            <a:pPr marL="0" indent="0" algn="just">
              <a:lnSpc>
                <a:spcPct val="100000"/>
              </a:lnSpc>
              <a:spcBef>
                <a:spcPct val="0"/>
              </a:spcBef>
              <a:buNone/>
              <a:defRPr/>
            </a:pPr>
            <a:endParaRPr lang="en-US" altLang="en-US" sz="2133" b="1" dirty="0"/>
          </a:p>
          <a:p>
            <a:pPr eaLnBrk="1" hangingPunct="1">
              <a:lnSpc>
                <a:spcPct val="100000"/>
              </a:lnSpc>
              <a:spcBef>
                <a:spcPct val="0"/>
              </a:spcBef>
              <a:buFont typeface="Calibri Light" panose="020F0302020204030204" pitchFamily="34" charset="0"/>
              <a:buAutoNum type="arabicPeriod"/>
              <a:defRPr/>
            </a:pPr>
            <a:r>
              <a:rPr lang="en-US" altLang="en-US" sz="2133" dirty="0"/>
              <a:t>Evolving document</a:t>
            </a:r>
          </a:p>
          <a:p>
            <a:pPr eaLnBrk="1" hangingPunct="1">
              <a:lnSpc>
                <a:spcPct val="100000"/>
              </a:lnSpc>
              <a:spcBef>
                <a:spcPct val="0"/>
              </a:spcBef>
              <a:buFont typeface="Calibri Light" panose="020F0302020204030204" pitchFamily="34" charset="0"/>
              <a:buAutoNum type="arabicPeriod"/>
              <a:defRPr/>
            </a:pPr>
            <a:endParaRPr lang="en-US" altLang="en-US" sz="2133" dirty="0"/>
          </a:p>
          <a:p>
            <a:pPr eaLnBrk="1" hangingPunct="1">
              <a:lnSpc>
                <a:spcPct val="100000"/>
              </a:lnSpc>
              <a:spcBef>
                <a:spcPct val="0"/>
              </a:spcBef>
              <a:buFont typeface="Calibri Light" panose="020F0302020204030204" pitchFamily="34" charset="0"/>
              <a:buAutoNum type="arabicPeriod"/>
              <a:defRPr/>
            </a:pPr>
            <a:r>
              <a:rPr lang="en-US" altLang="en-US" sz="2133" dirty="0"/>
              <a:t>Incorporate changes as knowledge increases</a:t>
            </a:r>
          </a:p>
          <a:p>
            <a:pPr eaLnBrk="1" hangingPunct="1">
              <a:lnSpc>
                <a:spcPct val="100000"/>
              </a:lnSpc>
              <a:spcBef>
                <a:spcPct val="0"/>
              </a:spcBef>
              <a:buFont typeface="Calibri Light" panose="020F0302020204030204" pitchFamily="34" charset="0"/>
              <a:buAutoNum type="arabicPeriod"/>
              <a:defRPr/>
            </a:pPr>
            <a:endParaRPr lang="en-US" altLang="en-US" sz="2133" dirty="0"/>
          </a:p>
          <a:p>
            <a:pPr eaLnBrk="1" hangingPunct="1">
              <a:lnSpc>
                <a:spcPct val="100000"/>
              </a:lnSpc>
              <a:spcBef>
                <a:spcPct val="0"/>
              </a:spcBef>
              <a:buFont typeface="Calibri Light" panose="020F0302020204030204" pitchFamily="34" charset="0"/>
              <a:buAutoNum type="arabicPeriod"/>
              <a:defRPr/>
            </a:pPr>
            <a:r>
              <a:rPr lang="en-US" altLang="en-US" sz="2133" dirty="0"/>
              <a:t>Top priorities</a:t>
            </a:r>
          </a:p>
        </p:txBody>
      </p:sp>
      <p:pic>
        <p:nvPicPr>
          <p:cNvPr id="63491" name="Picture 8">
            <a:extLst>
              <a:ext uri="{FF2B5EF4-FFF2-40B4-BE49-F238E27FC236}">
                <a16:creationId xmlns:a16="http://schemas.microsoft.com/office/drawing/2014/main" id="{F5681D64-0322-A176-2BA8-5EC8EA406F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42" t="10291" r="73964" b="9802"/>
          <a:stretch>
            <a:fillRect/>
          </a:stretch>
        </p:blipFill>
        <p:spPr bwMode="auto">
          <a:xfrm>
            <a:off x="11152718" y="58293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1">
                                            <p:bg/>
                                          </p:spTgt>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300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childTnLst>
                          </p:cTn>
                        </p:par>
                        <p:par>
                          <p:cTn id="13" fill="hold" nodeType="afterGroup">
                            <p:stCondLst>
                              <p:cond delay="4000"/>
                            </p:stCondLst>
                            <p:childTnLst>
                              <p:par>
                                <p:cTn id="14" presetID="1" presetClass="entr" presetSubtype="0" fill="hold" grpId="0" nodeType="afterEffect">
                                  <p:stCondLst>
                                    <p:cond delay="3000"/>
                                  </p:stCondLst>
                                  <p:childTnLst>
                                    <p:set>
                                      <p:cBhvr>
                                        <p:cTn id="15" dur="1" fill="hold">
                                          <p:stCondLst>
                                            <p:cond delay="0"/>
                                          </p:stCondLst>
                                        </p:cTn>
                                        <p:tgtEl>
                                          <p:spTgt spid="11">
                                            <p:txEl>
                                              <p:pRg st="4" end="4"/>
                                            </p:txEl>
                                          </p:spTgt>
                                        </p:tgtEl>
                                        <p:attrNameLst>
                                          <p:attrName>style.visibility</p:attrName>
                                        </p:attrNameLst>
                                      </p:cBhvr>
                                      <p:to>
                                        <p:strVal val="visible"/>
                                      </p:to>
                                    </p:set>
                                  </p:childTnLst>
                                </p:cTn>
                              </p:par>
                            </p:childTnLst>
                          </p:cTn>
                        </p:par>
                        <p:par>
                          <p:cTn id="16" fill="hold" nodeType="afterGroup">
                            <p:stCondLst>
                              <p:cond delay="7000"/>
                            </p:stCondLst>
                            <p:childTnLst>
                              <p:par>
                                <p:cTn id="17" presetID="1" presetClass="entr" presetSubtype="0" fill="hold" grpId="0" nodeType="afterEffect">
                                  <p:stCondLst>
                                    <p:cond delay="300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allAtOnce"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5">
            <a:extLst>
              <a:ext uri="{FF2B5EF4-FFF2-40B4-BE49-F238E27FC236}">
                <a16:creationId xmlns:a16="http://schemas.microsoft.com/office/drawing/2014/main" id="{6779E3D0-1AD6-6B6D-1C5D-5959040FF734}"/>
              </a:ext>
            </a:extLst>
          </p:cNvPr>
          <p:cNvPicPr>
            <a:picLocks noChangeAspect="1"/>
          </p:cNvPicPr>
          <p:nvPr/>
        </p:nvPicPr>
        <p:blipFill>
          <a:blip r:embed="rId3">
            <a:extLst>
              <a:ext uri="{28A0092B-C50C-407E-A947-70E740481C1C}">
                <a14:useLocalDpi xmlns:a14="http://schemas.microsoft.com/office/drawing/2010/main" val="0"/>
              </a:ext>
            </a:extLst>
          </a:blip>
          <a:srcRect t="23109" b="2996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A1E396E-EC4F-5660-043E-58CB06F58F12}"/>
              </a:ext>
            </a:extLst>
          </p:cNvPr>
          <p:cNvSpPr txBox="1">
            <a:spLocks noChangeArrowheads="1"/>
          </p:cNvSpPr>
          <p:nvPr/>
        </p:nvSpPr>
        <p:spPr bwMode="auto">
          <a:xfrm>
            <a:off x="491067" y="135468"/>
            <a:ext cx="8428567" cy="6721075"/>
          </a:xfrm>
          <a:prstGeom prst="rect">
            <a:avLst/>
          </a:prstGeom>
          <a:solidFill>
            <a:srgbClr val="D1E0E3">
              <a:alpha val="60000"/>
            </a:srgbClr>
          </a:solidFill>
          <a:ln>
            <a:noFill/>
          </a:ln>
        </p:spPr>
        <p:txBody>
          <a:bodyPr lIns="240000" tIns="240000" rIns="240000" bIns="240000">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just">
              <a:lnSpc>
                <a:spcPct val="100000"/>
              </a:lnSpc>
              <a:spcBef>
                <a:spcPct val="0"/>
              </a:spcBef>
              <a:buNone/>
              <a:defRPr/>
            </a:pPr>
            <a:r>
              <a:rPr lang="en-GB" altLang="en-US" sz="2133" b="1" dirty="0"/>
              <a:t>Initial design &amp; planning stage - </a:t>
            </a:r>
          </a:p>
          <a:p>
            <a:pPr marL="0" indent="0">
              <a:lnSpc>
                <a:spcPct val="100000"/>
              </a:lnSpc>
              <a:spcBef>
                <a:spcPct val="0"/>
              </a:spcBef>
              <a:buNone/>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Initial design variations - based upon brief, site conditions and </a:t>
            </a:r>
            <a:r>
              <a:rPr lang="en-US" altLang="en-US" sz="2133" dirty="0" err="1">
                <a:ea typeface="Charter Roman" panose="02040503050506020203" pitchFamily="18" charset="0"/>
                <a:cs typeface="Charter Roman" panose="02040503050506020203" pitchFamily="18" charset="0"/>
              </a:rPr>
              <a:t>programme</a:t>
            </a: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Review of design variations to agree a final revision – 2D and 3D </a:t>
            </a:r>
            <a:r>
              <a:rPr lang="en-US" altLang="en-US" sz="2133" dirty="0" err="1">
                <a:ea typeface="Charter Roman" panose="02040503050506020203" pitchFamily="18" charset="0"/>
                <a:cs typeface="Charter Roman" panose="02040503050506020203" pitchFamily="18" charset="0"/>
              </a:rPr>
              <a:t>visualisation</a:t>
            </a: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Consideration of structural design and other systems to provide economy of layout and form</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Design with a construction method in mind</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Work up a full set of initial design drawings to planning level</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Completion of external rendered images – key to planning success</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Complete all support documentation required to lodge a planning application</a:t>
            </a:r>
          </a:p>
        </p:txBody>
      </p:sp>
      <p:pic>
        <p:nvPicPr>
          <p:cNvPr id="64515" name="Picture 8">
            <a:extLst>
              <a:ext uri="{FF2B5EF4-FFF2-40B4-BE49-F238E27FC236}">
                <a16:creationId xmlns:a16="http://schemas.microsoft.com/office/drawing/2014/main" id="{FBAE0767-39D5-DA27-5C32-5B83C27227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42" t="10291" r="73964" b="9802"/>
          <a:stretch>
            <a:fillRect/>
          </a:stretch>
        </p:blipFill>
        <p:spPr bwMode="auto">
          <a:xfrm>
            <a:off x="11152717" y="58293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200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par>
                          <p:cTn id="13" fill="hold" nodeType="afterGroup">
                            <p:stCondLst>
                              <p:cond delay="3000"/>
                            </p:stCondLst>
                            <p:childTnLst>
                              <p:par>
                                <p:cTn id="14" presetID="1" presetClass="entr" presetSubtype="0" fill="hold" grpId="0" nodeType="afterEffect">
                                  <p:stCondLst>
                                    <p:cond delay="3000"/>
                                  </p:stCondLst>
                                  <p:childTnLst>
                                    <p:set>
                                      <p:cBhvr>
                                        <p:cTn id="15" dur="1" fill="hold">
                                          <p:stCondLst>
                                            <p:cond delay="0"/>
                                          </p:stCondLst>
                                        </p:cTn>
                                        <p:tgtEl>
                                          <p:spTgt spid="7">
                                            <p:txEl>
                                              <p:pRg st="4" end="4"/>
                                            </p:txEl>
                                          </p:spTgt>
                                        </p:tgtEl>
                                        <p:attrNameLst>
                                          <p:attrName>style.visibility</p:attrName>
                                        </p:attrNameLst>
                                      </p:cBhvr>
                                      <p:to>
                                        <p:strVal val="visible"/>
                                      </p:to>
                                    </p:set>
                                  </p:childTnLst>
                                </p:cTn>
                              </p:par>
                            </p:childTnLst>
                          </p:cTn>
                        </p:par>
                        <p:par>
                          <p:cTn id="16" fill="hold" nodeType="afterGroup">
                            <p:stCondLst>
                              <p:cond delay="6000"/>
                            </p:stCondLst>
                            <p:childTnLst>
                              <p:par>
                                <p:cTn id="17" presetID="1" presetClass="entr" presetSubtype="0" fill="hold" grpId="0" nodeType="afterEffect">
                                  <p:stCondLst>
                                    <p:cond delay="300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par>
                          <p:cTn id="19" fill="hold" nodeType="afterGroup">
                            <p:stCondLst>
                              <p:cond delay="9000"/>
                            </p:stCondLst>
                            <p:childTnLst>
                              <p:par>
                                <p:cTn id="20" presetID="1" presetClass="entr" presetSubtype="0" fill="hold" nodeType="afterEffect">
                                  <p:stCondLst>
                                    <p:cond delay="3000"/>
                                  </p:stCondLst>
                                  <p:childTnLst>
                                    <p:set>
                                      <p:cBhvr>
                                        <p:cTn id="21" dur="1" fill="hold">
                                          <p:stCondLst>
                                            <p:cond delay="0"/>
                                          </p:stCondLst>
                                        </p:cTn>
                                        <p:tgtEl>
                                          <p:spTgt spid="7">
                                            <p:txEl>
                                              <p:pRg st="8" end="8"/>
                                            </p:txEl>
                                          </p:spTgt>
                                        </p:tgtEl>
                                        <p:attrNameLst>
                                          <p:attrName>style.visibility</p:attrName>
                                        </p:attrNameLst>
                                      </p:cBhvr>
                                      <p:to>
                                        <p:strVal val="visible"/>
                                      </p:to>
                                    </p:set>
                                  </p:childTnLst>
                                </p:cTn>
                              </p:par>
                            </p:childTnLst>
                          </p:cTn>
                        </p:par>
                        <p:par>
                          <p:cTn id="22" fill="hold" nodeType="afterGroup">
                            <p:stCondLst>
                              <p:cond delay="12000"/>
                            </p:stCondLst>
                            <p:childTnLst>
                              <p:par>
                                <p:cTn id="23" presetID="1" presetClass="entr" presetSubtype="0" fill="hold" grpId="0" nodeType="afterEffect">
                                  <p:stCondLst>
                                    <p:cond delay="3000"/>
                                  </p:stCondLst>
                                  <p:childTnLst>
                                    <p:set>
                                      <p:cBhvr>
                                        <p:cTn id="24" dur="1" fill="hold">
                                          <p:stCondLst>
                                            <p:cond delay="0"/>
                                          </p:stCondLst>
                                        </p:cTn>
                                        <p:tgtEl>
                                          <p:spTgt spid="7">
                                            <p:txEl>
                                              <p:pRg st="10" end="10"/>
                                            </p:txEl>
                                          </p:spTgt>
                                        </p:tgtEl>
                                        <p:attrNameLst>
                                          <p:attrName>style.visibility</p:attrName>
                                        </p:attrNameLst>
                                      </p:cBhvr>
                                      <p:to>
                                        <p:strVal val="visible"/>
                                      </p:to>
                                    </p:set>
                                  </p:childTnLst>
                                </p:cTn>
                              </p:par>
                            </p:childTnLst>
                          </p:cTn>
                        </p:par>
                        <p:par>
                          <p:cTn id="25" fill="hold" nodeType="afterGroup">
                            <p:stCondLst>
                              <p:cond delay="15000"/>
                            </p:stCondLst>
                            <p:childTnLst>
                              <p:par>
                                <p:cTn id="26" presetID="1" presetClass="entr" presetSubtype="0" fill="hold" grpId="0" nodeType="afterEffect">
                                  <p:stCondLst>
                                    <p:cond delay="3000"/>
                                  </p:stCondLst>
                                  <p:childTnLst>
                                    <p:set>
                                      <p:cBhvr>
                                        <p:cTn id="27" dur="1" fill="hold">
                                          <p:stCondLst>
                                            <p:cond delay="0"/>
                                          </p:stCondLst>
                                        </p:cTn>
                                        <p:tgtEl>
                                          <p:spTgt spid="7">
                                            <p:txEl>
                                              <p:pRg st="12" end="12"/>
                                            </p:txEl>
                                          </p:spTgt>
                                        </p:tgtEl>
                                        <p:attrNameLst>
                                          <p:attrName>style.visibility</p:attrName>
                                        </p:attrNameLst>
                                      </p:cBhvr>
                                      <p:to>
                                        <p:strVal val="visible"/>
                                      </p:to>
                                    </p:set>
                                  </p:childTnLst>
                                </p:cTn>
                              </p:par>
                            </p:childTnLst>
                          </p:cTn>
                        </p:par>
                        <p:par>
                          <p:cTn id="28" fill="hold" nodeType="afterGroup">
                            <p:stCondLst>
                              <p:cond delay="18000"/>
                            </p:stCondLst>
                            <p:childTnLst>
                              <p:par>
                                <p:cTn id="29" presetID="1" presetClass="entr" presetSubtype="0" fill="hold" grpId="0" nodeType="afterEffect">
                                  <p:stCondLst>
                                    <p:cond delay="3000"/>
                                  </p:stCondLst>
                                  <p:childTnLst>
                                    <p:set>
                                      <p:cBhvr>
                                        <p:cTn id="30" dur="1" fill="hold">
                                          <p:stCondLst>
                                            <p:cond delay="0"/>
                                          </p:stCondLst>
                                        </p:cTn>
                                        <p:tgtEl>
                                          <p:spTgt spid="7">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a:extLst>
              <a:ext uri="{FF2B5EF4-FFF2-40B4-BE49-F238E27FC236}">
                <a16:creationId xmlns:a16="http://schemas.microsoft.com/office/drawing/2014/main" id="{BCE48BE0-5B10-1D7F-7524-28BC9E6B9D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2881DD4-A2B5-414F-E141-3C7288207492}"/>
              </a:ext>
            </a:extLst>
          </p:cNvPr>
          <p:cNvSpPr txBox="1">
            <a:spLocks noChangeArrowheads="1"/>
          </p:cNvSpPr>
          <p:nvPr/>
        </p:nvSpPr>
        <p:spPr bwMode="auto">
          <a:xfrm>
            <a:off x="491067" y="135468"/>
            <a:ext cx="9196917" cy="6721075"/>
          </a:xfrm>
          <a:prstGeom prst="rect">
            <a:avLst/>
          </a:prstGeom>
          <a:solidFill>
            <a:srgbClr val="D1E0E3">
              <a:alpha val="60000"/>
            </a:srgbClr>
          </a:solidFill>
          <a:ln>
            <a:noFill/>
          </a:ln>
        </p:spPr>
        <p:txBody>
          <a:bodyPr lIns="240000" tIns="240000" rIns="240000" bIns="240000">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just">
              <a:lnSpc>
                <a:spcPct val="100000"/>
              </a:lnSpc>
              <a:spcBef>
                <a:spcPct val="0"/>
              </a:spcBef>
              <a:buNone/>
              <a:defRPr/>
            </a:pPr>
            <a:r>
              <a:rPr lang="en-GB" altLang="en-US" sz="2133" b="1" dirty="0"/>
              <a:t>Technical design (regs &amp; production) - </a:t>
            </a:r>
          </a:p>
          <a:p>
            <a:pPr marL="0" indent="0">
              <a:lnSpc>
                <a:spcPct val="100000"/>
              </a:lnSpc>
              <a:spcBef>
                <a:spcPct val="0"/>
              </a:spcBef>
              <a:buNone/>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Technical review, investigation and documentation of various construction methods</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Integration of Structural Engineers design information</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Confirmation of heating requirements, energy performance and SAP calculation – resulting in draft EPC</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Completion of building regulations drawings and submit application</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Discharge relevant Planning Conditions</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Guidance on the construction process and procurement routes</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Development of construction drawings and integration of specialist designs</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Review of building kit and windows/ doors package</a:t>
            </a:r>
          </a:p>
        </p:txBody>
      </p:sp>
      <p:pic>
        <p:nvPicPr>
          <p:cNvPr id="68611" name="Picture 8">
            <a:extLst>
              <a:ext uri="{FF2B5EF4-FFF2-40B4-BE49-F238E27FC236}">
                <a16:creationId xmlns:a16="http://schemas.microsoft.com/office/drawing/2014/main" id="{6B074BE6-1AE8-E9BA-FF1B-F13A74D7D2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42" t="10291" r="73964" b="9802"/>
          <a:stretch>
            <a:fillRect/>
          </a:stretch>
        </p:blipFill>
        <p:spPr bwMode="auto">
          <a:xfrm>
            <a:off x="11152717" y="58293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200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par>
                          <p:cTn id="13" fill="hold" nodeType="afterGroup">
                            <p:stCondLst>
                              <p:cond delay="3000"/>
                            </p:stCondLst>
                            <p:childTnLst>
                              <p:par>
                                <p:cTn id="14" presetID="1" presetClass="entr" presetSubtype="0" fill="hold" grpId="0" nodeType="afterEffect">
                                  <p:stCondLst>
                                    <p:cond delay="3000"/>
                                  </p:stCondLst>
                                  <p:childTnLst>
                                    <p:set>
                                      <p:cBhvr>
                                        <p:cTn id="15" dur="1" fill="hold">
                                          <p:stCondLst>
                                            <p:cond delay="0"/>
                                          </p:stCondLst>
                                        </p:cTn>
                                        <p:tgtEl>
                                          <p:spTgt spid="7">
                                            <p:txEl>
                                              <p:pRg st="4" end="4"/>
                                            </p:txEl>
                                          </p:spTgt>
                                        </p:tgtEl>
                                        <p:attrNameLst>
                                          <p:attrName>style.visibility</p:attrName>
                                        </p:attrNameLst>
                                      </p:cBhvr>
                                      <p:to>
                                        <p:strVal val="visible"/>
                                      </p:to>
                                    </p:set>
                                  </p:childTnLst>
                                </p:cTn>
                              </p:par>
                            </p:childTnLst>
                          </p:cTn>
                        </p:par>
                        <p:par>
                          <p:cTn id="16" fill="hold" nodeType="afterGroup">
                            <p:stCondLst>
                              <p:cond delay="6000"/>
                            </p:stCondLst>
                            <p:childTnLst>
                              <p:par>
                                <p:cTn id="17" presetID="1" presetClass="entr" presetSubtype="0" fill="hold" grpId="0" nodeType="afterEffect">
                                  <p:stCondLst>
                                    <p:cond delay="300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par>
                          <p:cTn id="19" fill="hold" nodeType="afterGroup">
                            <p:stCondLst>
                              <p:cond delay="9000"/>
                            </p:stCondLst>
                            <p:childTnLst>
                              <p:par>
                                <p:cTn id="20" presetID="1" presetClass="entr" presetSubtype="0" fill="hold" grpId="0" nodeType="afterEffect">
                                  <p:stCondLst>
                                    <p:cond delay="3000"/>
                                  </p:stCondLst>
                                  <p:childTnLst>
                                    <p:set>
                                      <p:cBhvr>
                                        <p:cTn id="21" dur="1" fill="hold">
                                          <p:stCondLst>
                                            <p:cond delay="0"/>
                                          </p:stCondLst>
                                        </p:cTn>
                                        <p:tgtEl>
                                          <p:spTgt spid="7">
                                            <p:txEl>
                                              <p:pRg st="8" end="8"/>
                                            </p:txEl>
                                          </p:spTgt>
                                        </p:tgtEl>
                                        <p:attrNameLst>
                                          <p:attrName>style.visibility</p:attrName>
                                        </p:attrNameLst>
                                      </p:cBhvr>
                                      <p:to>
                                        <p:strVal val="visible"/>
                                      </p:to>
                                    </p:set>
                                  </p:childTnLst>
                                </p:cTn>
                              </p:par>
                            </p:childTnLst>
                          </p:cTn>
                        </p:par>
                        <p:par>
                          <p:cTn id="22" fill="hold" nodeType="afterGroup">
                            <p:stCondLst>
                              <p:cond delay="12000"/>
                            </p:stCondLst>
                            <p:childTnLst>
                              <p:par>
                                <p:cTn id="23" presetID="1" presetClass="entr" presetSubtype="0" fill="hold" grpId="0" nodeType="afterEffect">
                                  <p:stCondLst>
                                    <p:cond delay="3000"/>
                                  </p:stCondLst>
                                  <p:childTnLst>
                                    <p:set>
                                      <p:cBhvr>
                                        <p:cTn id="24" dur="1" fill="hold">
                                          <p:stCondLst>
                                            <p:cond delay="0"/>
                                          </p:stCondLst>
                                        </p:cTn>
                                        <p:tgtEl>
                                          <p:spTgt spid="7">
                                            <p:txEl>
                                              <p:pRg st="10" end="10"/>
                                            </p:txEl>
                                          </p:spTgt>
                                        </p:tgtEl>
                                        <p:attrNameLst>
                                          <p:attrName>style.visibility</p:attrName>
                                        </p:attrNameLst>
                                      </p:cBhvr>
                                      <p:to>
                                        <p:strVal val="visible"/>
                                      </p:to>
                                    </p:set>
                                  </p:childTnLst>
                                </p:cTn>
                              </p:par>
                            </p:childTnLst>
                          </p:cTn>
                        </p:par>
                        <p:par>
                          <p:cTn id="25" fill="hold" nodeType="afterGroup">
                            <p:stCondLst>
                              <p:cond delay="15000"/>
                            </p:stCondLst>
                            <p:childTnLst>
                              <p:par>
                                <p:cTn id="26" presetID="1" presetClass="entr" presetSubtype="0" fill="hold" grpId="0" nodeType="afterEffect">
                                  <p:stCondLst>
                                    <p:cond delay="3000"/>
                                  </p:stCondLst>
                                  <p:childTnLst>
                                    <p:set>
                                      <p:cBhvr>
                                        <p:cTn id="27" dur="1" fill="hold">
                                          <p:stCondLst>
                                            <p:cond delay="0"/>
                                          </p:stCondLst>
                                        </p:cTn>
                                        <p:tgtEl>
                                          <p:spTgt spid="7">
                                            <p:txEl>
                                              <p:pRg st="12" end="12"/>
                                            </p:txEl>
                                          </p:spTgt>
                                        </p:tgtEl>
                                        <p:attrNameLst>
                                          <p:attrName>style.visibility</p:attrName>
                                        </p:attrNameLst>
                                      </p:cBhvr>
                                      <p:to>
                                        <p:strVal val="visible"/>
                                      </p:to>
                                    </p:set>
                                  </p:childTnLst>
                                </p:cTn>
                              </p:par>
                            </p:childTnLst>
                          </p:cTn>
                        </p:par>
                        <p:par>
                          <p:cTn id="28" fill="hold" nodeType="afterGroup">
                            <p:stCondLst>
                              <p:cond delay="18000"/>
                            </p:stCondLst>
                            <p:childTnLst>
                              <p:par>
                                <p:cTn id="29" presetID="1" presetClass="entr" presetSubtype="0" fill="hold" grpId="0" nodeType="afterEffect">
                                  <p:stCondLst>
                                    <p:cond delay="3000"/>
                                  </p:stCondLst>
                                  <p:childTnLst>
                                    <p:set>
                                      <p:cBhvr>
                                        <p:cTn id="30" dur="1" fill="hold">
                                          <p:stCondLst>
                                            <p:cond delay="0"/>
                                          </p:stCondLst>
                                        </p:cTn>
                                        <p:tgtEl>
                                          <p:spTgt spid="7">
                                            <p:txEl>
                                              <p:pRg st="14" end="14"/>
                                            </p:txEl>
                                          </p:spTgt>
                                        </p:tgtEl>
                                        <p:attrNameLst>
                                          <p:attrName>style.visibility</p:attrName>
                                        </p:attrNameLst>
                                      </p:cBhvr>
                                      <p:to>
                                        <p:strVal val="visible"/>
                                      </p:to>
                                    </p:set>
                                  </p:childTnLst>
                                </p:cTn>
                              </p:par>
                            </p:childTnLst>
                          </p:cTn>
                        </p:par>
                        <p:par>
                          <p:cTn id="31" fill="hold" nodeType="afterGroup">
                            <p:stCondLst>
                              <p:cond delay="21000"/>
                            </p:stCondLst>
                            <p:childTnLst>
                              <p:par>
                                <p:cTn id="32" presetID="1" presetClass="entr" presetSubtype="0" fill="hold" grpId="0" nodeType="afterEffect">
                                  <p:stCondLst>
                                    <p:cond delay="3000"/>
                                  </p:stCondLst>
                                  <p:childTnLst>
                                    <p:set>
                                      <p:cBhvr>
                                        <p:cTn id="33" dur="1" fill="hold">
                                          <p:stCondLst>
                                            <p:cond delay="0"/>
                                          </p:stCondLst>
                                        </p:cTn>
                                        <p:tgtEl>
                                          <p:spTgt spid="7">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a:extLst>
              <a:ext uri="{FF2B5EF4-FFF2-40B4-BE49-F238E27FC236}">
                <a16:creationId xmlns:a16="http://schemas.microsoft.com/office/drawing/2014/main" id="{B1804BD7-879F-7E51-1E50-834C91BAE0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1869" b="4073"/>
          <a:stretch>
            <a:fillRect/>
          </a:stretch>
        </p:blipFill>
        <p:spPr bwMode="auto">
          <a:xfrm>
            <a:off x="0" y="0"/>
            <a:ext cx="123465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5921AC35-1EC0-7208-CF73-B0BE8FABE774}"/>
              </a:ext>
            </a:extLst>
          </p:cNvPr>
          <p:cNvSpPr txBox="1">
            <a:spLocks noChangeArrowheads="1"/>
          </p:cNvSpPr>
          <p:nvPr/>
        </p:nvSpPr>
        <p:spPr bwMode="auto">
          <a:xfrm>
            <a:off x="491067" y="1217084"/>
            <a:ext cx="8428567" cy="4423458"/>
          </a:xfrm>
          <a:prstGeom prst="rect">
            <a:avLst/>
          </a:prstGeom>
          <a:solidFill>
            <a:srgbClr val="D1E0E3">
              <a:alpha val="60000"/>
            </a:srgbClr>
          </a:solidFill>
          <a:ln>
            <a:noFill/>
          </a:ln>
        </p:spPr>
        <p:txBody>
          <a:bodyPr lIns="240000" tIns="240000" rIns="240000" bIns="240000">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just">
              <a:lnSpc>
                <a:spcPct val="100000"/>
              </a:lnSpc>
              <a:spcBef>
                <a:spcPct val="0"/>
              </a:spcBef>
              <a:buNone/>
              <a:defRPr/>
            </a:pPr>
            <a:r>
              <a:rPr lang="en-GB" altLang="en-US" sz="2133" b="1" dirty="0"/>
              <a:t>On site - </a:t>
            </a:r>
          </a:p>
          <a:p>
            <a:pPr marL="0" indent="0">
              <a:lnSpc>
                <a:spcPct val="100000"/>
              </a:lnSpc>
              <a:spcBef>
                <a:spcPct val="0"/>
              </a:spcBef>
              <a:buNone/>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Confirmation that all planning and building control conditions have been released.</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Site Inspections/ Toolbox talks</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Issue of CML mortgage Certificates to release Mortgage payments</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Interim through to Completion Certification</a:t>
            </a:r>
            <a:endParaRPr lang="en-US" altLang="en-US" sz="2000"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1 year inspection to confirm making good of defects.</a:t>
            </a:r>
          </a:p>
        </p:txBody>
      </p:sp>
      <p:pic>
        <p:nvPicPr>
          <p:cNvPr id="74755" name="Picture 8">
            <a:extLst>
              <a:ext uri="{FF2B5EF4-FFF2-40B4-BE49-F238E27FC236}">
                <a16:creationId xmlns:a16="http://schemas.microsoft.com/office/drawing/2014/main" id="{714C25B3-39D0-E996-8A1A-6A9B060804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42" t="10291" r="73964" b="9802"/>
          <a:stretch>
            <a:fillRect/>
          </a:stretch>
        </p:blipFill>
        <p:spPr bwMode="auto">
          <a:xfrm>
            <a:off x="11152718" y="58293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200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par>
                          <p:cTn id="13" fill="hold" nodeType="afterGroup">
                            <p:stCondLst>
                              <p:cond delay="3000"/>
                            </p:stCondLst>
                            <p:childTnLst>
                              <p:par>
                                <p:cTn id="14" presetID="1" presetClass="entr" presetSubtype="0" fill="hold" grpId="0" nodeType="afterEffect">
                                  <p:stCondLst>
                                    <p:cond delay="3000"/>
                                  </p:stCondLst>
                                  <p:childTnLst>
                                    <p:set>
                                      <p:cBhvr>
                                        <p:cTn id="15" dur="1" fill="hold">
                                          <p:stCondLst>
                                            <p:cond delay="0"/>
                                          </p:stCondLst>
                                        </p:cTn>
                                        <p:tgtEl>
                                          <p:spTgt spid="7">
                                            <p:txEl>
                                              <p:pRg st="4" end="4"/>
                                            </p:txEl>
                                          </p:spTgt>
                                        </p:tgtEl>
                                        <p:attrNameLst>
                                          <p:attrName>style.visibility</p:attrName>
                                        </p:attrNameLst>
                                      </p:cBhvr>
                                      <p:to>
                                        <p:strVal val="visible"/>
                                      </p:to>
                                    </p:set>
                                  </p:childTnLst>
                                </p:cTn>
                              </p:par>
                            </p:childTnLst>
                          </p:cTn>
                        </p:par>
                        <p:par>
                          <p:cTn id="16" fill="hold" nodeType="afterGroup">
                            <p:stCondLst>
                              <p:cond delay="6000"/>
                            </p:stCondLst>
                            <p:childTnLst>
                              <p:par>
                                <p:cTn id="17" presetID="1" presetClass="entr" presetSubtype="0" fill="hold" grpId="0" nodeType="afterEffect">
                                  <p:stCondLst>
                                    <p:cond delay="300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par>
                          <p:cTn id="19" fill="hold" nodeType="afterGroup">
                            <p:stCondLst>
                              <p:cond delay="9000"/>
                            </p:stCondLst>
                            <p:childTnLst>
                              <p:par>
                                <p:cTn id="20" presetID="1" presetClass="entr" presetSubtype="0" fill="hold" grpId="0" nodeType="afterEffect">
                                  <p:stCondLst>
                                    <p:cond delay="3000"/>
                                  </p:stCondLst>
                                  <p:childTnLst>
                                    <p:set>
                                      <p:cBhvr>
                                        <p:cTn id="21" dur="1" fill="hold">
                                          <p:stCondLst>
                                            <p:cond delay="0"/>
                                          </p:stCondLst>
                                        </p:cTn>
                                        <p:tgtEl>
                                          <p:spTgt spid="7">
                                            <p:txEl>
                                              <p:pRg st="8" end="8"/>
                                            </p:txEl>
                                          </p:spTgt>
                                        </p:tgtEl>
                                        <p:attrNameLst>
                                          <p:attrName>style.visibility</p:attrName>
                                        </p:attrNameLst>
                                      </p:cBhvr>
                                      <p:to>
                                        <p:strVal val="visible"/>
                                      </p:to>
                                    </p:set>
                                  </p:childTnLst>
                                </p:cTn>
                              </p:par>
                            </p:childTnLst>
                          </p:cTn>
                        </p:par>
                        <p:par>
                          <p:cTn id="22" fill="hold" nodeType="afterGroup">
                            <p:stCondLst>
                              <p:cond delay="12000"/>
                            </p:stCondLst>
                            <p:childTnLst>
                              <p:par>
                                <p:cTn id="23" presetID="1" presetClass="entr" presetSubtype="0" fill="hold" grpId="0" nodeType="afterEffect">
                                  <p:stCondLst>
                                    <p:cond delay="3000"/>
                                  </p:stCondLst>
                                  <p:childTnLst>
                                    <p:set>
                                      <p:cBhvr>
                                        <p:cTn id="24"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8">
            <a:extLst>
              <a:ext uri="{FF2B5EF4-FFF2-40B4-BE49-F238E27FC236}">
                <a16:creationId xmlns:a16="http://schemas.microsoft.com/office/drawing/2014/main" id="{28E7AF46-E207-52FC-E17B-D6DCB80792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42" t="10291" r="73964" b="9802"/>
          <a:stretch>
            <a:fillRect/>
          </a:stretch>
        </p:blipFill>
        <p:spPr bwMode="auto">
          <a:xfrm>
            <a:off x="11137901" y="58547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7B0EAE1-4E92-2DDA-9EC4-8D1B6B70DAD8}"/>
              </a:ext>
            </a:extLst>
          </p:cNvPr>
          <p:cNvSpPr txBox="1">
            <a:spLocks noChangeArrowheads="1"/>
          </p:cNvSpPr>
          <p:nvPr/>
        </p:nvSpPr>
        <p:spPr bwMode="auto">
          <a:xfrm>
            <a:off x="543984" y="505884"/>
            <a:ext cx="8686800" cy="5586725"/>
          </a:xfrm>
          <a:prstGeom prst="rect">
            <a:avLst/>
          </a:prstGeom>
          <a:solidFill>
            <a:srgbClr val="D1E0E3">
              <a:alpha val="60000"/>
            </a:srgbClr>
          </a:solidFill>
          <a:ln>
            <a:noFill/>
          </a:ln>
        </p:spPr>
        <p:txBody>
          <a:bodyPr lIns="240000" tIns="240000" rIns="240000" bIns="240000">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just">
              <a:lnSpc>
                <a:spcPct val="100000"/>
              </a:lnSpc>
              <a:spcBef>
                <a:spcPct val="0"/>
              </a:spcBef>
              <a:buNone/>
              <a:defRPr/>
            </a:pPr>
            <a:r>
              <a:rPr lang="en-GB" altLang="en-US" sz="2133" b="1" dirty="0"/>
              <a:t>CDM 2015- </a:t>
            </a:r>
          </a:p>
          <a:p>
            <a:pPr marL="0" indent="0">
              <a:lnSpc>
                <a:spcPct val="100000"/>
              </a:lnSpc>
              <a:spcBef>
                <a:spcPct val="0"/>
              </a:spcBef>
              <a:buNone/>
              <a:defRPr/>
            </a:pPr>
            <a:endParaRPr lang="en-GB" sz="2133" dirty="0"/>
          </a:p>
          <a:p>
            <a:pPr marL="0" indent="0">
              <a:lnSpc>
                <a:spcPct val="100000"/>
              </a:lnSpc>
              <a:spcBef>
                <a:spcPct val="0"/>
              </a:spcBef>
              <a:buNone/>
              <a:defRPr/>
            </a:pPr>
            <a:r>
              <a:rPr lang="en-GB" sz="2133" dirty="0"/>
              <a:t>The </a:t>
            </a:r>
            <a:r>
              <a:rPr lang="en-GB" sz="2133" b="1" dirty="0"/>
              <a:t>Client</a:t>
            </a:r>
            <a:r>
              <a:rPr lang="en-GB" sz="2133" dirty="0"/>
              <a:t> has overall responsibility for the successful management of the project and is supported by the </a:t>
            </a:r>
            <a:r>
              <a:rPr lang="en-GB" sz="2133" b="1" dirty="0"/>
              <a:t>Principal Designer </a:t>
            </a:r>
            <a:r>
              <a:rPr lang="en-GB" sz="2133" dirty="0"/>
              <a:t>and </a:t>
            </a:r>
            <a:r>
              <a:rPr lang="en-GB" sz="2133" b="1" dirty="0"/>
              <a:t>Principal Contractor</a:t>
            </a:r>
            <a:r>
              <a:rPr lang="en-GB" sz="2133" dirty="0"/>
              <a:t> in different phases of the project. </a:t>
            </a:r>
          </a:p>
          <a:p>
            <a:pPr marL="0" indent="0">
              <a:lnSpc>
                <a:spcPct val="100000"/>
              </a:lnSpc>
              <a:spcBef>
                <a:spcPct val="0"/>
              </a:spcBef>
              <a:buNone/>
              <a:defRPr/>
            </a:pPr>
            <a:endParaRPr lang="en-US" altLang="en-US" sz="2133" dirty="0">
              <a:ea typeface="Charter Roman" panose="02040503050506020203" pitchFamily="18" charset="0"/>
              <a:cs typeface="Charter Roman" panose="02040503050506020203" pitchFamily="18" charset="0"/>
            </a:endParaRPr>
          </a:p>
          <a:p>
            <a:pPr marL="0" indent="0">
              <a:buNone/>
              <a:defRPr/>
            </a:pPr>
            <a:r>
              <a:rPr lang="en-GB" sz="2133" dirty="0"/>
              <a:t>The Principle Designer will:-</a:t>
            </a:r>
          </a:p>
          <a:p>
            <a:pPr>
              <a:buFont typeface="+mj-lt"/>
              <a:buAutoNum type="arabicPeriod"/>
              <a:defRPr/>
            </a:pPr>
            <a:r>
              <a:rPr lang="en-GB" sz="2133" dirty="0"/>
              <a:t>Provide pre-construction information to appointed designers and Principal Contractor</a:t>
            </a:r>
          </a:p>
          <a:p>
            <a:pPr>
              <a:buFont typeface="+mj-lt"/>
              <a:buAutoNum type="arabicPeriod"/>
              <a:defRPr/>
            </a:pPr>
            <a:r>
              <a:rPr lang="en-GB" sz="2133" dirty="0"/>
              <a:t>Assist the client in provision of pre-construction information </a:t>
            </a:r>
          </a:p>
          <a:p>
            <a:pPr>
              <a:buFont typeface="+mj-lt"/>
              <a:buAutoNum type="arabicPeriod"/>
              <a:defRPr/>
            </a:pPr>
            <a:r>
              <a:rPr lang="en-GB" sz="2133" dirty="0"/>
              <a:t>Gather information for the Health and Safety File</a:t>
            </a:r>
          </a:p>
          <a:p>
            <a:pPr>
              <a:buFont typeface="+mj-lt"/>
              <a:buAutoNum type="arabicPeriod"/>
              <a:defRPr/>
            </a:pPr>
            <a:r>
              <a:rPr lang="en-GB" sz="2133" dirty="0"/>
              <a:t>Liaise with the Principal Contractor</a:t>
            </a:r>
          </a:p>
          <a:p>
            <a:pPr>
              <a:buFont typeface="+mj-lt"/>
              <a:buAutoNum type="arabicPeriod"/>
              <a:defRPr/>
            </a:pPr>
            <a:r>
              <a:rPr lang="en-GB" sz="2133" dirty="0"/>
              <a:t>Update to CDM Matrix where design work is carried out after the construction phase has commenced </a:t>
            </a:r>
          </a:p>
        </p:txBody>
      </p:sp>
      <p:pic>
        <p:nvPicPr>
          <p:cNvPr id="3" name="Picture 2">
            <a:extLst>
              <a:ext uri="{FF2B5EF4-FFF2-40B4-BE49-F238E27FC236}">
                <a16:creationId xmlns:a16="http://schemas.microsoft.com/office/drawing/2014/main" id="{3A23C7B6-20E6-71F6-E2FB-75D1002FCF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1784" y="2108201"/>
            <a:ext cx="3816349" cy="223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2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1000"/>
                                  </p:stCondLst>
                                  <p:childTnLst>
                                    <p:set>
                                      <p:cBhvr>
                                        <p:cTn id="9" dur="1" fill="hold">
                                          <p:stCondLst>
                                            <p:cond delay="0"/>
                                          </p:stCondLst>
                                        </p:cTn>
                                        <p:tgtEl>
                                          <p:spTgt spid="8">
                                            <p:bg/>
                                          </p:spTgt>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grpId="0" nodeType="after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par>
                          <p:cTn id="15" fill="hold" nodeType="afterGroup">
                            <p:stCondLst>
                              <p:cond delay="3000"/>
                            </p:stCondLst>
                            <p:childTnLst>
                              <p:par>
                                <p:cTn id="16" presetID="1" presetClass="entr" presetSubtype="0" fill="hold" nodeType="afterEffect">
                                  <p:stCondLst>
                                    <p:cond delay="2000"/>
                                  </p:stCondLst>
                                  <p:childTnLst>
                                    <p:set>
                                      <p:cBhvr>
                                        <p:cTn id="17" dur="1" fill="hold">
                                          <p:stCondLst>
                                            <p:cond delay="0"/>
                                          </p:stCondLst>
                                        </p:cTn>
                                        <p:tgtEl>
                                          <p:spTgt spid="8">
                                            <p:txEl>
                                              <p:pRg st="4" end="4"/>
                                            </p:txEl>
                                          </p:spTgt>
                                        </p:tgtEl>
                                        <p:attrNameLst>
                                          <p:attrName>style.visibility</p:attrName>
                                        </p:attrNameLst>
                                      </p:cBhvr>
                                      <p:to>
                                        <p:strVal val="visible"/>
                                      </p:to>
                                    </p:set>
                                  </p:childTnLst>
                                </p:cTn>
                              </p:par>
                            </p:childTnLst>
                          </p:cTn>
                        </p:par>
                        <p:par>
                          <p:cTn id="18" fill="hold" nodeType="afterGroup">
                            <p:stCondLst>
                              <p:cond delay="5000"/>
                            </p:stCondLst>
                            <p:childTnLst>
                              <p:par>
                                <p:cTn id="19" presetID="1" presetClass="entr" presetSubtype="0" fill="hold" nodeType="afterEffect">
                                  <p:stCondLst>
                                    <p:cond delay="200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childTnLst>
                          </p:cTn>
                        </p:par>
                        <p:par>
                          <p:cTn id="21" fill="hold" nodeType="afterGroup">
                            <p:stCondLst>
                              <p:cond delay="7000"/>
                            </p:stCondLst>
                            <p:childTnLst>
                              <p:par>
                                <p:cTn id="22" presetID="1" presetClass="entr" presetSubtype="0" fill="hold" nodeType="afterEffect">
                                  <p:stCondLst>
                                    <p:cond delay="2000"/>
                                  </p:stCondLst>
                                  <p:childTnLst>
                                    <p:set>
                                      <p:cBhvr>
                                        <p:cTn id="23" dur="1" fill="hold">
                                          <p:stCondLst>
                                            <p:cond delay="0"/>
                                          </p:stCondLst>
                                        </p:cTn>
                                        <p:tgtEl>
                                          <p:spTgt spid="8">
                                            <p:txEl>
                                              <p:pRg st="6" end="6"/>
                                            </p:txEl>
                                          </p:spTgt>
                                        </p:tgtEl>
                                        <p:attrNameLst>
                                          <p:attrName>style.visibility</p:attrName>
                                        </p:attrNameLst>
                                      </p:cBhvr>
                                      <p:to>
                                        <p:strVal val="visible"/>
                                      </p:to>
                                    </p:set>
                                  </p:childTnLst>
                                </p:cTn>
                              </p:par>
                            </p:childTnLst>
                          </p:cTn>
                        </p:par>
                        <p:par>
                          <p:cTn id="24" fill="hold" nodeType="afterGroup">
                            <p:stCondLst>
                              <p:cond delay="9000"/>
                            </p:stCondLst>
                            <p:childTnLst>
                              <p:par>
                                <p:cTn id="25" presetID="1" presetClass="entr" presetSubtype="0" fill="hold" nodeType="afterEffect">
                                  <p:stCondLst>
                                    <p:cond delay="200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childTnLst>
                          </p:cTn>
                        </p:par>
                        <p:par>
                          <p:cTn id="27" fill="hold" nodeType="afterGroup">
                            <p:stCondLst>
                              <p:cond delay="11000"/>
                            </p:stCondLst>
                            <p:childTnLst>
                              <p:par>
                                <p:cTn id="28" presetID="1" presetClass="entr" presetSubtype="0" fill="hold" nodeType="afterEffect">
                                  <p:stCondLst>
                                    <p:cond delay="2000"/>
                                  </p:stCondLst>
                                  <p:childTnLst>
                                    <p:set>
                                      <p:cBhvr>
                                        <p:cTn id="29" dur="1" fill="hold">
                                          <p:stCondLst>
                                            <p:cond delay="0"/>
                                          </p:stCondLst>
                                        </p:cTn>
                                        <p:tgtEl>
                                          <p:spTgt spid="8">
                                            <p:txEl>
                                              <p:pRg st="8" end="8"/>
                                            </p:txEl>
                                          </p:spTgt>
                                        </p:tgtEl>
                                        <p:attrNameLst>
                                          <p:attrName>style.visibility</p:attrName>
                                        </p:attrNameLst>
                                      </p:cBhvr>
                                      <p:to>
                                        <p:strVal val="visible"/>
                                      </p:to>
                                    </p:set>
                                  </p:childTnLst>
                                </p:cTn>
                              </p:par>
                            </p:childTnLst>
                          </p:cTn>
                        </p:par>
                        <p:par>
                          <p:cTn id="30" fill="hold" nodeType="afterGroup">
                            <p:stCondLst>
                              <p:cond delay="13000"/>
                            </p:stCondLst>
                            <p:childTnLst>
                              <p:par>
                                <p:cTn id="31" presetID="1" presetClass="entr" presetSubtype="0" fill="hold" nodeType="afterEffect">
                                  <p:stCondLst>
                                    <p:cond delay="2000"/>
                                  </p:stCondLst>
                                  <p:childTnLst>
                                    <p:set>
                                      <p:cBhvr>
                                        <p:cTn id="3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allAtOnce"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a:extLst>
              <a:ext uri="{FF2B5EF4-FFF2-40B4-BE49-F238E27FC236}">
                <a16:creationId xmlns:a16="http://schemas.microsoft.com/office/drawing/2014/main" id="{869573F2-E4A1-E73A-1670-F3E3BA5DF1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Box 1">
            <a:extLst>
              <a:ext uri="{FF2B5EF4-FFF2-40B4-BE49-F238E27FC236}">
                <a16:creationId xmlns:a16="http://schemas.microsoft.com/office/drawing/2014/main" id="{B90E6644-504C-0B76-225D-1A823FCE5EEA}"/>
              </a:ext>
            </a:extLst>
          </p:cNvPr>
          <p:cNvSpPr txBox="1">
            <a:spLocks noChangeArrowheads="1"/>
          </p:cNvSpPr>
          <p:nvPr/>
        </p:nvSpPr>
        <p:spPr bwMode="auto">
          <a:xfrm>
            <a:off x="3784601" y="1998133"/>
            <a:ext cx="184731" cy="300210"/>
          </a:xfrm>
          <a:prstGeom prst="rect">
            <a:avLst/>
          </a:prstGeom>
          <a:noFill/>
          <a:ln>
            <a:noFill/>
          </a:ln>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None/>
              <a:defRPr/>
            </a:pPr>
            <a:endParaRPr lang="en-US" altLang="en-US" sz="1351"/>
          </a:p>
        </p:txBody>
      </p:sp>
      <p:sp>
        <p:nvSpPr>
          <p:cNvPr id="5" name="TextBox 4">
            <a:extLst>
              <a:ext uri="{FF2B5EF4-FFF2-40B4-BE49-F238E27FC236}">
                <a16:creationId xmlns:a16="http://schemas.microsoft.com/office/drawing/2014/main" id="{EBFCE34B-DAFB-ED04-D11D-0D8C3892A45E}"/>
              </a:ext>
            </a:extLst>
          </p:cNvPr>
          <p:cNvSpPr txBox="1">
            <a:spLocks noChangeArrowheads="1"/>
          </p:cNvSpPr>
          <p:nvPr/>
        </p:nvSpPr>
        <p:spPr bwMode="auto">
          <a:xfrm>
            <a:off x="0" y="302685"/>
            <a:ext cx="12192000" cy="5262979"/>
          </a:xfrm>
          <a:prstGeom prst="rect">
            <a:avLst/>
          </a:prstGeom>
          <a:solidFill>
            <a:schemeClr val="bg1">
              <a:alpha val="60000"/>
            </a:schemeClr>
          </a:solidFill>
          <a:ln>
            <a:noFill/>
          </a:ln>
        </p:spPr>
        <p:txBody>
          <a:bodyPr>
            <a:spAutoFit/>
          </a:bodyPr>
          <a:lstStyle>
            <a:lvl1pPr marL="342900" indent="-3429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indent="0" algn="ctr">
              <a:lnSpc>
                <a:spcPct val="100000"/>
              </a:lnSpc>
              <a:spcBef>
                <a:spcPct val="0"/>
              </a:spcBef>
              <a:buNone/>
              <a:defRPr/>
            </a:pPr>
            <a:r>
              <a:rPr lang="en-US" altLang="en-US" sz="4800" b="1" dirty="0"/>
              <a:t>TOP TIPS</a:t>
            </a:r>
          </a:p>
          <a:p>
            <a:pPr algn="ctr" eaLnBrk="1" hangingPunct="1">
              <a:lnSpc>
                <a:spcPct val="100000"/>
              </a:lnSpc>
              <a:spcBef>
                <a:spcPct val="0"/>
              </a:spcBef>
              <a:buFont typeface="Calibri Light" panose="020F0302020204030204" pitchFamily="34" charset="0"/>
              <a:buAutoNum type="arabicPeriod"/>
              <a:defRPr/>
            </a:pPr>
            <a:endParaRPr lang="en-US" altLang="en-US" sz="2400" dirty="0"/>
          </a:p>
          <a:p>
            <a:pPr algn="ctr" eaLnBrk="1" hangingPunct="1">
              <a:lnSpc>
                <a:spcPct val="100000"/>
              </a:lnSpc>
              <a:spcBef>
                <a:spcPct val="0"/>
              </a:spcBef>
              <a:buFont typeface="Calibri Light" panose="020F0302020204030204" pitchFamily="34" charset="0"/>
              <a:buAutoNum type="arabicPeriod"/>
              <a:defRPr/>
            </a:pPr>
            <a:r>
              <a:rPr lang="en-GB" sz="2400" dirty="0"/>
              <a:t>Do your research about potential sites</a:t>
            </a:r>
            <a:r>
              <a:rPr lang="en-GB" sz="2400" dirty="0">
                <a:ea typeface="Charter Roman" charset="0"/>
                <a:cs typeface="Charter Roman" charset="0"/>
              </a:rPr>
              <a:t>.</a:t>
            </a:r>
          </a:p>
          <a:p>
            <a:pPr algn="ctr" eaLnBrk="1" hangingPunct="1">
              <a:lnSpc>
                <a:spcPct val="100000"/>
              </a:lnSpc>
              <a:spcBef>
                <a:spcPct val="0"/>
              </a:spcBef>
              <a:buFont typeface="Calibri Light" panose="020F0302020204030204" pitchFamily="34" charset="0"/>
              <a:buAutoNum type="arabicPeriod"/>
              <a:defRPr/>
            </a:pPr>
            <a:endParaRPr lang="en-GB" altLang="en-US" sz="2400" dirty="0"/>
          </a:p>
          <a:p>
            <a:pPr algn="ctr" eaLnBrk="1" hangingPunct="1">
              <a:lnSpc>
                <a:spcPct val="100000"/>
              </a:lnSpc>
              <a:spcBef>
                <a:spcPct val="0"/>
              </a:spcBef>
              <a:buFont typeface="Calibri Light" panose="020F0302020204030204" pitchFamily="34" charset="0"/>
              <a:buAutoNum type="arabicPeriod"/>
              <a:defRPr/>
            </a:pPr>
            <a:r>
              <a:rPr lang="en-GB" altLang="en-US" sz="2400" dirty="0"/>
              <a:t>Develop your brief early on and commit to it.</a:t>
            </a:r>
          </a:p>
          <a:p>
            <a:pPr algn="ctr" eaLnBrk="1" hangingPunct="1">
              <a:lnSpc>
                <a:spcPct val="100000"/>
              </a:lnSpc>
              <a:spcBef>
                <a:spcPct val="0"/>
              </a:spcBef>
              <a:buFont typeface="Calibri Light" panose="020F0302020204030204" pitchFamily="34" charset="0"/>
              <a:buAutoNum type="arabicPeriod"/>
              <a:defRPr/>
            </a:pPr>
            <a:endParaRPr lang="en-GB" altLang="en-US" sz="2400" dirty="0"/>
          </a:p>
          <a:p>
            <a:pPr algn="ctr" eaLnBrk="1" hangingPunct="1">
              <a:lnSpc>
                <a:spcPct val="100000"/>
              </a:lnSpc>
              <a:spcBef>
                <a:spcPct val="0"/>
              </a:spcBef>
              <a:buFont typeface="Calibri Light" panose="020F0302020204030204" pitchFamily="34" charset="0"/>
              <a:buAutoNum type="arabicPeriod"/>
              <a:defRPr/>
            </a:pPr>
            <a:r>
              <a:rPr lang="en-GB" altLang="en-US" sz="2400" dirty="0"/>
              <a:t>Be the best self-builder or client you can be!</a:t>
            </a:r>
            <a:endParaRPr lang="en-US" altLang="en-US" sz="2400" dirty="0"/>
          </a:p>
          <a:p>
            <a:pPr algn="ctr" eaLnBrk="1" hangingPunct="1">
              <a:lnSpc>
                <a:spcPct val="100000"/>
              </a:lnSpc>
              <a:spcBef>
                <a:spcPct val="0"/>
              </a:spcBef>
              <a:buFont typeface="Calibri Light" panose="020F0302020204030204" pitchFamily="34" charset="0"/>
              <a:buAutoNum type="arabicPeriod"/>
              <a:defRPr/>
            </a:pPr>
            <a:endParaRPr lang="en-US" altLang="en-US" sz="2400" dirty="0"/>
          </a:p>
          <a:p>
            <a:pPr algn="ctr" eaLnBrk="1" hangingPunct="1">
              <a:lnSpc>
                <a:spcPct val="100000"/>
              </a:lnSpc>
              <a:spcBef>
                <a:spcPct val="0"/>
              </a:spcBef>
              <a:buFont typeface="Calibri Light" panose="020F0302020204030204" pitchFamily="34" charset="0"/>
              <a:buAutoNum type="arabicPeriod"/>
              <a:defRPr/>
            </a:pPr>
            <a:r>
              <a:rPr lang="en-GB" sz="2400" dirty="0">
                <a:ea typeface="Charter Roman" charset="0"/>
                <a:cs typeface="Charter Roman" charset="0"/>
              </a:rPr>
              <a:t>Prioritise your goals and integrate from the outset.</a:t>
            </a:r>
            <a:endParaRPr lang="en-US" altLang="en-US" sz="2400" dirty="0"/>
          </a:p>
          <a:p>
            <a:pPr algn="ctr" eaLnBrk="1" hangingPunct="1">
              <a:lnSpc>
                <a:spcPct val="100000"/>
              </a:lnSpc>
              <a:spcBef>
                <a:spcPct val="0"/>
              </a:spcBef>
              <a:buFont typeface="Calibri Light" panose="020F0302020204030204" pitchFamily="34" charset="0"/>
              <a:buAutoNum type="arabicPeriod"/>
              <a:defRPr/>
            </a:pPr>
            <a:endParaRPr lang="en-US" altLang="en-US" sz="2400" dirty="0"/>
          </a:p>
          <a:p>
            <a:pPr algn="ctr" eaLnBrk="1" hangingPunct="1">
              <a:lnSpc>
                <a:spcPct val="100000"/>
              </a:lnSpc>
              <a:spcBef>
                <a:spcPct val="0"/>
              </a:spcBef>
              <a:buFont typeface="Calibri Light" panose="020F0302020204030204" pitchFamily="34" charset="0"/>
              <a:buAutoNum type="arabicPeriod"/>
              <a:defRPr/>
            </a:pPr>
            <a:r>
              <a:rPr lang="en-GB" altLang="en-US" sz="2400" dirty="0"/>
              <a:t>H</a:t>
            </a:r>
            <a:r>
              <a:rPr lang="en-GB" sz="2400" dirty="0">
                <a:ea typeface="Charter Roman" charset="0"/>
                <a:cs typeface="Charter Roman" charset="0"/>
              </a:rPr>
              <a:t>ire the right team to design in more complicated features.</a:t>
            </a:r>
            <a:endParaRPr lang="en-US" sz="2400" dirty="0"/>
          </a:p>
          <a:p>
            <a:pPr algn="ctr" eaLnBrk="1" hangingPunct="1">
              <a:lnSpc>
                <a:spcPct val="100000"/>
              </a:lnSpc>
              <a:spcBef>
                <a:spcPct val="0"/>
              </a:spcBef>
              <a:buFont typeface="Calibri Light" panose="020F0302020204030204" pitchFamily="34" charset="0"/>
              <a:buAutoNum type="arabicPeriod"/>
              <a:defRPr/>
            </a:pPr>
            <a:endParaRPr lang="en-US" altLang="en-US" sz="2400" dirty="0"/>
          </a:p>
          <a:p>
            <a:pPr algn="ctr" eaLnBrk="1" hangingPunct="1">
              <a:lnSpc>
                <a:spcPct val="100000"/>
              </a:lnSpc>
              <a:spcBef>
                <a:spcPct val="0"/>
              </a:spcBef>
              <a:buFont typeface="Calibri Light" panose="020F0302020204030204" pitchFamily="34" charset="0"/>
              <a:buAutoNum type="arabicPeriod"/>
              <a:defRPr/>
            </a:pPr>
            <a:endParaRPr lang="en-US" altLang="en-US" sz="2400" dirty="0"/>
          </a:p>
        </p:txBody>
      </p:sp>
      <p:pic>
        <p:nvPicPr>
          <p:cNvPr id="78852" name="Picture 8">
            <a:extLst>
              <a:ext uri="{FF2B5EF4-FFF2-40B4-BE49-F238E27FC236}">
                <a16:creationId xmlns:a16="http://schemas.microsoft.com/office/drawing/2014/main" id="{3F5DF426-76F0-14A5-2B9F-3F998AD255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42" t="10291" r="73964" b="9802"/>
          <a:stretch>
            <a:fillRect/>
          </a:stretch>
        </p:blipFill>
        <p:spPr bwMode="auto">
          <a:xfrm>
            <a:off x="11152717" y="58293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200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par>
                          <p:cTn id="13" fill="hold" nodeType="afterGroup">
                            <p:stCondLst>
                              <p:cond delay="3000"/>
                            </p:stCondLst>
                            <p:childTnLst>
                              <p:par>
                                <p:cTn id="14" presetID="1" presetClass="entr" presetSubtype="0" fill="hold" grpId="0" nodeType="afterEffect">
                                  <p:stCondLst>
                                    <p:cond delay="2000"/>
                                  </p:stCondLst>
                                  <p:childTnLst>
                                    <p:set>
                                      <p:cBhvr>
                                        <p:cTn id="15" dur="1" fill="hold">
                                          <p:stCondLst>
                                            <p:cond delay="0"/>
                                          </p:stCondLst>
                                        </p:cTn>
                                        <p:tgtEl>
                                          <p:spTgt spid="5">
                                            <p:txEl>
                                              <p:pRg st="4" end="4"/>
                                            </p:txEl>
                                          </p:spTgt>
                                        </p:tgtEl>
                                        <p:attrNameLst>
                                          <p:attrName>style.visibility</p:attrName>
                                        </p:attrNameLst>
                                      </p:cBhvr>
                                      <p:to>
                                        <p:strVal val="visible"/>
                                      </p:to>
                                    </p:set>
                                  </p:childTnLst>
                                </p:cTn>
                              </p:par>
                            </p:childTnLst>
                          </p:cTn>
                        </p:par>
                        <p:par>
                          <p:cTn id="16" fill="hold" nodeType="afterGroup">
                            <p:stCondLst>
                              <p:cond delay="5000"/>
                            </p:stCondLst>
                            <p:childTnLst>
                              <p:par>
                                <p:cTn id="17" presetID="1" presetClass="entr" presetSubtype="0" fill="hold" grpId="0" nodeType="afterEffect">
                                  <p:stCondLst>
                                    <p:cond delay="200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par>
                          <p:cTn id="19" fill="hold" nodeType="afterGroup">
                            <p:stCondLst>
                              <p:cond delay="7000"/>
                            </p:stCondLst>
                            <p:childTnLst>
                              <p:par>
                                <p:cTn id="20" presetID="1" presetClass="entr" presetSubtype="0" fill="hold" grpId="0" nodeType="afterEffect">
                                  <p:stCondLst>
                                    <p:cond delay="2000"/>
                                  </p:stCondLst>
                                  <p:childTnLst>
                                    <p:set>
                                      <p:cBhvr>
                                        <p:cTn id="21" dur="1" fill="hold">
                                          <p:stCondLst>
                                            <p:cond delay="0"/>
                                          </p:stCondLst>
                                        </p:cTn>
                                        <p:tgtEl>
                                          <p:spTgt spid="5">
                                            <p:txEl>
                                              <p:pRg st="8" end="8"/>
                                            </p:txEl>
                                          </p:spTgt>
                                        </p:tgtEl>
                                        <p:attrNameLst>
                                          <p:attrName>style.visibility</p:attrName>
                                        </p:attrNameLst>
                                      </p:cBhvr>
                                      <p:to>
                                        <p:strVal val="visible"/>
                                      </p:to>
                                    </p:set>
                                  </p:childTnLst>
                                </p:cTn>
                              </p:par>
                            </p:childTnLst>
                          </p:cTn>
                        </p:par>
                        <p:par>
                          <p:cTn id="22" fill="hold" nodeType="afterGroup">
                            <p:stCondLst>
                              <p:cond delay="9000"/>
                            </p:stCondLst>
                            <p:childTnLst>
                              <p:par>
                                <p:cTn id="23" presetID="1" presetClass="entr" presetSubtype="0" fill="hold" grpId="0" nodeType="afterEffect">
                                  <p:stCondLst>
                                    <p:cond delay="2000"/>
                                  </p:stCondLst>
                                  <p:childTnLst>
                                    <p:set>
                                      <p:cBhvr>
                                        <p:cTn id="2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5">
            <a:extLst>
              <a:ext uri="{FF2B5EF4-FFF2-40B4-BE49-F238E27FC236}">
                <a16:creationId xmlns:a16="http://schemas.microsoft.com/office/drawing/2014/main" id="{543604F9-EF10-060F-1E64-848C0A8AE0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500" b="1250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TextBox 8">
            <a:extLst>
              <a:ext uri="{FF2B5EF4-FFF2-40B4-BE49-F238E27FC236}">
                <a16:creationId xmlns:a16="http://schemas.microsoft.com/office/drawing/2014/main" id="{06B27727-9868-EC59-1427-C31B31B89120}"/>
              </a:ext>
            </a:extLst>
          </p:cNvPr>
          <p:cNvSpPr txBox="1">
            <a:spLocks noChangeArrowheads="1"/>
          </p:cNvSpPr>
          <p:nvPr/>
        </p:nvSpPr>
        <p:spPr bwMode="auto">
          <a:xfrm>
            <a:off x="169334" y="5854701"/>
            <a:ext cx="10814052" cy="850900"/>
          </a:xfrm>
          <a:prstGeom prst="rect">
            <a:avLst/>
          </a:prstGeom>
          <a:solidFill>
            <a:srgbClr val="D1E0E3">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en-US" sz="4267" b="1"/>
              <a:t>GETTING STARTED</a:t>
            </a:r>
          </a:p>
        </p:txBody>
      </p:sp>
      <p:pic>
        <p:nvPicPr>
          <p:cNvPr id="6" name="Picture 8">
            <a:extLst>
              <a:ext uri="{FF2B5EF4-FFF2-40B4-BE49-F238E27FC236}">
                <a16:creationId xmlns:a16="http://schemas.microsoft.com/office/drawing/2014/main" id="{6E3C89DE-F2AE-04CD-BEB4-36A9EF1059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42" t="10291" r="73964" b="9802"/>
          <a:stretch>
            <a:fillRect/>
          </a:stretch>
        </p:blipFill>
        <p:spPr bwMode="auto">
          <a:xfrm>
            <a:off x="11152718" y="58293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a:extLst>
              <a:ext uri="{FF2B5EF4-FFF2-40B4-BE49-F238E27FC236}">
                <a16:creationId xmlns:a16="http://schemas.microsoft.com/office/drawing/2014/main" id="{365F570E-61E5-3D40-9373-6BFAD07911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359" r="35454"/>
          <a:stretch>
            <a:fillRect/>
          </a:stretch>
        </p:blipFill>
        <p:spPr bwMode="auto">
          <a:xfrm rot="5400000">
            <a:off x="2667000" y="-2667000"/>
            <a:ext cx="6858000" cy="121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CE15F9F6-6276-177D-E28D-3EB1FF4E33CF}"/>
              </a:ext>
            </a:extLst>
          </p:cNvPr>
          <p:cNvSpPr txBox="1">
            <a:spLocks noChangeArrowheads="1"/>
          </p:cNvSpPr>
          <p:nvPr/>
        </p:nvSpPr>
        <p:spPr bwMode="auto">
          <a:xfrm>
            <a:off x="442384" y="84667"/>
            <a:ext cx="5425016" cy="6688117"/>
          </a:xfrm>
          <a:prstGeom prst="rect">
            <a:avLst/>
          </a:prstGeom>
          <a:solidFill>
            <a:schemeClr val="bg1">
              <a:alpha val="60000"/>
            </a:schemeClr>
          </a:solidFill>
          <a:ln>
            <a:noFill/>
          </a:ln>
        </p:spPr>
        <p:txBody>
          <a:bodyPr lIns="240000" tIns="240000" rIns="240000" bIns="240000">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spcBef>
                <a:spcPts val="0"/>
              </a:spcBef>
              <a:buNone/>
              <a:defRPr/>
            </a:pPr>
            <a:r>
              <a:rPr lang="en-US" altLang="en-US" sz="2133" b="1" dirty="0"/>
              <a:t>Who do I need to work with?</a:t>
            </a:r>
            <a:endParaRPr lang="en-US" altLang="en-US" sz="2133" dirty="0"/>
          </a:p>
          <a:p>
            <a:pPr marL="0" indent="0">
              <a:spcBef>
                <a:spcPts val="0"/>
              </a:spcBef>
              <a:buNone/>
              <a:defRPr/>
            </a:pPr>
            <a:endParaRPr lang="en-US" sz="2133" b="1" dirty="0"/>
          </a:p>
          <a:p>
            <a:pPr marL="0" indent="0">
              <a:spcBef>
                <a:spcPts val="0"/>
              </a:spcBef>
              <a:buNone/>
              <a:defRPr/>
            </a:pPr>
            <a:r>
              <a:rPr lang="en-US" sz="2133" b="1" dirty="0"/>
              <a:t>Basic –</a:t>
            </a:r>
          </a:p>
          <a:p>
            <a:pPr>
              <a:spcBef>
                <a:spcPts val="0"/>
              </a:spcBef>
              <a:defRPr/>
            </a:pPr>
            <a:endParaRPr lang="en-US" sz="2133" dirty="0"/>
          </a:p>
          <a:p>
            <a:pPr marL="342891" indent="-342891">
              <a:spcBef>
                <a:spcPts val="0"/>
              </a:spcBef>
              <a:buFont typeface="+mj-lt"/>
              <a:buAutoNum type="arabicPeriod"/>
              <a:defRPr/>
            </a:pPr>
            <a:r>
              <a:rPr lang="en-US" sz="2133" dirty="0"/>
              <a:t>Architect or Architectural Designer</a:t>
            </a:r>
          </a:p>
          <a:p>
            <a:pPr marL="342891" indent="-342891">
              <a:spcBef>
                <a:spcPts val="0"/>
              </a:spcBef>
              <a:buFont typeface="+mj-lt"/>
              <a:buAutoNum type="arabicPeriod"/>
              <a:defRPr/>
            </a:pPr>
            <a:endParaRPr lang="en-US" sz="2133" dirty="0"/>
          </a:p>
          <a:p>
            <a:pPr marL="342891" indent="-342891">
              <a:spcBef>
                <a:spcPts val="0"/>
              </a:spcBef>
              <a:buFont typeface="+mj-lt"/>
              <a:buAutoNum type="arabicPeriod"/>
              <a:defRPr/>
            </a:pPr>
            <a:r>
              <a:rPr lang="en-US" sz="2133" dirty="0"/>
              <a:t>Structural Engineer</a:t>
            </a:r>
          </a:p>
          <a:p>
            <a:pPr marL="0" indent="0">
              <a:spcBef>
                <a:spcPts val="0"/>
              </a:spcBef>
              <a:buNone/>
              <a:defRPr/>
            </a:pPr>
            <a:endParaRPr lang="en-US" sz="2133" b="1" dirty="0"/>
          </a:p>
          <a:p>
            <a:pPr marL="0" indent="0">
              <a:spcBef>
                <a:spcPts val="0"/>
              </a:spcBef>
              <a:buNone/>
              <a:defRPr/>
            </a:pPr>
            <a:r>
              <a:rPr lang="en-US" sz="2133" b="1" dirty="0"/>
              <a:t>Might need –</a:t>
            </a:r>
          </a:p>
          <a:p>
            <a:pPr>
              <a:spcBef>
                <a:spcPts val="0"/>
              </a:spcBef>
              <a:defRPr/>
            </a:pPr>
            <a:endParaRPr lang="en-US" sz="2133" dirty="0"/>
          </a:p>
          <a:p>
            <a:pPr marL="342891" indent="-342891">
              <a:spcBef>
                <a:spcPts val="0"/>
              </a:spcBef>
              <a:buFont typeface="+mj-lt"/>
              <a:buAutoNum type="arabicPeriod" startAt="3"/>
              <a:defRPr/>
            </a:pPr>
            <a:r>
              <a:rPr lang="en-US" sz="2133" dirty="0"/>
              <a:t>Planning Consultant</a:t>
            </a:r>
          </a:p>
          <a:p>
            <a:pPr marL="342891" indent="-342891">
              <a:spcBef>
                <a:spcPts val="0"/>
              </a:spcBef>
              <a:buFont typeface="+mj-lt"/>
              <a:buAutoNum type="arabicPeriod" startAt="3"/>
              <a:defRPr/>
            </a:pPr>
            <a:endParaRPr lang="en-US" sz="2133" dirty="0"/>
          </a:p>
          <a:p>
            <a:pPr marL="342891" indent="-342891">
              <a:spcBef>
                <a:spcPts val="0"/>
              </a:spcBef>
              <a:buFont typeface="+mj-lt"/>
              <a:buAutoNum type="arabicPeriod" startAt="3"/>
              <a:defRPr/>
            </a:pPr>
            <a:r>
              <a:rPr lang="en-US" sz="2133" dirty="0"/>
              <a:t>QS</a:t>
            </a:r>
          </a:p>
          <a:p>
            <a:pPr marL="342891" indent="-342891">
              <a:spcBef>
                <a:spcPts val="0"/>
              </a:spcBef>
              <a:buFont typeface="+mj-lt"/>
              <a:buAutoNum type="arabicPeriod" startAt="3"/>
              <a:defRPr/>
            </a:pPr>
            <a:endParaRPr lang="en-US" sz="2133" dirty="0"/>
          </a:p>
          <a:p>
            <a:pPr marL="342891" indent="-342891">
              <a:spcBef>
                <a:spcPts val="0"/>
              </a:spcBef>
              <a:buFont typeface="+mj-lt"/>
              <a:buAutoNum type="arabicPeriod" startAt="3"/>
              <a:defRPr/>
            </a:pPr>
            <a:r>
              <a:rPr lang="en-US" sz="2133" dirty="0"/>
              <a:t>Heating Engineer</a:t>
            </a:r>
          </a:p>
          <a:p>
            <a:pPr marL="342891" indent="-342891">
              <a:spcBef>
                <a:spcPts val="0"/>
              </a:spcBef>
              <a:buFont typeface="+mj-lt"/>
              <a:buAutoNum type="arabicPeriod" startAt="3"/>
              <a:defRPr/>
            </a:pPr>
            <a:endParaRPr lang="en-US" sz="2133" dirty="0"/>
          </a:p>
          <a:p>
            <a:pPr marL="342891" indent="-342891">
              <a:spcBef>
                <a:spcPts val="0"/>
              </a:spcBef>
              <a:buFont typeface="+mj-lt"/>
              <a:buAutoNum type="arabicPeriod" startAt="3"/>
              <a:defRPr/>
            </a:pPr>
            <a:r>
              <a:rPr lang="en-US" sz="2133" dirty="0"/>
              <a:t>Project Manager</a:t>
            </a:r>
          </a:p>
          <a:p>
            <a:pPr marL="342891" indent="-342891">
              <a:spcBef>
                <a:spcPts val="0"/>
              </a:spcBef>
              <a:buFont typeface="+mj-lt"/>
              <a:buAutoNum type="arabicPeriod" startAt="3"/>
              <a:defRPr/>
            </a:pPr>
            <a:endParaRPr lang="en-US" sz="2133" dirty="0"/>
          </a:p>
          <a:p>
            <a:pPr marL="342891" indent="-342891">
              <a:spcBef>
                <a:spcPts val="0"/>
              </a:spcBef>
              <a:buFont typeface="+mj-lt"/>
              <a:buAutoNum type="arabicPeriod" startAt="3"/>
              <a:defRPr/>
            </a:pPr>
            <a:r>
              <a:rPr lang="en-US" sz="2133" dirty="0"/>
              <a:t>Landscape, lighting or interior designers</a:t>
            </a:r>
          </a:p>
          <a:p>
            <a:pPr marL="342891" indent="-342891">
              <a:spcBef>
                <a:spcPts val="0"/>
              </a:spcBef>
              <a:buFont typeface="+mj-lt"/>
              <a:buAutoNum type="arabicPeriod" startAt="3"/>
              <a:defRPr/>
            </a:pPr>
            <a:endParaRPr lang="en-US" sz="2133" dirty="0"/>
          </a:p>
          <a:p>
            <a:pPr marL="342891" indent="-342891">
              <a:spcBef>
                <a:spcPts val="0"/>
              </a:spcBef>
              <a:buFont typeface="+mj-lt"/>
              <a:buAutoNum type="arabicPeriod" startAt="3"/>
              <a:defRPr/>
            </a:pPr>
            <a:r>
              <a:rPr lang="en-US" sz="2133" dirty="0"/>
              <a:t>Principle Designer</a:t>
            </a:r>
          </a:p>
        </p:txBody>
      </p:sp>
      <p:pic>
        <p:nvPicPr>
          <p:cNvPr id="23555" name="Picture 8">
            <a:extLst>
              <a:ext uri="{FF2B5EF4-FFF2-40B4-BE49-F238E27FC236}">
                <a16:creationId xmlns:a16="http://schemas.microsoft.com/office/drawing/2014/main" id="{0EA73AD6-2A77-89BE-C02E-D659C535F3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42" t="10291" r="73964" b="9802"/>
          <a:stretch>
            <a:fillRect/>
          </a:stretch>
        </p:blipFill>
        <p:spPr bwMode="auto">
          <a:xfrm>
            <a:off x="11152717" y="58293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2">
                                            <p:bg/>
                                          </p:spTgt>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12">
                                            <p:txEl>
                                              <p:pRg st="2" end="2"/>
                                            </p:txEl>
                                          </p:spTgt>
                                        </p:tgtEl>
                                        <p:attrNameLst>
                                          <p:attrName>style.visibility</p:attrName>
                                        </p:attrNameLst>
                                      </p:cBhvr>
                                      <p:to>
                                        <p:strVal val="visible"/>
                                      </p:to>
                                    </p:set>
                                  </p:childTnLst>
                                </p:cTn>
                              </p:par>
                            </p:childTnLst>
                          </p:cTn>
                        </p:par>
                        <p:par>
                          <p:cTn id="13" fill="hold" nodeType="afterGroup">
                            <p:stCondLst>
                              <p:cond delay="2000"/>
                            </p:stCondLst>
                            <p:childTnLst>
                              <p:par>
                                <p:cTn id="14" presetID="1" presetClass="entr" presetSubtype="0" fill="hold" grpId="0" nodeType="afterEffect">
                                  <p:stCondLst>
                                    <p:cond delay="1000"/>
                                  </p:stCondLst>
                                  <p:childTnLst>
                                    <p:set>
                                      <p:cBhvr>
                                        <p:cTn id="15" dur="1" fill="hold">
                                          <p:stCondLst>
                                            <p:cond delay="0"/>
                                          </p:stCondLst>
                                        </p:cTn>
                                        <p:tgtEl>
                                          <p:spTgt spid="12">
                                            <p:txEl>
                                              <p:pRg st="4" end="4"/>
                                            </p:txEl>
                                          </p:spTgt>
                                        </p:tgtEl>
                                        <p:attrNameLst>
                                          <p:attrName>style.visibility</p:attrName>
                                        </p:attrNameLst>
                                      </p:cBhvr>
                                      <p:to>
                                        <p:strVal val="visible"/>
                                      </p:to>
                                    </p:set>
                                  </p:childTnLst>
                                </p:cTn>
                              </p:par>
                            </p:childTnLst>
                          </p:cTn>
                        </p:par>
                        <p:par>
                          <p:cTn id="16" fill="hold" nodeType="afterGroup">
                            <p:stCondLst>
                              <p:cond delay="3000"/>
                            </p:stCondLst>
                            <p:childTnLst>
                              <p:par>
                                <p:cTn id="17" presetID="1" presetClass="entr" presetSubtype="0" fill="hold" grpId="0" nodeType="afterEffect">
                                  <p:stCondLst>
                                    <p:cond delay="200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childTnLst>
                          </p:cTn>
                        </p:par>
                        <p:par>
                          <p:cTn id="19" fill="hold" nodeType="afterGroup">
                            <p:stCondLst>
                              <p:cond delay="5000"/>
                            </p:stCondLst>
                            <p:childTnLst>
                              <p:par>
                                <p:cTn id="20" presetID="1" presetClass="entr" presetSubtype="0" fill="hold" grpId="0" nodeType="afterEffect">
                                  <p:stCondLst>
                                    <p:cond delay="2000"/>
                                  </p:stCondLst>
                                  <p:childTnLst>
                                    <p:set>
                                      <p:cBhvr>
                                        <p:cTn id="21" dur="1" fill="hold">
                                          <p:stCondLst>
                                            <p:cond delay="0"/>
                                          </p:stCondLst>
                                        </p:cTn>
                                        <p:tgtEl>
                                          <p:spTgt spid="12">
                                            <p:txEl>
                                              <p:pRg st="8" end="8"/>
                                            </p:txEl>
                                          </p:spTgt>
                                        </p:tgtEl>
                                        <p:attrNameLst>
                                          <p:attrName>style.visibility</p:attrName>
                                        </p:attrNameLst>
                                      </p:cBhvr>
                                      <p:to>
                                        <p:strVal val="visible"/>
                                      </p:to>
                                    </p:set>
                                  </p:childTnLst>
                                </p:cTn>
                              </p:par>
                            </p:childTnLst>
                          </p:cTn>
                        </p:par>
                        <p:par>
                          <p:cTn id="22" fill="hold" nodeType="afterGroup">
                            <p:stCondLst>
                              <p:cond delay="7000"/>
                            </p:stCondLst>
                            <p:childTnLst>
                              <p:par>
                                <p:cTn id="23" presetID="1" presetClass="entr" presetSubtype="0" fill="hold" grpId="0" nodeType="afterEffect">
                                  <p:stCondLst>
                                    <p:cond delay="1000"/>
                                  </p:stCondLst>
                                  <p:childTnLst>
                                    <p:set>
                                      <p:cBhvr>
                                        <p:cTn id="24" dur="1" fill="hold">
                                          <p:stCondLst>
                                            <p:cond delay="0"/>
                                          </p:stCondLst>
                                        </p:cTn>
                                        <p:tgtEl>
                                          <p:spTgt spid="12">
                                            <p:txEl>
                                              <p:pRg st="10" end="10"/>
                                            </p:txEl>
                                          </p:spTgt>
                                        </p:tgtEl>
                                        <p:attrNameLst>
                                          <p:attrName>style.visibility</p:attrName>
                                        </p:attrNameLst>
                                      </p:cBhvr>
                                      <p:to>
                                        <p:strVal val="visible"/>
                                      </p:to>
                                    </p:set>
                                  </p:childTnLst>
                                </p:cTn>
                              </p:par>
                            </p:childTnLst>
                          </p:cTn>
                        </p:par>
                        <p:par>
                          <p:cTn id="25" fill="hold" nodeType="afterGroup">
                            <p:stCondLst>
                              <p:cond delay="8000"/>
                            </p:stCondLst>
                            <p:childTnLst>
                              <p:par>
                                <p:cTn id="26" presetID="1" presetClass="entr" presetSubtype="0" fill="hold" grpId="0" nodeType="afterEffect">
                                  <p:stCondLst>
                                    <p:cond delay="2000"/>
                                  </p:stCondLst>
                                  <p:childTnLst>
                                    <p:set>
                                      <p:cBhvr>
                                        <p:cTn id="27" dur="1" fill="hold">
                                          <p:stCondLst>
                                            <p:cond delay="0"/>
                                          </p:stCondLst>
                                        </p:cTn>
                                        <p:tgtEl>
                                          <p:spTgt spid="12">
                                            <p:txEl>
                                              <p:pRg st="12" end="12"/>
                                            </p:txEl>
                                          </p:spTgt>
                                        </p:tgtEl>
                                        <p:attrNameLst>
                                          <p:attrName>style.visibility</p:attrName>
                                        </p:attrNameLst>
                                      </p:cBhvr>
                                      <p:to>
                                        <p:strVal val="visible"/>
                                      </p:to>
                                    </p:set>
                                  </p:childTnLst>
                                </p:cTn>
                              </p:par>
                            </p:childTnLst>
                          </p:cTn>
                        </p:par>
                        <p:par>
                          <p:cTn id="28" fill="hold" nodeType="afterGroup">
                            <p:stCondLst>
                              <p:cond delay="10000"/>
                            </p:stCondLst>
                            <p:childTnLst>
                              <p:par>
                                <p:cTn id="29" presetID="1" presetClass="entr" presetSubtype="0" fill="hold" grpId="0" nodeType="afterEffect">
                                  <p:stCondLst>
                                    <p:cond delay="2000"/>
                                  </p:stCondLst>
                                  <p:childTnLst>
                                    <p:set>
                                      <p:cBhvr>
                                        <p:cTn id="30" dur="1" fill="hold">
                                          <p:stCondLst>
                                            <p:cond delay="0"/>
                                          </p:stCondLst>
                                        </p:cTn>
                                        <p:tgtEl>
                                          <p:spTgt spid="12">
                                            <p:txEl>
                                              <p:pRg st="14" end="14"/>
                                            </p:txEl>
                                          </p:spTgt>
                                        </p:tgtEl>
                                        <p:attrNameLst>
                                          <p:attrName>style.visibility</p:attrName>
                                        </p:attrNameLst>
                                      </p:cBhvr>
                                      <p:to>
                                        <p:strVal val="visible"/>
                                      </p:to>
                                    </p:set>
                                  </p:childTnLst>
                                </p:cTn>
                              </p:par>
                            </p:childTnLst>
                          </p:cTn>
                        </p:par>
                        <p:par>
                          <p:cTn id="31" fill="hold" nodeType="afterGroup">
                            <p:stCondLst>
                              <p:cond delay="12000"/>
                            </p:stCondLst>
                            <p:childTnLst>
                              <p:par>
                                <p:cTn id="32" presetID="1" presetClass="entr" presetSubtype="0" fill="hold" grpId="0" nodeType="afterEffect">
                                  <p:stCondLst>
                                    <p:cond delay="2000"/>
                                  </p:stCondLst>
                                  <p:childTnLst>
                                    <p:set>
                                      <p:cBhvr>
                                        <p:cTn id="33" dur="1" fill="hold">
                                          <p:stCondLst>
                                            <p:cond delay="0"/>
                                          </p:stCondLst>
                                        </p:cTn>
                                        <p:tgtEl>
                                          <p:spTgt spid="12">
                                            <p:txEl>
                                              <p:pRg st="16" end="16"/>
                                            </p:txEl>
                                          </p:spTgt>
                                        </p:tgtEl>
                                        <p:attrNameLst>
                                          <p:attrName>style.visibility</p:attrName>
                                        </p:attrNameLst>
                                      </p:cBhvr>
                                      <p:to>
                                        <p:strVal val="visible"/>
                                      </p:to>
                                    </p:set>
                                  </p:childTnLst>
                                </p:cTn>
                              </p:par>
                            </p:childTnLst>
                          </p:cTn>
                        </p:par>
                        <p:par>
                          <p:cTn id="34" fill="hold" nodeType="afterGroup">
                            <p:stCondLst>
                              <p:cond delay="14000"/>
                            </p:stCondLst>
                            <p:childTnLst>
                              <p:par>
                                <p:cTn id="35" presetID="1" presetClass="entr" presetSubtype="0" fill="hold" grpId="0" nodeType="afterEffect">
                                  <p:stCondLst>
                                    <p:cond delay="2000"/>
                                  </p:stCondLst>
                                  <p:childTnLst>
                                    <p:set>
                                      <p:cBhvr>
                                        <p:cTn id="36" dur="1" fill="hold">
                                          <p:stCondLst>
                                            <p:cond delay="0"/>
                                          </p:stCondLst>
                                        </p:cTn>
                                        <p:tgtEl>
                                          <p:spTgt spid="12">
                                            <p:txEl>
                                              <p:pRg st="18" end="18"/>
                                            </p:txEl>
                                          </p:spTgt>
                                        </p:tgtEl>
                                        <p:attrNameLst>
                                          <p:attrName>style.visibility</p:attrName>
                                        </p:attrNameLst>
                                      </p:cBhvr>
                                      <p:to>
                                        <p:strVal val="visible"/>
                                      </p:to>
                                    </p:set>
                                  </p:childTnLst>
                                </p:cTn>
                              </p:par>
                            </p:childTnLst>
                          </p:cTn>
                        </p:par>
                        <p:par>
                          <p:cTn id="37" fill="hold" nodeType="afterGroup">
                            <p:stCondLst>
                              <p:cond delay="16000"/>
                            </p:stCondLst>
                            <p:childTnLst>
                              <p:par>
                                <p:cTn id="38" presetID="1" presetClass="entr" presetSubtype="0" fill="hold" grpId="0" nodeType="afterEffect">
                                  <p:stCondLst>
                                    <p:cond delay="2000"/>
                                  </p:stCondLst>
                                  <p:childTnLst>
                                    <p:set>
                                      <p:cBhvr>
                                        <p:cTn id="39" dur="1" fill="hold">
                                          <p:stCondLst>
                                            <p:cond delay="0"/>
                                          </p:stCondLst>
                                        </p:cTn>
                                        <p:tgtEl>
                                          <p:spTgt spid="12">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allAtOnce"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5">
            <a:extLst>
              <a:ext uri="{FF2B5EF4-FFF2-40B4-BE49-F238E27FC236}">
                <a16:creationId xmlns:a16="http://schemas.microsoft.com/office/drawing/2014/main" id="{A4A158E1-D9C1-5C18-C068-BDAB847D2754}"/>
              </a:ext>
            </a:extLst>
          </p:cNvPr>
          <p:cNvPicPr>
            <a:picLocks noChangeAspect="1"/>
          </p:cNvPicPr>
          <p:nvPr/>
        </p:nvPicPr>
        <p:blipFill>
          <a:blip r:embed="rId2">
            <a:extLst>
              <a:ext uri="{28A0092B-C50C-407E-A947-70E740481C1C}">
                <a14:useLocalDpi xmlns:a14="http://schemas.microsoft.com/office/drawing/2010/main" val="0"/>
              </a:ext>
            </a:extLst>
          </a:blip>
          <a:srcRect t="23109" b="2996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9B142245-3CF7-5BEA-B299-212025B7070A}"/>
              </a:ext>
            </a:extLst>
          </p:cNvPr>
          <p:cNvSpPr txBox="1">
            <a:spLocks noChangeArrowheads="1"/>
          </p:cNvSpPr>
          <p:nvPr/>
        </p:nvSpPr>
        <p:spPr bwMode="auto">
          <a:xfrm>
            <a:off x="491067" y="929217"/>
            <a:ext cx="4751917" cy="5408151"/>
          </a:xfrm>
          <a:prstGeom prst="rect">
            <a:avLst/>
          </a:prstGeom>
          <a:solidFill>
            <a:schemeClr val="bg1">
              <a:alpha val="60000"/>
            </a:schemeClr>
          </a:solidFill>
          <a:ln>
            <a:noFill/>
          </a:ln>
        </p:spPr>
        <p:txBody>
          <a:bodyPr lIns="240000" tIns="240000" rIns="240000" bIns="240000">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just">
              <a:lnSpc>
                <a:spcPct val="100000"/>
              </a:lnSpc>
              <a:spcBef>
                <a:spcPct val="0"/>
              </a:spcBef>
              <a:buNone/>
              <a:defRPr/>
            </a:pPr>
            <a:r>
              <a:rPr lang="en-GB" altLang="en-US" sz="2133" b="1" dirty="0"/>
              <a:t>Design process overview -</a:t>
            </a:r>
          </a:p>
          <a:p>
            <a:pPr marL="0" indent="0" algn="just">
              <a:lnSpc>
                <a:spcPct val="100000"/>
              </a:lnSpc>
              <a:spcBef>
                <a:spcPct val="0"/>
              </a:spcBef>
              <a:buNone/>
              <a:defRPr/>
            </a:pPr>
            <a:endParaRPr lang="en-GB" altLang="en-US" sz="2133" b="1" dirty="0"/>
          </a:p>
          <a:p>
            <a:pPr marL="0" indent="0" algn="just">
              <a:lnSpc>
                <a:spcPct val="100000"/>
              </a:lnSpc>
              <a:spcBef>
                <a:spcPct val="0"/>
              </a:spcBef>
              <a:buNone/>
              <a:defRPr/>
            </a:pPr>
            <a:r>
              <a:rPr lang="en-GB" altLang="en-US" sz="2133" b="1" dirty="0"/>
              <a:t>Stages </a:t>
            </a:r>
          </a:p>
          <a:p>
            <a:pPr>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Initial Design</a:t>
            </a:r>
            <a:endParaRPr lang="en-US" altLang="en-US" sz="2133" b="1" dirty="0">
              <a:ea typeface="Charter Roman" panose="02040503050506020203" pitchFamily="18" charset="0"/>
              <a:cs typeface="Charter Roman" panose="02040503050506020203" pitchFamily="18" charset="0"/>
            </a:endParaRPr>
          </a:p>
          <a:p>
            <a:pPr>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Planning Application</a:t>
            </a:r>
          </a:p>
          <a:p>
            <a:pPr>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Building Regulations or Warrant</a:t>
            </a:r>
          </a:p>
          <a:p>
            <a:pPr>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Production Drawings</a:t>
            </a:r>
          </a:p>
          <a:p>
            <a:pPr>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On site</a:t>
            </a:r>
          </a:p>
          <a:p>
            <a:pPr>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CDM</a:t>
            </a:r>
          </a:p>
          <a:p>
            <a:pPr marL="0" indent="0" algn="just">
              <a:lnSpc>
                <a:spcPct val="100000"/>
              </a:lnSpc>
              <a:spcBef>
                <a:spcPct val="0"/>
              </a:spcBef>
              <a:buNone/>
              <a:defRPr/>
            </a:pPr>
            <a:endParaRPr lang="en-US" altLang="en-US" sz="2133" dirty="0"/>
          </a:p>
        </p:txBody>
      </p:sp>
      <p:pic>
        <p:nvPicPr>
          <p:cNvPr id="25603" name="Picture 8">
            <a:extLst>
              <a:ext uri="{FF2B5EF4-FFF2-40B4-BE49-F238E27FC236}">
                <a16:creationId xmlns:a16="http://schemas.microsoft.com/office/drawing/2014/main" id="{F9CE5238-37B7-CD9A-2A1E-8809DB90E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42" t="10291" r="73964" b="9802"/>
          <a:stretch>
            <a:fillRect/>
          </a:stretch>
        </p:blipFill>
        <p:spPr bwMode="auto">
          <a:xfrm>
            <a:off x="11152718" y="5833533"/>
            <a:ext cx="869949"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childTnLst>
                                </p:cTn>
                              </p:par>
                            </p:childTnLst>
                          </p:cTn>
                        </p:par>
                        <p:par>
                          <p:cTn id="12" fill="hold" nodeType="afterGroup">
                            <p:stCondLst>
                              <p:cond delay="1000"/>
                            </p:stCondLst>
                            <p:childTnLst>
                              <p:par>
                                <p:cTn id="13" presetID="1" presetClass="entr" presetSubtype="0" fill="hold" grpId="0" nodeType="afterEffect">
                                  <p:stCondLst>
                                    <p:cond delay="200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par>
                          <p:cTn id="15" fill="hold" nodeType="afterGroup">
                            <p:stCondLst>
                              <p:cond delay="3000"/>
                            </p:stCondLst>
                            <p:childTnLst>
                              <p:par>
                                <p:cTn id="16" presetID="1" presetClass="entr" presetSubtype="0" fill="hold" grpId="0" nodeType="afterEffect">
                                  <p:stCondLst>
                                    <p:cond delay="2000"/>
                                  </p:stCondLst>
                                  <p:childTnLst>
                                    <p:set>
                                      <p:cBhvr>
                                        <p:cTn id="17" dur="1" fill="hold">
                                          <p:stCondLst>
                                            <p:cond delay="0"/>
                                          </p:stCondLst>
                                        </p:cTn>
                                        <p:tgtEl>
                                          <p:spTgt spid="5">
                                            <p:txEl>
                                              <p:pRg st="5" end="5"/>
                                            </p:txEl>
                                          </p:spTgt>
                                        </p:tgtEl>
                                        <p:attrNameLst>
                                          <p:attrName>style.visibility</p:attrName>
                                        </p:attrNameLst>
                                      </p:cBhvr>
                                      <p:to>
                                        <p:strVal val="visible"/>
                                      </p:to>
                                    </p:set>
                                  </p:childTnLst>
                                </p:cTn>
                              </p:par>
                            </p:childTnLst>
                          </p:cTn>
                        </p:par>
                        <p:par>
                          <p:cTn id="18" fill="hold" nodeType="afterGroup">
                            <p:stCondLst>
                              <p:cond delay="5000"/>
                            </p:stCondLst>
                            <p:childTnLst>
                              <p:par>
                                <p:cTn id="19" presetID="1" presetClass="entr" presetSubtype="0" fill="hold" grpId="0" nodeType="afterEffect">
                                  <p:stCondLst>
                                    <p:cond delay="200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par>
                          <p:cTn id="21" fill="hold" nodeType="afterGroup">
                            <p:stCondLst>
                              <p:cond delay="7000"/>
                            </p:stCondLst>
                            <p:childTnLst>
                              <p:par>
                                <p:cTn id="22" presetID="1" presetClass="entr" presetSubtype="0" fill="hold" grpId="0" nodeType="afterEffect">
                                  <p:stCondLst>
                                    <p:cond delay="2000"/>
                                  </p:stCondLst>
                                  <p:childTnLst>
                                    <p:set>
                                      <p:cBhvr>
                                        <p:cTn id="23" dur="1" fill="hold">
                                          <p:stCondLst>
                                            <p:cond delay="0"/>
                                          </p:stCondLst>
                                        </p:cTn>
                                        <p:tgtEl>
                                          <p:spTgt spid="5">
                                            <p:txEl>
                                              <p:pRg st="9" end="9"/>
                                            </p:txEl>
                                          </p:spTgt>
                                        </p:tgtEl>
                                        <p:attrNameLst>
                                          <p:attrName>style.visibility</p:attrName>
                                        </p:attrNameLst>
                                      </p:cBhvr>
                                      <p:to>
                                        <p:strVal val="visible"/>
                                      </p:to>
                                    </p:set>
                                  </p:childTnLst>
                                </p:cTn>
                              </p:par>
                            </p:childTnLst>
                          </p:cTn>
                        </p:par>
                        <p:par>
                          <p:cTn id="24" fill="hold" nodeType="afterGroup">
                            <p:stCondLst>
                              <p:cond delay="9000"/>
                            </p:stCondLst>
                            <p:childTnLst>
                              <p:par>
                                <p:cTn id="25" presetID="1" presetClass="entr" presetSubtype="0" fill="hold" grpId="0" nodeType="afterEffect">
                                  <p:stCondLst>
                                    <p:cond delay="2000"/>
                                  </p:stCondLst>
                                  <p:childTnLst>
                                    <p:set>
                                      <p:cBhvr>
                                        <p:cTn id="26" dur="1" fill="hold">
                                          <p:stCondLst>
                                            <p:cond delay="0"/>
                                          </p:stCondLst>
                                        </p:cTn>
                                        <p:tgtEl>
                                          <p:spTgt spid="5">
                                            <p:txEl>
                                              <p:pRg st="11" end="11"/>
                                            </p:txEl>
                                          </p:spTgt>
                                        </p:tgtEl>
                                        <p:attrNameLst>
                                          <p:attrName>style.visibility</p:attrName>
                                        </p:attrNameLst>
                                      </p:cBhvr>
                                      <p:to>
                                        <p:strVal val="visible"/>
                                      </p:to>
                                    </p:set>
                                  </p:childTnLst>
                                </p:cTn>
                              </p:par>
                            </p:childTnLst>
                          </p:cTn>
                        </p:par>
                        <p:par>
                          <p:cTn id="27" fill="hold" nodeType="afterGroup">
                            <p:stCondLst>
                              <p:cond delay="11000"/>
                            </p:stCondLst>
                            <p:childTnLst>
                              <p:par>
                                <p:cTn id="28" presetID="1" presetClass="entr" presetSubtype="0" fill="hold" grpId="0" nodeType="afterEffect">
                                  <p:stCondLst>
                                    <p:cond delay="2000"/>
                                  </p:stCondLst>
                                  <p:childTnLst>
                                    <p:set>
                                      <p:cBhvr>
                                        <p:cTn id="29"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2">
            <a:extLst>
              <a:ext uri="{FF2B5EF4-FFF2-40B4-BE49-F238E27FC236}">
                <a16:creationId xmlns:a16="http://schemas.microsoft.com/office/drawing/2014/main" id="{FE451684-EBE7-0076-99E5-775A47C873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339457E-B34D-1050-01B1-8E43B21E3EFF}"/>
              </a:ext>
            </a:extLst>
          </p:cNvPr>
          <p:cNvSpPr txBox="1">
            <a:spLocks noChangeArrowheads="1"/>
          </p:cNvSpPr>
          <p:nvPr/>
        </p:nvSpPr>
        <p:spPr bwMode="auto">
          <a:xfrm>
            <a:off x="491068" y="929218"/>
            <a:ext cx="5211233" cy="5408151"/>
          </a:xfrm>
          <a:prstGeom prst="rect">
            <a:avLst/>
          </a:prstGeom>
          <a:solidFill>
            <a:schemeClr val="bg1">
              <a:alpha val="60000"/>
            </a:schemeClr>
          </a:solidFill>
          <a:ln>
            <a:noFill/>
          </a:ln>
        </p:spPr>
        <p:txBody>
          <a:bodyPr lIns="240000" tIns="240000" rIns="240000" bIns="240000">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just">
              <a:lnSpc>
                <a:spcPct val="100000"/>
              </a:lnSpc>
              <a:spcBef>
                <a:spcPct val="0"/>
              </a:spcBef>
              <a:buNone/>
              <a:defRPr/>
            </a:pPr>
            <a:r>
              <a:rPr lang="en-GB" altLang="en-US" sz="2133" b="1" dirty="0"/>
              <a:t>What is critical throughout these stages?</a:t>
            </a:r>
          </a:p>
          <a:p>
            <a:pPr marL="0" indent="0" algn="just">
              <a:lnSpc>
                <a:spcPct val="100000"/>
              </a:lnSpc>
              <a:spcBef>
                <a:spcPct val="0"/>
              </a:spcBef>
              <a:buNone/>
              <a:defRPr/>
            </a:pPr>
            <a:endParaRPr lang="en-GB" altLang="en-US" sz="2133" b="1" dirty="0"/>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Your involvement, </a:t>
            </a:r>
            <a:r>
              <a:rPr lang="en-US" altLang="en-US" sz="2133" b="1" dirty="0">
                <a:ea typeface="Charter Roman" panose="02040503050506020203" pitchFamily="18" charset="0"/>
                <a:cs typeface="Charter Roman" panose="02040503050506020203" pitchFamily="18" charset="0"/>
              </a:rPr>
              <a:t>its your home not your design teams</a:t>
            </a:r>
          </a:p>
          <a:p>
            <a:pPr eaLnBrk="1" hangingPunct="1">
              <a:lnSpc>
                <a:spcPct val="100000"/>
              </a:lnSpc>
              <a:spcBef>
                <a:spcPct val="0"/>
              </a:spcBef>
              <a:buFont typeface="Calibri Light" panose="020F0302020204030204" pitchFamily="34" charset="0"/>
              <a:buAutoNum type="arabicPeriod"/>
              <a:defRPr/>
            </a:pPr>
            <a:endParaRPr lang="en-US" altLang="en-US" sz="2133" b="1"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Checking that you can afford it!</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You must love the design before you proceed through the stages</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Engage with your neighbors and the planners as soon as you can</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Communication with your consultants</a:t>
            </a:r>
          </a:p>
          <a:p>
            <a:pPr marL="0" indent="0" algn="just">
              <a:lnSpc>
                <a:spcPct val="100000"/>
              </a:lnSpc>
              <a:spcBef>
                <a:spcPct val="0"/>
              </a:spcBef>
              <a:buNone/>
              <a:defRPr/>
            </a:pPr>
            <a:endParaRPr lang="en-US" altLang="en-US" sz="2133" dirty="0"/>
          </a:p>
        </p:txBody>
      </p:sp>
      <p:pic>
        <p:nvPicPr>
          <p:cNvPr id="26627" name="Picture 8">
            <a:extLst>
              <a:ext uri="{FF2B5EF4-FFF2-40B4-BE49-F238E27FC236}">
                <a16:creationId xmlns:a16="http://schemas.microsoft.com/office/drawing/2014/main" id="{B3B519AE-F5E7-65BB-A2DA-95C094ADE0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42" t="10291" r="73964" b="9802"/>
          <a:stretch>
            <a:fillRect/>
          </a:stretch>
        </p:blipFill>
        <p:spPr bwMode="auto">
          <a:xfrm>
            <a:off x="11152717" y="58293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200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par>
                          <p:cTn id="13" fill="hold" nodeType="afterGroup">
                            <p:stCondLst>
                              <p:cond delay="3000"/>
                            </p:stCondLst>
                            <p:childTnLst>
                              <p:par>
                                <p:cTn id="14" presetID="1" presetClass="entr" presetSubtype="0" fill="hold" grpId="0" nodeType="afterEffect">
                                  <p:stCondLst>
                                    <p:cond delay="2000"/>
                                  </p:stCondLst>
                                  <p:childTnLst>
                                    <p:set>
                                      <p:cBhvr>
                                        <p:cTn id="15" dur="1" fill="hold">
                                          <p:stCondLst>
                                            <p:cond delay="0"/>
                                          </p:stCondLst>
                                        </p:cTn>
                                        <p:tgtEl>
                                          <p:spTgt spid="5">
                                            <p:txEl>
                                              <p:pRg st="4" end="4"/>
                                            </p:txEl>
                                          </p:spTgt>
                                        </p:tgtEl>
                                        <p:attrNameLst>
                                          <p:attrName>style.visibility</p:attrName>
                                        </p:attrNameLst>
                                      </p:cBhvr>
                                      <p:to>
                                        <p:strVal val="visible"/>
                                      </p:to>
                                    </p:set>
                                  </p:childTnLst>
                                </p:cTn>
                              </p:par>
                            </p:childTnLst>
                          </p:cTn>
                        </p:par>
                        <p:par>
                          <p:cTn id="16" fill="hold" nodeType="afterGroup">
                            <p:stCondLst>
                              <p:cond delay="5000"/>
                            </p:stCondLst>
                            <p:childTnLst>
                              <p:par>
                                <p:cTn id="17" presetID="1" presetClass="entr" presetSubtype="0" fill="hold" grpId="0" nodeType="afterEffect">
                                  <p:stCondLst>
                                    <p:cond delay="200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par>
                          <p:cTn id="19" fill="hold" nodeType="afterGroup">
                            <p:stCondLst>
                              <p:cond delay="7000"/>
                            </p:stCondLst>
                            <p:childTnLst>
                              <p:par>
                                <p:cTn id="20" presetID="1" presetClass="entr" presetSubtype="0" fill="hold" grpId="0" nodeType="afterEffect">
                                  <p:stCondLst>
                                    <p:cond delay="2000"/>
                                  </p:stCondLst>
                                  <p:childTnLst>
                                    <p:set>
                                      <p:cBhvr>
                                        <p:cTn id="21" dur="1" fill="hold">
                                          <p:stCondLst>
                                            <p:cond delay="0"/>
                                          </p:stCondLst>
                                        </p:cTn>
                                        <p:tgtEl>
                                          <p:spTgt spid="5">
                                            <p:txEl>
                                              <p:pRg st="8" end="8"/>
                                            </p:txEl>
                                          </p:spTgt>
                                        </p:tgtEl>
                                        <p:attrNameLst>
                                          <p:attrName>style.visibility</p:attrName>
                                        </p:attrNameLst>
                                      </p:cBhvr>
                                      <p:to>
                                        <p:strVal val="visible"/>
                                      </p:to>
                                    </p:set>
                                  </p:childTnLst>
                                </p:cTn>
                              </p:par>
                            </p:childTnLst>
                          </p:cTn>
                        </p:par>
                        <p:par>
                          <p:cTn id="22" fill="hold" nodeType="afterGroup">
                            <p:stCondLst>
                              <p:cond delay="9000"/>
                            </p:stCondLst>
                            <p:childTnLst>
                              <p:par>
                                <p:cTn id="23" presetID="1" presetClass="entr" presetSubtype="0" fill="hold" grpId="0" nodeType="afterEffect">
                                  <p:stCondLst>
                                    <p:cond delay="2000"/>
                                  </p:stCondLst>
                                  <p:childTnLst>
                                    <p:set>
                                      <p:cBhvr>
                                        <p:cTn id="2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a:extLst>
              <a:ext uri="{FF2B5EF4-FFF2-40B4-BE49-F238E27FC236}">
                <a16:creationId xmlns:a16="http://schemas.microsoft.com/office/drawing/2014/main" id="{FA69AEAC-7699-9969-FAB7-5283AFE828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280" b="10315"/>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CB20D3E-1451-1087-694C-16EE7203093B}"/>
              </a:ext>
            </a:extLst>
          </p:cNvPr>
          <p:cNvSpPr txBox="1">
            <a:spLocks noChangeArrowheads="1"/>
          </p:cNvSpPr>
          <p:nvPr/>
        </p:nvSpPr>
        <p:spPr bwMode="auto">
          <a:xfrm>
            <a:off x="480485" y="982134"/>
            <a:ext cx="4864100" cy="4751689"/>
          </a:xfrm>
          <a:prstGeom prst="rect">
            <a:avLst/>
          </a:prstGeom>
          <a:solidFill>
            <a:schemeClr val="bg1">
              <a:alpha val="60000"/>
            </a:schemeClr>
          </a:solidFill>
          <a:ln>
            <a:noFill/>
          </a:ln>
        </p:spPr>
        <p:txBody>
          <a:bodyPr lIns="240000" tIns="240000" rIns="240000" bIns="240000">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just">
              <a:lnSpc>
                <a:spcPct val="100000"/>
              </a:lnSpc>
              <a:spcBef>
                <a:spcPct val="0"/>
              </a:spcBef>
              <a:buNone/>
              <a:defRPr/>
            </a:pPr>
            <a:r>
              <a:rPr lang="en-GB" altLang="en-US" sz="2133" b="1" dirty="0"/>
              <a:t>Benefits of early engagement -</a:t>
            </a:r>
          </a:p>
          <a:p>
            <a:pPr marL="0" indent="0" algn="just">
              <a:lnSpc>
                <a:spcPct val="100000"/>
              </a:lnSpc>
              <a:spcBef>
                <a:spcPct val="0"/>
              </a:spcBef>
              <a:buNone/>
              <a:defRPr/>
            </a:pPr>
            <a:endParaRPr lang="en-GB" altLang="en-US" sz="2133" b="1" dirty="0"/>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Site suitability</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Building orientation/ siting</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Refinement of brief</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Consideration of building envelope</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Integration of systems</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Developing a relationship</a:t>
            </a:r>
          </a:p>
        </p:txBody>
      </p:sp>
      <p:pic>
        <p:nvPicPr>
          <p:cNvPr id="27651" name="Picture 8">
            <a:extLst>
              <a:ext uri="{FF2B5EF4-FFF2-40B4-BE49-F238E27FC236}">
                <a16:creationId xmlns:a16="http://schemas.microsoft.com/office/drawing/2014/main" id="{8860D3CC-252A-F2A6-9813-B501EE12D8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42" t="10291" r="73964" b="9802"/>
          <a:stretch>
            <a:fillRect/>
          </a:stretch>
        </p:blipFill>
        <p:spPr bwMode="auto">
          <a:xfrm>
            <a:off x="11152717" y="58293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nodeType="afterEffect">
                                  <p:stCondLst>
                                    <p:cond delay="200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par>
                          <p:cTn id="13" fill="hold" nodeType="afterGroup">
                            <p:stCondLst>
                              <p:cond delay="3000"/>
                            </p:stCondLst>
                            <p:childTnLst>
                              <p:par>
                                <p:cTn id="14" presetID="1" presetClass="entr" presetSubtype="0" fill="hold" nodeType="afterEffect">
                                  <p:stCondLst>
                                    <p:cond delay="2000"/>
                                  </p:stCondLst>
                                  <p:childTnLst>
                                    <p:set>
                                      <p:cBhvr>
                                        <p:cTn id="15" dur="1" fill="hold">
                                          <p:stCondLst>
                                            <p:cond delay="0"/>
                                          </p:stCondLst>
                                        </p:cTn>
                                        <p:tgtEl>
                                          <p:spTgt spid="5">
                                            <p:txEl>
                                              <p:pRg st="4" end="4"/>
                                            </p:txEl>
                                          </p:spTgt>
                                        </p:tgtEl>
                                        <p:attrNameLst>
                                          <p:attrName>style.visibility</p:attrName>
                                        </p:attrNameLst>
                                      </p:cBhvr>
                                      <p:to>
                                        <p:strVal val="visible"/>
                                      </p:to>
                                    </p:set>
                                  </p:childTnLst>
                                </p:cTn>
                              </p:par>
                            </p:childTnLst>
                          </p:cTn>
                        </p:par>
                        <p:par>
                          <p:cTn id="16" fill="hold" nodeType="afterGroup">
                            <p:stCondLst>
                              <p:cond delay="5000"/>
                            </p:stCondLst>
                            <p:childTnLst>
                              <p:par>
                                <p:cTn id="17" presetID="1" presetClass="entr" presetSubtype="0" fill="hold" nodeType="afterEffect">
                                  <p:stCondLst>
                                    <p:cond delay="200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par>
                          <p:cTn id="19" fill="hold" nodeType="afterGroup">
                            <p:stCondLst>
                              <p:cond delay="7000"/>
                            </p:stCondLst>
                            <p:childTnLst>
                              <p:par>
                                <p:cTn id="20" presetID="1" presetClass="entr" presetSubtype="0" fill="hold" grpId="0" nodeType="afterEffect">
                                  <p:stCondLst>
                                    <p:cond delay="2000"/>
                                  </p:stCondLst>
                                  <p:childTnLst>
                                    <p:set>
                                      <p:cBhvr>
                                        <p:cTn id="21" dur="1" fill="hold">
                                          <p:stCondLst>
                                            <p:cond delay="0"/>
                                          </p:stCondLst>
                                        </p:cTn>
                                        <p:tgtEl>
                                          <p:spTgt spid="5">
                                            <p:txEl>
                                              <p:pRg st="8" end="8"/>
                                            </p:txEl>
                                          </p:spTgt>
                                        </p:tgtEl>
                                        <p:attrNameLst>
                                          <p:attrName>style.visibility</p:attrName>
                                        </p:attrNameLst>
                                      </p:cBhvr>
                                      <p:to>
                                        <p:strVal val="visible"/>
                                      </p:to>
                                    </p:set>
                                  </p:childTnLst>
                                </p:cTn>
                              </p:par>
                            </p:childTnLst>
                          </p:cTn>
                        </p:par>
                        <p:par>
                          <p:cTn id="22" fill="hold" nodeType="afterGroup">
                            <p:stCondLst>
                              <p:cond delay="9000"/>
                            </p:stCondLst>
                            <p:childTnLst>
                              <p:par>
                                <p:cTn id="23" presetID="1" presetClass="entr" presetSubtype="0" fill="hold" grpId="0" nodeType="afterEffect">
                                  <p:stCondLst>
                                    <p:cond delay="2000"/>
                                  </p:stCondLst>
                                  <p:childTnLst>
                                    <p:set>
                                      <p:cBhvr>
                                        <p:cTn id="24" dur="1" fill="hold">
                                          <p:stCondLst>
                                            <p:cond delay="0"/>
                                          </p:stCondLst>
                                        </p:cTn>
                                        <p:tgtEl>
                                          <p:spTgt spid="5">
                                            <p:txEl>
                                              <p:pRg st="10" end="10"/>
                                            </p:txEl>
                                          </p:spTgt>
                                        </p:tgtEl>
                                        <p:attrNameLst>
                                          <p:attrName>style.visibility</p:attrName>
                                        </p:attrNameLst>
                                      </p:cBhvr>
                                      <p:to>
                                        <p:strVal val="visible"/>
                                      </p:to>
                                    </p:set>
                                  </p:childTnLst>
                                </p:cTn>
                              </p:par>
                            </p:childTnLst>
                          </p:cTn>
                        </p:par>
                        <p:par>
                          <p:cTn id="25" fill="hold" nodeType="afterGroup">
                            <p:stCondLst>
                              <p:cond delay="11000"/>
                            </p:stCondLst>
                            <p:childTnLst>
                              <p:par>
                                <p:cTn id="26" presetID="1" presetClass="entr" presetSubtype="0" fill="hold" nodeType="afterEffect">
                                  <p:stCondLst>
                                    <p:cond delay="2000"/>
                                  </p:stCondLst>
                                  <p:childTnLst>
                                    <p:set>
                                      <p:cBhvr>
                                        <p:cTn id="27"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descr="Aerial View Above Houses In An Old British Village In The Countryside Stock  Photo - Download Image Now - iStock">
            <a:extLst>
              <a:ext uri="{FF2B5EF4-FFF2-40B4-BE49-F238E27FC236}">
                <a16:creationId xmlns:a16="http://schemas.microsoft.com/office/drawing/2014/main" id="{CB4CE122-8DB9-2BBB-3026-9FDE290D3D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758" b="2118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TextBox 8">
            <a:extLst>
              <a:ext uri="{FF2B5EF4-FFF2-40B4-BE49-F238E27FC236}">
                <a16:creationId xmlns:a16="http://schemas.microsoft.com/office/drawing/2014/main" id="{760D1856-094C-FADE-FAA0-394D941518D9}"/>
              </a:ext>
            </a:extLst>
          </p:cNvPr>
          <p:cNvSpPr txBox="1">
            <a:spLocks noChangeArrowheads="1"/>
          </p:cNvSpPr>
          <p:nvPr/>
        </p:nvSpPr>
        <p:spPr bwMode="auto">
          <a:xfrm>
            <a:off x="169334" y="5854701"/>
            <a:ext cx="10814052" cy="850900"/>
          </a:xfrm>
          <a:prstGeom prst="rect">
            <a:avLst/>
          </a:prstGeom>
          <a:solidFill>
            <a:srgbClr val="D1E0E3">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en-US" sz="4267" b="1"/>
              <a:t>FINDING A PLOT</a:t>
            </a:r>
          </a:p>
        </p:txBody>
      </p:sp>
      <p:pic>
        <p:nvPicPr>
          <p:cNvPr id="29699" name="Picture 8">
            <a:extLst>
              <a:ext uri="{FF2B5EF4-FFF2-40B4-BE49-F238E27FC236}">
                <a16:creationId xmlns:a16="http://schemas.microsoft.com/office/drawing/2014/main" id="{7BB6EBCA-E44D-DEAD-904C-1DC9386692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42" t="10291" r="73964" b="9802"/>
          <a:stretch>
            <a:fillRect/>
          </a:stretch>
        </p:blipFill>
        <p:spPr bwMode="auto">
          <a:xfrm>
            <a:off x="11152718" y="58293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1339</Words>
  <Application>Microsoft Macintosh PowerPoint</Application>
  <PresentationFormat>Widescreen</PresentationFormat>
  <Paragraphs>355</Paragraphs>
  <Slides>36</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Calibri Light</vt:lpstr>
      <vt:lpstr>Kohinoor Bangla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McIntosh</dc:creator>
  <cp:lastModifiedBy>Kim McIntosh</cp:lastModifiedBy>
  <cp:revision>1</cp:revision>
  <dcterms:created xsi:type="dcterms:W3CDTF">2023-04-28T20:16:49Z</dcterms:created>
  <dcterms:modified xsi:type="dcterms:W3CDTF">2023-04-28T20:17:41Z</dcterms:modified>
</cp:coreProperties>
</file>