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</p:sldMasterIdLst>
  <p:notesMasterIdLst>
    <p:notesMasterId r:id="rId28"/>
  </p:notesMasterIdLst>
  <p:sldIdLst>
    <p:sldId id="415" r:id="rId4"/>
    <p:sldId id="29191" r:id="rId5"/>
    <p:sldId id="29193" r:id="rId6"/>
    <p:sldId id="428" r:id="rId7"/>
    <p:sldId id="434" r:id="rId8"/>
    <p:sldId id="289" r:id="rId9"/>
    <p:sldId id="257" r:id="rId10"/>
    <p:sldId id="441" r:id="rId11"/>
    <p:sldId id="259" r:id="rId12"/>
    <p:sldId id="261" r:id="rId13"/>
    <p:sldId id="262" r:id="rId14"/>
    <p:sldId id="264" r:id="rId15"/>
    <p:sldId id="267" r:id="rId16"/>
    <p:sldId id="269" r:id="rId17"/>
    <p:sldId id="271" r:id="rId18"/>
    <p:sldId id="270" r:id="rId19"/>
    <p:sldId id="442" r:id="rId20"/>
    <p:sldId id="29189" r:id="rId21"/>
    <p:sldId id="29196" r:id="rId22"/>
    <p:sldId id="29197" r:id="rId23"/>
    <p:sldId id="29194" r:id="rId24"/>
    <p:sldId id="29198" r:id="rId25"/>
    <p:sldId id="29199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2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EF8A9-5800-4691-8E42-40039854CD37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79BAA-1D65-4C6D-8118-4B60B40D75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323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CAE0E-6A2A-4EA1-836A-B927FA3B55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170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B4DD2-9B93-B888-F147-B80FC1A38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8DBAE7-34F4-8C8D-C6CC-E68170304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0144D-6676-5AD7-6086-C4FFAC25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F615-34A6-4752-A65E-7EE0611F5F76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75085-2EA6-1069-FDC5-68534C07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B975-E5E0-7FBD-48E9-37C7C3225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735-88A2-4384-862D-75EE784AA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173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CB46-8875-D3EF-A7DF-0FC39F801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281FE-A56B-03FD-3FB4-24D310CF9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5293D-D2A7-F76C-2023-BA7A7E680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F615-34A6-4752-A65E-7EE0611F5F76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7A73F-CF75-25E7-5FAF-12670AA7A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0EB29-4251-132E-EE81-A5FF478B2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735-88A2-4384-862D-75EE784AA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70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D5260F-5C65-7742-2F38-AD061D045B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05A9B-2B2F-D469-08F1-03653D264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3C9A3-0D31-6B76-5E52-6E04B95B3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F615-34A6-4752-A65E-7EE0611F5F76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9AA8C-1733-622D-D94A-DA277967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98BF5-8FDE-0C0E-8B52-C8A9367A1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735-88A2-4384-862D-75EE784AA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04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3379-7128-4985-BF7A-7F5D49282BEE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C51-5F38-4041-96F5-1723B3C8B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791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3379-7128-4985-BF7A-7F5D49282BEE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C51-5F38-4041-96F5-1723B3C8B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678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3379-7128-4985-BF7A-7F5D49282BEE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C51-5F38-4041-96F5-1723B3C8B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775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3379-7128-4985-BF7A-7F5D49282BEE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C51-5F38-4041-96F5-1723B3C8B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127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3379-7128-4985-BF7A-7F5D49282BEE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C51-5F38-4041-96F5-1723B3C8B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056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3379-7128-4985-BF7A-7F5D49282BEE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C51-5F38-4041-96F5-1723B3C8B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942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3379-7128-4985-BF7A-7F5D49282BEE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C51-5F38-4041-96F5-1723B3C8B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253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3379-7128-4985-BF7A-7F5D49282BEE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C51-5F38-4041-96F5-1723B3C8B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17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B0778-D04D-E759-DABF-9769496B0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48B3E-9B0B-33EA-4E9E-D157551F2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29DC0-F594-79D0-4720-EE3AA93B8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F615-34A6-4752-A65E-7EE0611F5F76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F6331-4788-A3AE-4F41-BF94FDC51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EE419-8F9E-7287-9055-A7419490F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735-88A2-4384-862D-75EE784AA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39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3379-7128-4985-BF7A-7F5D49282BEE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C51-5F38-4041-96F5-1723B3C8B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48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3379-7128-4985-BF7A-7F5D49282BEE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C51-5F38-4041-96F5-1723B3C8B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811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3379-7128-4985-BF7A-7F5D49282BEE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6C51-5F38-4041-96F5-1723B3C8B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684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63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8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29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54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81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52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5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02AD2-4DDA-4B0E-968E-E0B8C9DF9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6C378-B10B-B532-7AD0-415EF4EFF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51FD8-94AD-F9C0-4A5C-A6E7077C5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F615-34A6-4752-A65E-7EE0611F5F76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19AA7-231E-3F99-F8E8-43CFD419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33AFE-9702-53C8-4CEB-D20BCD8D2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735-88A2-4384-862D-75EE784AA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296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3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9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66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1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5D0EF-CCF6-0F97-4314-B660E775A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29A34-4F43-CE9E-0A93-03F614A3A3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87B2D-A3BB-30B7-FD7A-D845A253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54A79-4D31-10A3-1CEA-E4516D705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F615-34A6-4752-A65E-7EE0611F5F76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ABEFB-76FA-7446-6BCA-BAF9C7B8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1117B-6F54-BC30-B3C2-730538519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735-88A2-4384-862D-75EE784AA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20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0A8AC-F93E-F3B6-D23C-6D13172D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3C109-4979-5512-0843-2D8EBE6EF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45BDC7-01DD-4171-9E5C-6AD2C0D97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DBF9F7-E346-F5BF-2B62-B8A531E5F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2C5D96-29F5-D85B-9455-77511FD348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9C9C54-9A26-755E-7B1B-CC4FD8965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F615-34A6-4752-A65E-7EE0611F5F76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126032-7211-E39D-1F42-1B9AED16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CF92A-CDF9-C740-E153-295195FC6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735-88A2-4384-862D-75EE784AA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63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3D9E8-2DF9-BC3D-2275-7CDC59333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968FE-9EB9-0C81-2DBC-A3EAB00F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F615-34A6-4752-A65E-7EE0611F5F76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5226C3-8F91-62EA-FB68-878BB681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DCDCB3-53F1-6C1C-115D-9B6DFA0B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735-88A2-4384-862D-75EE784AA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27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35A055-FCAD-1864-C0C9-77FE91236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F615-34A6-4752-A65E-7EE0611F5F76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2D06F-7552-965F-3B38-711EC4CA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1E09D-F884-CE38-D398-A4F76142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735-88A2-4384-862D-75EE784AA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30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3B1BB-BD9F-CB33-C93F-459D411B9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9D40B-EA42-A660-6F15-AEC1760B1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1FAF3-DE33-1FB6-E7A7-07F2A3AC1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7EA88E-E423-C411-CFF6-7573D89BC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F615-34A6-4752-A65E-7EE0611F5F76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6749E-7FA2-9FD4-6D70-BB61E523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C5BD1-7830-B0FB-9B20-163E3D99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735-88A2-4384-862D-75EE784AA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647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6093C-69B3-CE5E-7504-8CF1A3EAA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FF0562-D2B0-6EA1-D2E8-814CE7282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74A2B6-AACF-142B-E419-8FB6CF912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B83D07-457B-F49A-F7E0-E4EEA9AD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F615-34A6-4752-A65E-7EE0611F5F76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AB7F8-3C33-4471-36E2-AC9E46F07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7EB8A-0827-9EC3-3A73-6FE5FFE5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5735-88A2-4384-862D-75EE784AA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21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3FE9E6-82A6-F607-0ADA-FA5635FC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295CA-F8FF-B4DC-1DB1-7F87C6455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21318-40ED-B79A-2124-3F3074795F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4F615-34A6-4752-A65E-7EE0611F5F76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1A0D1-FE12-CA9F-6829-1E91114CA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60E55-5CFE-A02A-588F-34B44A35D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A5735-88A2-4384-862D-75EE784AA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57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D3379-7128-4985-BF7A-7F5D49282BEE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D6C51-5F38-4041-96F5-1723B3C8B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95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5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hyperlink" Target="mailto:harvey.fremlin@nsbrc.co.uk" TargetMode="Externa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62F1E-EC30-40EB-392E-69B4BEFBF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5DA57-B329-222F-F8CE-894CED508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B78DC-391B-ABF6-77DF-1B919771B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C60FB1-4A98-1221-61D5-E105EC0372EC}"/>
              </a:ext>
            </a:extLst>
          </p:cNvPr>
          <p:cNvSpPr txBox="1"/>
          <p:nvPr/>
        </p:nvSpPr>
        <p:spPr>
          <a:xfrm>
            <a:off x="6862276" y="0"/>
            <a:ext cx="5329724" cy="14782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26 April 2024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Harvey Fremlin, Managing Director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409626-4033-21F9-EC29-E63B865F3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779" y="5943134"/>
            <a:ext cx="3726272" cy="82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10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98" y="9293"/>
            <a:ext cx="9141205" cy="68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3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52" y="9293"/>
            <a:ext cx="9137494" cy="68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75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53" y="9292"/>
            <a:ext cx="9137492" cy="683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83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54" y="9292"/>
            <a:ext cx="9137491" cy="683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88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53" y="9293"/>
            <a:ext cx="9137490" cy="683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38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54" y="9292"/>
            <a:ext cx="9137488" cy="683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84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54" y="9293"/>
            <a:ext cx="9137488" cy="683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35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54" y="10733"/>
            <a:ext cx="9137488" cy="683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91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FF09-0150-AFF8-E673-54D4043CE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Research, Research, Research!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69AE4-4CC0-F1F5-4000-E928BAFEF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Ensure you have the </a:t>
            </a:r>
            <a:r>
              <a:rPr lang="en-GB" b="1" dirty="0"/>
              <a:t>right team </a:t>
            </a:r>
            <a:r>
              <a:rPr lang="en-GB" dirty="0"/>
              <a:t>around you.</a:t>
            </a:r>
          </a:p>
          <a:p>
            <a:pPr marL="0" indent="0">
              <a:buNone/>
            </a:pPr>
            <a:r>
              <a:rPr lang="en-GB" dirty="0"/>
              <a:t>Professionals who understand the aims for your project.</a:t>
            </a:r>
          </a:p>
          <a:p>
            <a:pPr marL="0" indent="0">
              <a:buNone/>
            </a:pPr>
            <a:r>
              <a:rPr lang="en-GB" dirty="0"/>
              <a:t>	Are they interested (before being interesting)? </a:t>
            </a:r>
          </a:p>
          <a:p>
            <a:pPr marL="0" indent="0">
              <a:buNone/>
            </a:pPr>
            <a:r>
              <a:rPr lang="en-GB" dirty="0"/>
              <a:t>	Are they prepared to offer constructive feedback?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Understand your </a:t>
            </a:r>
            <a:r>
              <a:rPr lang="en-GB" b="1" dirty="0"/>
              <a:t>budget </a:t>
            </a:r>
            <a:r>
              <a:rPr lang="en-GB" dirty="0"/>
              <a:t>AT THE VERY BEGINNING.</a:t>
            </a:r>
          </a:p>
          <a:p>
            <a:pPr marL="0" indent="0">
              <a:buNone/>
            </a:pPr>
            <a:r>
              <a:rPr lang="en-GB" dirty="0"/>
              <a:t>	How can a designer design, without knowing the budget? </a:t>
            </a:r>
          </a:p>
          <a:p>
            <a:pPr marL="0" indent="0">
              <a:buNone/>
            </a:pPr>
            <a:r>
              <a:rPr lang="en-GB" dirty="0"/>
              <a:t>	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405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BE4A02-9D43-C989-4E5D-897855E34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426" y="4189204"/>
            <a:ext cx="3024021" cy="1924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A2E60-60D5-118A-672C-8A657D336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Things to look out for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453D6-420E-498E-9BB6-5D5CE2EF9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34675" cy="4351338"/>
          </a:xfrm>
        </p:spPr>
        <p:txBody>
          <a:bodyPr/>
          <a:lstStyle/>
          <a:p>
            <a:r>
              <a:rPr lang="en-GB" dirty="0"/>
              <a:t>Longevity in the market – Does the business understand self-builder’s requirements and are they equipped to communicate in a way you’ll understand – AND – be prepared to offer more support than a ‘trader’</a:t>
            </a:r>
          </a:p>
          <a:p>
            <a:r>
              <a:rPr lang="en-GB" dirty="0"/>
              <a:t>Are they a member of a trade association or trusted group?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98704-3907-1D78-35A1-D93B504C5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6" y="4397591"/>
            <a:ext cx="2059126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B34868-AC5D-CDCF-9508-84DBE5377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304" y="4397591"/>
            <a:ext cx="2110779" cy="1535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5C594-A781-172C-4D01-52DE3CCAD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805" y="4578066"/>
            <a:ext cx="2164216" cy="1174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84BC7-1569-D183-79C5-3433FC666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00" y="4355522"/>
            <a:ext cx="20193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19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EF58F-B85B-66DA-1612-D352BAA88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74605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b="1" dirty="0"/>
              <a:t>Number of people self-building in UK: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Currently around 8-9,000</a:t>
            </a:r>
            <a:br>
              <a:rPr lang="en-GB" dirty="0"/>
            </a:br>
            <a:br>
              <a:rPr lang="en-GB" dirty="0"/>
            </a:br>
            <a:r>
              <a:rPr lang="en-GB" dirty="0"/>
              <a:t>Usually about 10-13,000 each year</a:t>
            </a:r>
            <a:br>
              <a:rPr lang="en-GB" dirty="0"/>
            </a:br>
            <a:br>
              <a:rPr lang="en-GB" dirty="0"/>
            </a:br>
            <a:r>
              <a:rPr lang="en-GB" dirty="0"/>
              <a:t>(around 10% of the housing market)</a:t>
            </a:r>
            <a:br>
              <a:rPr lang="en-GB" dirty="0"/>
            </a:br>
            <a:br>
              <a:rPr lang="en-GB" dirty="0"/>
            </a:br>
            <a:r>
              <a:rPr lang="en-GB" dirty="0"/>
              <a:t>It should (and could) be more!</a:t>
            </a:r>
          </a:p>
        </p:txBody>
      </p:sp>
    </p:spTree>
    <p:extLst>
      <p:ext uri="{BB962C8B-B14F-4D97-AF65-F5344CB8AC3E}">
        <p14:creationId xmlns:p14="http://schemas.microsoft.com/office/powerpoint/2010/main" val="4087346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806297-DAFF-E473-AF77-490358388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19" y="457200"/>
            <a:ext cx="950976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66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98F5A-2322-8C77-0378-07CF302DC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E9C20-09C0-A297-0ADD-2B376E0EF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1CFBBD-284F-9C38-A257-34ACF30B5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" y="0"/>
            <a:ext cx="11749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29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FF453F-CEFF-46B7-ACE6-C01B689F4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13" r="14062" b="-1"/>
          <a:stretch/>
        </p:blipFill>
        <p:spPr>
          <a:xfrm>
            <a:off x="195942" y="109730"/>
            <a:ext cx="11803225" cy="66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78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EE8D0-04AC-AEC8-441F-C7E108F1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FFB8D-B6AC-E896-7CA2-63D2D0869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B02708-E165-E9B4-7D02-D363A6101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17" t="14722" r="18333" b="972"/>
          <a:stretch/>
        </p:blipFill>
        <p:spPr>
          <a:xfrm>
            <a:off x="3705224" y="138295"/>
            <a:ext cx="4781551" cy="65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83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845611"/>
            <a:ext cx="10668000" cy="36418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1641"/>
                </a:solidFill>
                <a:latin typeface="Trebuchet MS" panose="020B0603020202020204" pitchFamily="34" charset="0"/>
                <a:cs typeface="Aparajita" panose="020B0604020202020204" pitchFamily="34" charset="0"/>
              </a:rPr>
              <a:t>Thank you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AFDC6E"/>
              </a:clrFrom>
              <a:clrTo>
                <a:srgbClr val="AFDC6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68792"/>
            <a:ext cx="12198351" cy="151421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2311400"/>
            <a:ext cx="2540000" cy="223872"/>
          </a:xfrm>
          <a:prstGeom prst="rect">
            <a:avLst/>
          </a:prstGeom>
          <a:solidFill>
            <a:srgbClr val="FFC425"/>
          </a:solidFill>
        </p:spPr>
      </p:pic>
      <p:sp>
        <p:nvSpPr>
          <p:cNvPr id="17" name="Rectangle 16"/>
          <p:cNvSpPr/>
          <p:nvPr/>
        </p:nvSpPr>
        <p:spPr>
          <a:xfrm>
            <a:off x="3251199" y="5156201"/>
            <a:ext cx="3681445" cy="1452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9" b="0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parajita" panose="020B0604020202020204" pitchFamily="34" charset="0"/>
              </a:rPr>
              <a:t>Harvey Fremlin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9" b="0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parajita" panose="020B0604020202020204" pitchFamily="34" charset="0"/>
              </a:rPr>
              <a:t>Managing Director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9" dirty="0">
                <a:solidFill>
                  <a:prstClr val="black"/>
                </a:solidFill>
                <a:latin typeface="Trebuchet MS" panose="020B0603020202020204" pitchFamily="34" charset="0"/>
                <a:cs typeface="Aparajita" panose="020B0604020202020204" pitchFamily="34" charset="0"/>
                <a:hlinkClick r:id="rId5"/>
              </a:rPr>
              <a:t>h</a:t>
            </a:r>
            <a:r>
              <a:rPr kumimoji="0" lang="en-GB" sz="130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cs typeface="Aparajita" panose="020B0604020202020204" pitchFamily="34" charset="0"/>
                <a:hlinkClick r:id="rId5"/>
              </a:rPr>
              <a:t>arvey.fremlin@nsbrc.co.uk</a:t>
            </a:r>
            <a:endParaRPr kumimoji="0" lang="en-GB" sz="130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parajita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309" dirty="0">
              <a:solidFill>
                <a:prstClr val="black"/>
              </a:solidFill>
              <a:latin typeface="Trebuchet MS" panose="020B0603020202020204" pitchFamily="34" charset="0"/>
              <a:cs typeface="Aparajita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parajita" panose="020B0604020202020204" pitchFamily="34" charset="0"/>
              </a:rPr>
              <a:t>nsbrc.co.uk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2707640"/>
            <a:ext cx="1679983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4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46065-A5FC-0D39-D5FA-76E02D91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Self Build in the UK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49B3C2-11CD-FCDC-033F-4B5E7F98E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8787" y="1482598"/>
            <a:ext cx="8734425" cy="510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6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41BFBF4-399C-CFCF-A908-2980ABAF4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76" y="185002"/>
            <a:ext cx="6391274" cy="648799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B9BBF5-1832-B362-6AFB-985DAA755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Let’s start with why.</a:t>
            </a:r>
          </a:p>
        </p:txBody>
      </p:sp>
    </p:spTree>
    <p:extLst>
      <p:ext uri="{BB962C8B-B14F-4D97-AF65-F5344CB8AC3E}">
        <p14:creationId xmlns:p14="http://schemas.microsoft.com/office/powerpoint/2010/main" val="4074835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D79D8-E5F4-149E-AA1B-367C7DD7EA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A1894-7391-55AD-7189-F967057390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1BB0B-FB93-2276-62FE-2A738A6B8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06" y="0"/>
            <a:ext cx="1028798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E203CD-64F5-87B0-80D5-21E9AE94E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5008450"/>
            <a:ext cx="4191000" cy="178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61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794B0-2DB3-4253-A24F-AF95F6A1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D19DB-E4C8-4E11-819D-DF107B7A1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E4B85F-8348-4141-86DF-758703DF9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2" t="11731" b="7633"/>
          <a:stretch/>
        </p:blipFill>
        <p:spPr>
          <a:xfrm>
            <a:off x="-766775" y="0"/>
            <a:ext cx="13550620" cy="634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32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0" y="-208984"/>
            <a:ext cx="9422645" cy="7066984"/>
          </a:xfrm>
          <a:custGeom>
            <a:avLst/>
            <a:gdLst/>
            <a:ahLst/>
            <a:cxnLst/>
            <a:rect l="l" t="t" r="r" b="b"/>
            <a:pathLst>
              <a:path w="10050821" h="7538116">
                <a:moveTo>
                  <a:pt x="0" y="0"/>
                </a:moveTo>
                <a:lnTo>
                  <a:pt x="10050821" y="0"/>
                </a:lnTo>
                <a:lnTo>
                  <a:pt x="10050821" y="7538116"/>
                </a:lnTo>
                <a:lnTo>
                  <a:pt x="0" y="7538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857250"/>
            <a:endParaRPr lang="en-GB" sz="168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78" y="7903"/>
            <a:ext cx="9143244" cy="684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9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97" y="7904"/>
            <a:ext cx="9141207" cy="684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2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18702</TotalTime>
  <Words>200</Words>
  <Application>Microsoft Office PowerPoint</Application>
  <PresentationFormat>Widescreen</PresentationFormat>
  <Paragraphs>25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Trebuchet MS</vt:lpstr>
      <vt:lpstr>Office Theme</vt:lpstr>
      <vt:lpstr>1_Office Theme</vt:lpstr>
      <vt:lpstr>3_Office Theme</vt:lpstr>
      <vt:lpstr>PowerPoint Presentation</vt:lpstr>
      <vt:lpstr>   Number of people self-building in UK:  Currently around 8-9,000  Usually about 10-13,000 each year  (around 10% of the housing market)  It should (and could) be more!</vt:lpstr>
      <vt:lpstr>Self Build in the UK</vt:lpstr>
      <vt:lpstr>Let’s start with why.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Research, Research, Research!</vt:lpstr>
      <vt:lpstr>Things to look out for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NSBRC Partner Forum</dc:title>
  <dc:creator>harveyfremlin@btinternet.com</dc:creator>
  <cp:lastModifiedBy>Harvey Fremlin</cp:lastModifiedBy>
  <cp:revision>74</cp:revision>
  <dcterms:created xsi:type="dcterms:W3CDTF">2023-01-22T16:24:46Z</dcterms:created>
  <dcterms:modified xsi:type="dcterms:W3CDTF">2024-04-19T09:56:35Z</dcterms:modified>
</cp:coreProperties>
</file>